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8"/>
  </p:notesMasterIdLst>
  <p:sldIdLst>
    <p:sldId id="256" r:id="rId3"/>
    <p:sldId id="270" r:id="rId4"/>
    <p:sldId id="271" r:id="rId5"/>
    <p:sldId id="272" r:id="rId6"/>
    <p:sldId id="273"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6" d="100"/>
          <a:sy n="106" d="100"/>
        </p:scale>
        <p:origin x="98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5D240D-5DA9-404C-B84A-C7FF016A390C}" type="datetimeFigureOut">
              <a:rPr lang="en-GB" smtClean="0"/>
              <a:t>02/04/2025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58F1A1-8C37-4081-B029-813436AE9BCD}" type="slidenum">
              <a:rPr lang="en-GB" smtClean="0"/>
              <a:t>‹#›</a:t>
            </a:fld>
            <a:endParaRPr lang="en-GB"/>
          </a:p>
        </p:txBody>
      </p:sp>
    </p:spTree>
    <p:extLst>
      <p:ext uri="{BB962C8B-B14F-4D97-AF65-F5344CB8AC3E}">
        <p14:creationId xmlns:p14="http://schemas.microsoft.com/office/powerpoint/2010/main" val="3978533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Title Slide</a:t>
            </a:r>
          </a:p>
        </p:txBody>
      </p:sp>
      <p:sp>
        <p:nvSpPr>
          <p:cNvPr id="4" name="Slide Number Placeholder 3"/>
          <p:cNvSpPr>
            <a:spLocks noGrp="1"/>
          </p:cNvSpPr>
          <p:nvPr>
            <p:ph type="sldNum" sz="quarter" idx="5"/>
          </p:nvPr>
        </p:nvSpPr>
        <p:spPr/>
        <p:txBody>
          <a:bodyPr/>
          <a:lstStyle/>
          <a:p>
            <a:fld id="{2D58F1A1-8C37-4081-B029-813436AE9BCD}" type="slidenum">
              <a:rPr lang="en-GB" smtClean="0"/>
              <a:t>1</a:t>
            </a:fld>
            <a:endParaRPr lang="en-GB"/>
          </a:p>
        </p:txBody>
      </p:sp>
    </p:spTree>
    <p:extLst>
      <p:ext uri="{BB962C8B-B14F-4D97-AF65-F5344CB8AC3E}">
        <p14:creationId xmlns:p14="http://schemas.microsoft.com/office/powerpoint/2010/main" val="4154264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D645121-17D0-4773-8EDD-E2395B4164E9}"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1D3A71-AF6C-4F49-AC4D-990ABFDB23C1}" type="slidenum">
              <a:rPr lang="en-GB" smtClean="0"/>
              <a:t>‹#›</a:t>
            </a:fld>
            <a:endParaRPr lang="en-GB"/>
          </a:p>
        </p:txBody>
      </p:sp>
    </p:spTree>
    <p:extLst>
      <p:ext uri="{BB962C8B-B14F-4D97-AF65-F5344CB8AC3E}">
        <p14:creationId xmlns:p14="http://schemas.microsoft.com/office/powerpoint/2010/main" val="272408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645121-17D0-4773-8EDD-E2395B4164E9}"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1D3A71-AF6C-4F49-AC4D-990ABFDB23C1}" type="slidenum">
              <a:rPr lang="en-GB" smtClean="0"/>
              <a:t>‹#›</a:t>
            </a:fld>
            <a:endParaRPr lang="en-GB"/>
          </a:p>
        </p:txBody>
      </p:sp>
    </p:spTree>
    <p:extLst>
      <p:ext uri="{BB962C8B-B14F-4D97-AF65-F5344CB8AC3E}">
        <p14:creationId xmlns:p14="http://schemas.microsoft.com/office/powerpoint/2010/main" val="548609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645121-17D0-4773-8EDD-E2395B4164E9}"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1D3A71-AF6C-4F49-AC4D-990ABFDB23C1}" type="slidenum">
              <a:rPr lang="en-GB" smtClean="0"/>
              <a:t>‹#›</a:t>
            </a:fld>
            <a:endParaRPr lang="en-GB"/>
          </a:p>
        </p:txBody>
      </p:sp>
    </p:spTree>
    <p:extLst>
      <p:ext uri="{BB962C8B-B14F-4D97-AF65-F5344CB8AC3E}">
        <p14:creationId xmlns:p14="http://schemas.microsoft.com/office/powerpoint/2010/main" val="7560002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5539"/>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215"/>
            </a:lvl1pPr>
            <a:lvl2pPr marL="422041" indent="0" algn="ctr">
              <a:buNone/>
              <a:defRPr sz="1846"/>
            </a:lvl2pPr>
            <a:lvl3pPr marL="844083" indent="0" algn="ctr">
              <a:buNone/>
              <a:defRPr sz="1662"/>
            </a:lvl3pPr>
            <a:lvl4pPr marL="1266124" indent="0" algn="ctr">
              <a:buNone/>
              <a:defRPr sz="1477"/>
            </a:lvl4pPr>
            <a:lvl5pPr marL="1688165" indent="0" algn="ctr">
              <a:buNone/>
              <a:defRPr sz="1477"/>
            </a:lvl5pPr>
            <a:lvl6pPr marL="2110207" indent="0" algn="ctr">
              <a:buNone/>
              <a:defRPr sz="1477"/>
            </a:lvl6pPr>
            <a:lvl7pPr marL="2532248" indent="0" algn="ctr">
              <a:buNone/>
              <a:defRPr sz="1477"/>
            </a:lvl7pPr>
            <a:lvl8pPr marL="2954289" indent="0" algn="ctr">
              <a:buNone/>
              <a:defRPr sz="1477"/>
            </a:lvl8pPr>
            <a:lvl9pPr marL="3376331" indent="0" algn="ctr">
              <a:buNone/>
              <a:defRPr sz="147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63E912B-917B-4C51-B3E2-C19CAA31DC1D}"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B00820-22E5-41B7-9C7D-5A5EF53C7B13}" type="slidenum">
              <a:rPr lang="en-GB" smtClean="0"/>
              <a:t>‹#›</a:t>
            </a:fld>
            <a:endParaRPr lang="en-GB"/>
          </a:p>
        </p:txBody>
      </p:sp>
    </p:spTree>
    <p:extLst>
      <p:ext uri="{BB962C8B-B14F-4D97-AF65-F5344CB8AC3E}">
        <p14:creationId xmlns:p14="http://schemas.microsoft.com/office/powerpoint/2010/main" val="34791109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3E912B-917B-4C51-B3E2-C19CAA31DC1D}"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B00820-22E5-41B7-9C7D-5A5EF53C7B13}" type="slidenum">
              <a:rPr lang="en-GB" smtClean="0"/>
              <a:t>‹#›</a:t>
            </a:fld>
            <a:endParaRPr lang="en-GB"/>
          </a:p>
        </p:txBody>
      </p:sp>
    </p:spTree>
    <p:extLst>
      <p:ext uri="{BB962C8B-B14F-4D97-AF65-F5344CB8AC3E}">
        <p14:creationId xmlns:p14="http://schemas.microsoft.com/office/powerpoint/2010/main" val="22052114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9" y="1709741"/>
            <a:ext cx="7886700" cy="2852737"/>
          </a:xfrm>
        </p:spPr>
        <p:txBody>
          <a:bodyPr anchor="b"/>
          <a:lstStyle>
            <a:lvl1pPr>
              <a:defRPr sz="5539"/>
            </a:lvl1pPr>
          </a:lstStyle>
          <a:p>
            <a:r>
              <a:rPr lang="en-US"/>
              <a:t>Click to edit Master title style</a:t>
            </a:r>
            <a:endParaRPr lang="en-US" dirty="0"/>
          </a:p>
        </p:txBody>
      </p:sp>
      <p:sp>
        <p:nvSpPr>
          <p:cNvPr id="3" name="Text Placeholder 2"/>
          <p:cNvSpPr>
            <a:spLocks noGrp="1"/>
          </p:cNvSpPr>
          <p:nvPr>
            <p:ph type="body" idx="1"/>
          </p:nvPr>
        </p:nvSpPr>
        <p:spPr>
          <a:xfrm>
            <a:off x="623889" y="4589466"/>
            <a:ext cx="7886700" cy="1500187"/>
          </a:xfrm>
        </p:spPr>
        <p:txBody>
          <a:bodyPr/>
          <a:lstStyle>
            <a:lvl1pPr marL="0" indent="0">
              <a:buNone/>
              <a:defRPr sz="2215">
                <a:solidFill>
                  <a:schemeClr val="tx1"/>
                </a:solidFill>
              </a:defRPr>
            </a:lvl1pPr>
            <a:lvl2pPr marL="422041" indent="0">
              <a:buNone/>
              <a:defRPr sz="1846">
                <a:solidFill>
                  <a:schemeClr val="tx1">
                    <a:tint val="75000"/>
                  </a:schemeClr>
                </a:solidFill>
              </a:defRPr>
            </a:lvl2pPr>
            <a:lvl3pPr marL="844083" indent="0">
              <a:buNone/>
              <a:defRPr sz="1662">
                <a:solidFill>
                  <a:schemeClr val="tx1">
                    <a:tint val="75000"/>
                  </a:schemeClr>
                </a:solidFill>
              </a:defRPr>
            </a:lvl3pPr>
            <a:lvl4pPr marL="1266124" indent="0">
              <a:buNone/>
              <a:defRPr sz="1477">
                <a:solidFill>
                  <a:schemeClr val="tx1">
                    <a:tint val="75000"/>
                  </a:schemeClr>
                </a:solidFill>
              </a:defRPr>
            </a:lvl4pPr>
            <a:lvl5pPr marL="1688165" indent="0">
              <a:buNone/>
              <a:defRPr sz="1477">
                <a:solidFill>
                  <a:schemeClr val="tx1">
                    <a:tint val="75000"/>
                  </a:schemeClr>
                </a:solidFill>
              </a:defRPr>
            </a:lvl5pPr>
            <a:lvl6pPr marL="2110207" indent="0">
              <a:buNone/>
              <a:defRPr sz="1477">
                <a:solidFill>
                  <a:schemeClr val="tx1">
                    <a:tint val="75000"/>
                  </a:schemeClr>
                </a:solidFill>
              </a:defRPr>
            </a:lvl6pPr>
            <a:lvl7pPr marL="2532248" indent="0">
              <a:buNone/>
              <a:defRPr sz="1477">
                <a:solidFill>
                  <a:schemeClr val="tx1">
                    <a:tint val="75000"/>
                  </a:schemeClr>
                </a:solidFill>
              </a:defRPr>
            </a:lvl7pPr>
            <a:lvl8pPr marL="2954289" indent="0">
              <a:buNone/>
              <a:defRPr sz="1477">
                <a:solidFill>
                  <a:schemeClr val="tx1">
                    <a:tint val="75000"/>
                  </a:schemeClr>
                </a:solidFill>
              </a:defRPr>
            </a:lvl8pPr>
            <a:lvl9pPr marL="3376331" indent="0">
              <a:buNone/>
              <a:defRPr sz="147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3E912B-917B-4C51-B3E2-C19CAA31DC1D}"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B00820-22E5-41B7-9C7D-5A5EF53C7B13}" type="slidenum">
              <a:rPr lang="en-GB" smtClean="0"/>
              <a:t>‹#›</a:t>
            </a:fld>
            <a:endParaRPr lang="en-GB"/>
          </a:p>
        </p:txBody>
      </p:sp>
    </p:spTree>
    <p:extLst>
      <p:ext uri="{BB962C8B-B14F-4D97-AF65-F5344CB8AC3E}">
        <p14:creationId xmlns:p14="http://schemas.microsoft.com/office/powerpoint/2010/main" val="36690060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3E912B-917B-4C51-B3E2-C19CAA31DC1D}" type="datetimeFigureOut">
              <a:rPr lang="en-GB" smtClean="0"/>
              <a:t>02/04/2025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B00820-22E5-41B7-9C7D-5A5EF53C7B13}" type="slidenum">
              <a:rPr lang="en-GB" smtClean="0"/>
              <a:t>‹#›</a:t>
            </a:fld>
            <a:endParaRPr lang="en-GB"/>
          </a:p>
        </p:txBody>
      </p:sp>
    </p:spTree>
    <p:extLst>
      <p:ext uri="{BB962C8B-B14F-4D97-AF65-F5344CB8AC3E}">
        <p14:creationId xmlns:p14="http://schemas.microsoft.com/office/powerpoint/2010/main" val="3640270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8"/>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63E912B-917B-4C51-B3E2-C19CAA31DC1D}" type="datetimeFigureOut">
              <a:rPr lang="en-GB" smtClean="0"/>
              <a:t>02/04/2025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3B00820-22E5-41B7-9C7D-5A5EF53C7B13}" type="slidenum">
              <a:rPr lang="en-GB" smtClean="0"/>
              <a:t>‹#›</a:t>
            </a:fld>
            <a:endParaRPr lang="en-GB"/>
          </a:p>
        </p:txBody>
      </p:sp>
    </p:spTree>
    <p:extLst>
      <p:ext uri="{BB962C8B-B14F-4D97-AF65-F5344CB8AC3E}">
        <p14:creationId xmlns:p14="http://schemas.microsoft.com/office/powerpoint/2010/main" val="10699696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63E912B-917B-4C51-B3E2-C19CAA31DC1D}" type="datetimeFigureOut">
              <a:rPr lang="en-GB" smtClean="0"/>
              <a:t>02/04/2025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3B00820-22E5-41B7-9C7D-5A5EF53C7B13}" type="slidenum">
              <a:rPr lang="en-GB" smtClean="0"/>
              <a:t>‹#›</a:t>
            </a:fld>
            <a:endParaRPr lang="en-GB"/>
          </a:p>
        </p:txBody>
      </p:sp>
    </p:spTree>
    <p:extLst>
      <p:ext uri="{BB962C8B-B14F-4D97-AF65-F5344CB8AC3E}">
        <p14:creationId xmlns:p14="http://schemas.microsoft.com/office/powerpoint/2010/main" val="16760898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E912B-917B-4C51-B3E2-C19CAA31DC1D}" type="datetimeFigureOut">
              <a:rPr lang="en-GB" smtClean="0"/>
              <a:t>02/04/2025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3B00820-22E5-41B7-9C7D-5A5EF53C7B13}" type="slidenum">
              <a:rPr lang="en-GB" smtClean="0"/>
              <a:t>‹#›</a:t>
            </a:fld>
            <a:endParaRPr lang="en-GB"/>
          </a:p>
        </p:txBody>
      </p:sp>
    </p:spTree>
    <p:extLst>
      <p:ext uri="{BB962C8B-B14F-4D97-AF65-F5344CB8AC3E}">
        <p14:creationId xmlns:p14="http://schemas.microsoft.com/office/powerpoint/2010/main" val="22234092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954"/>
            </a:lvl1pPr>
          </a:lstStyle>
          <a:p>
            <a:r>
              <a:rPr lang="en-US"/>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en-US"/>
              <a:t>Edit Master text styles</a:t>
            </a:r>
          </a:p>
        </p:txBody>
      </p:sp>
      <p:sp>
        <p:nvSpPr>
          <p:cNvPr id="5" name="Date Placeholder 4"/>
          <p:cNvSpPr>
            <a:spLocks noGrp="1"/>
          </p:cNvSpPr>
          <p:nvPr>
            <p:ph type="dt" sz="half" idx="10"/>
          </p:nvPr>
        </p:nvSpPr>
        <p:spPr/>
        <p:txBody>
          <a:bodyPr/>
          <a:lstStyle/>
          <a:p>
            <a:fld id="{163E912B-917B-4C51-B3E2-C19CAA31DC1D}" type="datetimeFigureOut">
              <a:rPr lang="en-GB" smtClean="0"/>
              <a:t>02/04/2025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B00820-22E5-41B7-9C7D-5A5EF53C7B13}" type="slidenum">
              <a:rPr lang="en-GB" smtClean="0"/>
              <a:t>‹#›</a:t>
            </a:fld>
            <a:endParaRPr lang="en-GB"/>
          </a:p>
        </p:txBody>
      </p:sp>
    </p:spTree>
    <p:extLst>
      <p:ext uri="{BB962C8B-B14F-4D97-AF65-F5344CB8AC3E}">
        <p14:creationId xmlns:p14="http://schemas.microsoft.com/office/powerpoint/2010/main" val="83622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645121-17D0-4773-8EDD-E2395B4164E9}"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1D3A71-AF6C-4F49-AC4D-990ABFDB23C1}" type="slidenum">
              <a:rPr lang="en-GB" smtClean="0"/>
              <a:t>‹#›</a:t>
            </a:fld>
            <a:endParaRPr lang="en-GB"/>
          </a:p>
        </p:txBody>
      </p:sp>
    </p:spTree>
    <p:extLst>
      <p:ext uri="{BB962C8B-B14F-4D97-AF65-F5344CB8AC3E}">
        <p14:creationId xmlns:p14="http://schemas.microsoft.com/office/powerpoint/2010/main" val="26510129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954"/>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r>
              <a:rPr lang="en-US"/>
              <a:t>Click icon to add picture</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en-US"/>
              <a:t>Edit Master text styles</a:t>
            </a:r>
          </a:p>
        </p:txBody>
      </p:sp>
      <p:sp>
        <p:nvSpPr>
          <p:cNvPr id="5" name="Date Placeholder 4"/>
          <p:cNvSpPr>
            <a:spLocks noGrp="1"/>
          </p:cNvSpPr>
          <p:nvPr>
            <p:ph type="dt" sz="half" idx="10"/>
          </p:nvPr>
        </p:nvSpPr>
        <p:spPr/>
        <p:txBody>
          <a:bodyPr/>
          <a:lstStyle/>
          <a:p>
            <a:fld id="{163E912B-917B-4C51-B3E2-C19CAA31DC1D}" type="datetimeFigureOut">
              <a:rPr lang="en-GB" smtClean="0"/>
              <a:t>02/04/2025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B00820-22E5-41B7-9C7D-5A5EF53C7B13}" type="slidenum">
              <a:rPr lang="en-GB" smtClean="0"/>
              <a:t>‹#›</a:t>
            </a:fld>
            <a:endParaRPr lang="en-GB"/>
          </a:p>
        </p:txBody>
      </p:sp>
    </p:spTree>
    <p:extLst>
      <p:ext uri="{BB962C8B-B14F-4D97-AF65-F5344CB8AC3E}">
        <p14:creationId xmlns:p14="http://schemas.microsoft.com/office/powerpoint/2010/main" val="22969169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3E912B-917B-4C51-B3E2-C19CAA31DC1D}"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B00820-22E5-41B7-9C7D-5A5EF53C7B13}" type="slidenum">
              <a:rPr lang="en-GB" smtClean="0"/>
              <a:t>‹#›</a:t>
            </a:fld>
            <a:endParaRPr lang="en-GB"/>
          </a:p>
        </p:txBody>
      </p:sp>
    </p:spTree>
    <p:extLst>
      <p:ext uri="{BB962C8B-B14F-4D97-AF65-F5344CB8AC3E}">
        <p14:creationId xmlns:p14="http://schemas.microsoft.com/office/powerpoint/2010/main" val="13675558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3E912B-917B-4C51-B3E2-C19CAA31DC1D}"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B00820-22E5-41B7-9C7D-5A5EF53C7B13}" type="slidenum">
              <a:rPr lang="en-GB" smtClean="0"/>
              <a:t>‹#›</a:t>
            </a:fld>
            <a:endParaRPr lang="en-GB"/>
          </a:p>
        </p:txBody>
      </p:sp>
    </p:spTree>
    <p:extLst>
      <p:ext uri="{BB962C8B-B14F-4D97-AF65-F5344CB8AC3E}">
        <p14:creationId xmlns:p14="http://schemas.microsoft.com/office/powerpoint/2010/main" val="2212982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645121-17D0-4773-8EDD-E2395B4164E9}"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1D3A71-AF6C-4F49-AC4D-990ABFDB23C1}" type="slidenum">
              <a:rPr lang="en-GB" smtClean="0"/>
              <a:t>‹#›</a:t>
            </a:fld>
            <a:endParaRPr lang="en-GB"/>
          </a:p>
        </p:txBody>
      </p:sp>
    </p:spTree>
    <p:extLst>
      <p:ext uri="{BB962C8B-B14F-4D97-AF65-F5344CB8AC3E}">
        <p14:creationId xmlns:p14="http://schemas.microsoft.com/office/powerpoint/2010/main" val="771428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645121-17D0-4773-8EDD-E2395B4164E9}" type="datetimeFigureOut">
              <a:rPr lang="en-GB" smtClean="0"/>
              <a:t>02/04/2025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1D3A71-AF6C-4F49-AC4D-990ABFDB23C1}" type="slidenum">
              <a:rPr lang="en-GB" smtClean="0"/>
              <a:t>‹#›</a:t>
            </a:fld>
            <a:endParaRPr lang="en-GB"/>
          </a:p>
        </p:txBody>
      </p:sp>
    </p:spTree>
    <p:extLst>
      <p:ext uri="{BB962C8B-B14F-4D97-AF65-F5344CB8AC3E}">
        <p14:creationId xmlns:p14="http://schemas.microsoft.com/office/powerpoint/2010/main" val="4161564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645121-17D0-4773-8EDD-E2395B4164E9}" type="datetimeFigureOut">
              <a:rPr lang="en-GB" smtClean="0"/>
              <a:t>02/04/2025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1D3A71-AF6C-4F49-AC4D-990ABFDB23C1}" type="slidenum">
              <a:rPr lang="en-GB" smtClean="0"/>
              <a:t>‹#›</a:t>
            </a:fld>
            <a:endParaRPr lang="en-GB"/>
          </a:p>
        </p:txBody>
      </p:sp>
    </p:spTree>
    <p:extLst>
      <p:ext uri="{BB962C8B-B14F-4D97-AF65-F5344CB8AC3E}">
        <p14:creationId xmlns:p14="http://schemas.microsoft.com/office/powerpoint/2010/main" val="1859535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D645121-17D0-4773-8EDD-E2395B4164E9}" type="datetimeFigureOut">
              <a:rPr lang="en-GB" smtClean="0"/>
              <a:t>02/04/2025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1D3A71-AF6C-4F49-AC4D-990ABFDB23C1}" type="slidenum">
              <a:rPr lang="en-GB" smtClean="0"/>
              <a:t>‹#›</a:t>
            </a:fld>
            <a:endParaRPr lang="en-GB"/>
          </a:p>
        </p:txBody>
      </p:sp>
    </p:spTree>
    <p:extLst>
      <p:ext uri="{BB962C8B-B14F-4D97-AF65-F5344CB8AC3E}">
        <p14:creationId xmlns:p14="http://schemas.microsoft.com/office/powerpoint/2010/main" val="997094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645121-17D0-4773-8EDD-E2395B4164E9}" type="datetimeFigureOut">
              <a:rPr lang="en-GB" smtClean="0"/>
              <a:t>02/04/2025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1D3A71-AF6C-4F49-AC4D-990ABFDB23C1}" type="slidenum">
              <a:rPr lang="en-GB" smtClean="0"/>
              <a:t>‹#›</a:t>
            </a:fld>
            <a:endParaRPr lang="en-GB"/>
          </a:p>
        </p:txBody>
      </p:sp>
    </p:spTree>
    <p:extLst>
      <p:ext uri="{BB962C8B-B14F-4D97-AF65-F5344CB8AC3E}">
        <p14:creationId xmlns:p14="http://schemas.microsoft.com/office/powerpoint/2010/main" val="3342835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D645121-17D0-4773-8EDD-E2395B4164E9}" type="datetimeFigureOut">
              <a:rPr lang="en-GB" smtClean="0"/>
              <a:t>02/04/2025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1D3A71-AF6C-4F49-AC4D-990ABFDB23C1}" type="slidenum">
              <a:rPr lang="en-GB" smtClean="0"/>
              <a:t>‹#›</a:t>
            </a:fld>
            <a:endParaRPr lang="en-GB"/>
          </a:p>
        </p:txBody>
      </p:sp>
    </p:spTree>
    <p:extLst>
      <p:ext uri="{BB962C8B-B14F-4D97-AF65-F5344CB8AC3E}">
        <p14:creationId xmlns:p14="http://schemas.microsoft.com/office/powerpoint/2010/main" val="746950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D645121-17D0-4773-8EDD-E2395B4164E9}" type="datetimeFigureOut">
              <a:rPr lang="en-GB" smtClean="0"/>
              <a:t>02/04/2025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1D3A71-AF6C-4F49-AC4D-990ABFDB23C1}" type="slidenum">
              <a:rPr lang="en-GB" smtClean="0"/>
              <a:t>‹#›</a:t>
            </a:fld>
            <a:endParaRPr lang="en-GB"/>
          </a:p>
        </p:txBody>
      </p:sp>
    </p:spTree>
    <p:extLst>
      <p:ext uri="{BB962C8B-B14F-4D97-AF65-F5344CB8AC3E}">
        <p14:creationId xmlns:p14="http://schemas.microsoft.com/office/powerpoint/2010/main" val="3969095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D645121-17D0-4773-8EDD-E2395B4164E9}" type="datetimeFigureOut">
              <a:rPr lang="en-GB" smtClean="0"/>
              <a:t>02/04/2025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91D3A71-AF6C-4F49-AC4D-990ABFDB23C1}" type="slidenum">
              <a:rPr lang="en-GB" smtClean="0"/>
              <a:t>‹#›</a:t>
            </a:fld>
            <a:endParaRPr lang="en-GB"/>
          </a:p>
        </p:txBody>
      </p:sp>
    </p:spTree>
    <p:extLst>
      <p:ext uri="{BB962C8B-B14F-4D97-AF65-F5344CB8AC3E}">
        <p14:creationId xmlns:p14="http://schemas.microsoft.com/office/powerpoint/2010/main" val="39981708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fld id="{163E912B-917B-4C51-B3E2-C19CAA31DC1D}" type="datetimeFigureOut">
              <a:rPr lang="en-GB" smtClean="0"/>
              <a:t>02/04/2025</a:t>
            </a:fld>
            <a:endParaRPr lang="en-GB"/>
          </a:p>
        </p:txBody>
      </p:sp>
      <p:sp>
        <p:nvSpPr>
          <p:cNvPr id="5" name="Footer Placeholder 4"/>
          <p:cNvSpPr>
            <a:spLocks noGrp="1"/>
          </p:cNvSpPr>
          <p:nvPr>
            <p:ph type="ftr" sz="quarter" idx="3"/>
          </p:nvPr>
        </p:nvSpPr>
        <p:spPr>
          <a:xfrm>
            <a:off x="3028951" y="6356353"/>
            <a:ext cx="30861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23B00820-22E5-41B7-9C7D-5A5EF53C7B13}" type="slidenum">
              <a:rPr lang="en-GB" smtClean="0"/>
              <a:t>‹#›</a:t>
            </a:fld>
            <a:endParaRPr lang="en-GB"/>
          </a:p>
        </p:txBody>
      </p:sp>
    </p:spTree>
    <p:extLst>
      <p:ext uri="{BB962C8B-B14F-4D97-AF65-F5344CB8AC3E}">
        <p14:creationId xmlns:p14="http://schemas.microsoft.com/office/powerpoint/2010/main" val="8091462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844083" rtl="0" eaLnBrk="1" latinLnBrk="0" hangingPunct="1">
        <a:lnSpc>
          <a:spcPct val="90000"/>
        </a:lnSpc>
        <a:spcBef>
          <a:spcPct val="0"/>
        </a:spcBef>
        <a:buNone/>
        <a:defRPr sz="4062" kern="1200">
          <a:solidFill>
            <a:schemeClr val="tx1"/>
          </a:solidFill>
          <a:latin typeface="+mj-lt"/>
          <a:ea typeface="+mj-ea"/>
          <a:cs typeface="+mj-cs"/>
        </a:defRPr>
      </a:lvl1pPr>
    </p:titleStyle>
    <p:bodyStyle>
      <a:lvl1pPr marL="211021" indent="-211021" algn="l" defTabSz="844083" rtl="0" eaLnBrk="1" latinLnBrk="0" hangingPunct="1">
        <a:lnSpc>
          <a:spcPct val="90000"/>
        </a:lnSpc>
        <a:spcBef>
          <a:spcPts val="923"/>
        </a:spcBef>
        <a:buFont typeface="Arial" panose="020B0604020202020204" pitchFamily="34" charset="0"/>
        <a:buChar char="•"/>
        <a:defRPr sz="2585" kern="1200">
          <a:solidFill>
            <a:schemeClr val="tx1"/>
          </a:solidFill>
          <a:latin typeface="+mn-lt"/>
          <a:ea typeface="+mn-ea"/>
          <a:cs typeface="+mn-cs"/>
        </a:defRPr>
      </a:lvl1pPr>
      <a:lvl2pPr marL="633062" indent="-211021" algn="l" defTabSz="844083" rtl="0" eaLnBrk="1" latinLnBrk="0" hangingPunct="1">
        <a:lnSpc>
          <a:spcPct val="90000"/>
        </a:lnSpc>
        <a:spcBef>
          <a:spcPts val="462"/>
        </a:spcBef>
        <a:buFont typeface="Arial" panose="020B0604020202020204" pitchFamily="34" charset="0"/>
        <a:buChar char="•"/>
        <a:defRPr sz="2215" kern="1200">
          <a:solidFill>
            <a:schemeClr val="tx1"/>
          </a:solidFill>
          <a:latin typeface="+mn-lt"/>
          <a:ea typeface="+mn-ea"/>
          <a:cs typeface="+mn-cs"/>
        </a:defRPr>
      </a:lvl2pPr>
      <a:lvl3pPr marL="1055103" indent="-211021" algn="l" defTabSz="844083" rtl="0" eaLnBrk="1" latinLnBrk="0" hangingPunct="1">
        <a:lnSpc>
          <a:spcPct val="90000"/>
        </a:lnSpc>
        <a:spcBef>
          <a:spcPts val="462"/>
        </a:spcBef>
        <a:buFont typeface="Arial" panose="020B0604020202020204" pitchFamily="34" charset="0"/>
        <a:buChar char="•"/>
        <a:defRPr sz="1846" kern="1200">
          <a:solidFill>
            <a:schemeClr val="tx1"/>
          </a:solidFill>
          <a:latin typeface="+mn-lt"/>
          <a:ea typeface="+mn-ea"/>
          <a:cs typeface="+mn-cs"/>
        </a:defRPr>
      </a:lvl3pPr>
      <a:lvl4pPr marL="1477145" indent="-211021" algn="l" defTabSz="844083" rtl="0" eaLnBrk="1" latinLnBrk="0" hangingPunct="1">
        <a:lnSpc>
          <a:spcPct val="90000"/>
        </a:lnSpc>
        <a:spcBef>
          <a:spcPts val="462"/>
        </a:spcBef>
        <a:buFont typeface="Arial" panose="020B0604020202020204" pitchFamily="34" charset="0"/>
        <a:buChar char="•"/>
        <a:defRPr sz="1662" kern="1200">
          <a:solidFill>
            <a:schemeClr val="tx1"/>
          </a:solidFill>
          <a:latin typeface="+mn-lt"/>
          <a:ea typeface="+mn-ea"/>
          <a:cs typeface="+mn-cs"/>
        </a:defRPr>
      </a:lvl4pPr>
      <a:lvl5pPr marL="1899186" indent="-211021" algn="l" defTabSz="844083" rtl="0" eaLnBrk="1" latinLnBrk="0" hangingPunct="1">
        <a:lnSpc>
          <a:spcPct val="90000"/>
        </a:lnSpc>
        <a:spcBef>
          <a:spcPts val="462"/>
        </a:spcBef>
        <a:buFont typeface="Arial" panose="020B0604020202020204" pitchFamily="34" charset="0"/>
        <a:buChar char="•"/>
        <a:defRPr sz="1662" kern="1200">
          <a:solidFill>
            <a:schemeClr val="tx1"/>
          </a:solidFill>
          <a:latin typeface="+mn-lt"/>
          <a:ea typeface="+mn-ea"/>
          <a:cs typeface="+mn-cs"/>
        </a:defRPr>
      </a:lvl5pPr>
      <a:lvl6pPr marL="2321227" indent="-211021" algn="l" defTabSz="844083" rtl="0" eaLnBrk="1" latinLnBrk="0" hangingPunct="1">
        <a:lnSpc>
          <a:spcPct val="90000"/>
        </a:lnSpc>
        <a:spcBef>
          <a:spcPts val="462"/>
        </a:spcBef>
        <a:buFont typeface="Arial" panose="020B0604020202020204" pitchFamily="34" charset="0"/>
        <a:buChar char="•"/>
        <a:defRPr sz="1662" kern="1200">
          <a:solidFill>
            <a:schemeClr val="tx1"/>
          </a:solidFill>
          <a:latin typeface="+mn-lt"/>
          <a:ea typeface="+mn-ea"/>
          <a:cs typeface="+mn-cs"/>
        </a:defRPr>
      </a:lvl6pPr>
      <a:lvl7pPr marL="2743269" indent="-211021" algn="l" defTabSz="844083" rtl="0" eaLnBrk="1" latinLnBrk="0" hangingPunct="1">
        <a:lnSpc>
          <a:spcPct val="90000"/>
        </a:lnSpc>
        <a:spcBef>
          <a:spcPts val="462"/>
        </a:spcBef>
        <a:buFont typeface="Arial" panose="020B0604020202020204" pitchFamily="34" charset="0"/>
        <a:buChar char="•"/>
        <a:defRPr sz="1662" kern="1200">
          <a:solidFill>
            <a:schemeClr val="tx1"/>
          </a:solidFill>
          <a:latin typeface="+mn-lt"/>
          <a:ea typeface="+mn-ea"/>
          <a:cs typeface="+mn-cs"/>
        </a:defRPr>
      </a:lvl7pPr>
      <a:lvl8pPr marL="3165310" indent="-211021" algn="l" defTabSz="844083" rtl="0" eaLnBrk="1" latinLnBrk="0" hangingPunct="1">
        <a:lnSpc>
          <a:spcPct val="90000"/>
        </a:lnSpc>
        <a:spcBef>
          <a:spcPts val="462"/>
        </a:spcBef>
        <a:buFont typeface="Arial" panose="020B0604020202020204" pitchFamily="34" charset="0"/>
        <a:buChar char="•"/>
        <a:defRPr sz="1662" kern="1200">
          <a:solidFill>
            <a:schemeClr val="tx1"/>
          </a:solidFill>
          <a:latin typeface="+mn-lt"/>
          <a:ea typeface="+mn-ea"/>
          <a:cs typeface="+mn-cs"/>
        </a:defRPr>
      </a:lvl8pPr>
      <a:lvl9pPr marL="3587351" indent="-211021" algn="l" defTabSz="844083" rtl="0" eaLnBrk="1" latinLnBrk="0" hangingPunct="1">
        <a:lnSpc>
          <a:spcPct val="90000"/>
        </a:lnSpc>
        <a:spcBef>
          <a:spcPts val="462"/>
        </a:spcBef>
        <a:buFont typeface="Arial" panose="020B0604020202020204" pitchFamily="34" charset="0"/>
        <a:buChar char="•"/>
        <a:defRPr sz="1662" kern="1200">
          <a:solidFill>
            <a:schemeClr val="tx1"/>
          </a:solidFill>
          <a:latin typeface="+mn-lt"/>
          <a:ea typeface="+mn-ea"/>
          <a:cs typeface="+mn-cs"/>
        </a:defRPr>
      </a:lvl9pPr>
    </p:bodyStyle>
    <p:otherStyle>
      <a:defPPr>
        <a:defRPr lang="en-US"/>
      </a:defPPr>
      <a:lvl1pPr marL="0" algn="l" defTabSz="844083" rtl="0" eaLnBrk="1" latinLnBrk="0" hangingPunct="1">
        <a:defRPr sz="1662" kern="1200">
          <a:solidFill>
            <a:schemeClr val="tx1"/>
          </a:solidFill>
          <a:latin typeface="+mn-lt"/>
          <a:ea typeface="+mn-ea"/>
          <a:cs typeface="+mn-cs"/>
        </a:defRPr>
      </a:lvl1pPr>
      <a:lvl2pPr marL="422041" algn="l" defTabSz="844083" rtl="0" eaLnBrk="1" latinLnBrk="0" hangingPunct="1">
        <a:defRPr sz="1662" kern="1200">
          <a:solidFill>
            <a:schemeClr val="tx1"/>
          </a:solidFill>
          <a:latin typeface="+mn-lt"/>
          <a:ea typeface="+mn-ea"/>
          <a:cs typeface="+mn-cs"/>
        </a:defRPr>
      </a:lvl2pPr>
      <a:lvl3pPr marL="844083" algn="l" defTabSz="844083" rtl="0" eaLnBrk="1" latinLnBrk="0" hangingPunct="1">
        <a:defRPr sz="1662" kern="1200">
          <a:solidFill>
            <a:schemeClr val="tx1"/>
          </a:solidFill>
          <a:latin typeface="+mn-lt"/>
          <a:ea typeface="+mn-ea"/>
          <a:cs typeface="+mn-cs"/>
        </a:defRPr>
      </a:lvl3pPr>
      <a:lvl4pPr marL="1266124" algn="l" defTabSz="844083" rtl="0" eaLnBrk="1" latinLnBrk="0" hangingPunct="1">
        <a:defRPr sz="1662" kern="1200">
          <a:solidFill>
            <a:schemeClr val="tx1"/>
          </a:solidFill>
          <a:latin typeface="+mn-lt"/>
          <a:ea typeface="+mn-ea"/>
          <a:cs typeface="+mn-cs"/>
        </a:defRPr>
      </a:lvl4pPr>
      <a:lvl5pPr marL="1688165" algn="l" defTabSz="844083" rtl="0" eaLnBrk="1" latinLnBrk="0" hangingPunct="1">
        <a:defRPr sz="1662" kern="1200">
          <a:solidFill>
            <a:schemeClr val="tx1"/>
          </a:solidFill>
          <a:latin typeface="+mn-lt"/>
          <a:ea typeface="+mn-ea"/>
          <a:cs typeface="+mn-cs"/>
        </a:defRPr>
      </a:lvl5pPr>
      <a:lvl6pPr marL="2110207" algn="l" defTabSz="844083" rtl="0" eaLnBrk="1" latinLnBrk="0" hangingPunct="1">
        <a:defRPr sz="1662" kern="1200">
          <a:solidFill>
            <a:schemeClr val="tx1"/>
          </a:solidFill>
          <a:latin typeface="+mn-lt"/>
          <a:ea typeface="+mn-ea"/>
          <a:cs typeface="+mn-cs"/>
        </a:defRPr>
      </a:lvl6pPr>
      <a:lvl7pPr marL="2532248" algn="l" defTabSz="844083" rtl="0" eaLnBrk="1" latinLnBrk="0" hangingPunct="1">
        <a:defRPr sz="1662" kern="1200">
          <a:solidFill>
            <a:schemeClr val="tx1"/>
          </a:solidFill>
          <a:latin typeface="+mn-lt"/>
          <a:ea typeface="+mn-ea"/>
          <a:cs typeface="+mn-cs"/>
        </a:defRPr>
      </a:lvl7pPr>
      <a:lvl8pPr marL="2954289" algn="l" defTabSz="844083" rtl="0" eaLnBrk="1" latinLnBrk="0" hangingPunct="1">
        <a:defRPr sz="1662" kern="1200">
          <a:solidFill>
            <a:schemeClr val="tx1"/>
          </a:solidFill>
          <a:latin typeface="+mn-lt"/>
          <a:ea typeface="+mn-ea"/>
          <a:cs typeface="+mn-cs"/>
        </a:defRPr>
      </a:lvl8pPr>
      <a:lvl9pPr marL="3376331" algn="l" defTabSz="844083" rtl="0" eaLnBrk="1" latinLnBrk="0" hangingPunct="1">
        <a:defRPr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2.xml"/><Relationship Id="rId5" Type="http://schemas.openxmlformats.org/officeDocument/2006/relationships/image" Target="../media/image4.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2.xml"/><Relationship Id="rId5" Type="http://schemas.openxmlformats.org/officeDocument/2006/relationships/image" Target="../media/image6.sv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1.png"/><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12.xml"/><Relationship Id="rId5" Type="http://schemas.openxmlformats.org/officeDocument/2006/relationships/image" Target="../media/image1.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DB9E128-545D-1B14-8531-2B6AA65E4853}"/>
              </a:ext>
            </a:extLst>
          </p:cNvPr>
          <p:cNvSpPr>
            <a:spLocks noGrp="1"/>
          </p:cNvSpPr>
          <p:nvPr>
            <p:ph type="ctrTitle"/>
          </p:nvPr>
        </p:nvSpPr>
        <p:spPr>
          <a:xfrm>
            <a:off x="685800" y="-2387600"/>
            <a:ext cx="7772400" cy="2387600"/>
          </a:xfrm>
        </p:spPr>
        <p:txBody>
          <a:bodyPr vert="horz" lIns="91440" tIns="45720" rIns="91440" bIns="45720" rtlCol="0" anchor="b">
            <a:normAutofit/>
          </a:bodyPr>
          <a:lstStyle/>
          <a:p>
            <a:r>
              <a:rPr lang="en-GB" dirty="0"/>
              <a:t>Title Slide for this tool</a:t>
            </a:r>
          </a:p>
        </p:txBody>
      </p:sp>
      <p:pic>
        <p:nvPicPr>
          <p:cNvPr id="5" name="Picture 4" descr="Lancaster university Logo">
            <a:extLst>
              <a:ext uri="{FF2B5EF4-FFF2-40B4-BE49-F238E27FC236}">
                <a16:creationId xmlns:a16="http://schemas.microsoft.com/office/drawing/2014/main" id="{9B83293A-7DE4-70E3-1281-8ACCDD44CE98}"/>
              </a:ext>
            </a:extLst>
          </p:cNvPr>
          <p:cNvPicPr>
            <a:picLocks noChangeAspect="1"/>
          </p:cNvPicPr>
          <p:nvPr/>
        </p:nvPicPr>
        <p:blipFill rotWithShape="1">
          <a:blip r:embed="rId3">
            <a:extLst>
              <a:ext uri="{28A0092B-C50C-407E-A947-70E740481C1C}">
                <a14:useLocalDpi xmlns:a14="http://schemas.microsoft.com/office/drawing/2010/main" val="0"/>
              </a:ext>
            </a:extLst>
          </a:blip>
          <a:srcRect t="13725" b="14052"/>
          <a:stretch/>
        </p:blipFill>
        <p:spPr>
          <a:xfrm>
            <a:off x="482600" y="2789670"/>
            <a:ext cx="3968749" cy="1278660"/>
          </a:xfrm>
          <a:prstGeom prst="rect">
            <a:avLst/>
          </a:prstGeom>
        </p:spPr>
      </p:pic>
      <p:pic>
        <p:nvPicPr>
          <p:cNvPr id="9" name="Picture 8" descr="A logo for a community dialogue project&#10;&#10;">
            <a:extLst>
              <a:ext uri="{FF2B5EF4-FFF2-40B4-BE49-F238E27FC236}">
                <a16:creationId xmlns:a16="http://schemas.microsoft.com/office/drawing/2014/main" id="{52482AB0-819B-094F-6F85-4911D2B8AE84}"/>
              </a:ext>
            </a:extLst>
          </p:cNvPr>
          <p:cNvPicPr>
            <a:picLocks noChangeAspect="1"/>
          </p:cNvPicPr>
          <p:nvPr/>
        </p:nvPicPr>
        <p:blipFill>
          <a:blip r:embed="rId4">
            <a:extLst>
              <a:ext uri="{28A0092B-C50C-407E-A947-70E740481C1C}">
                <a14:useLocalDpi xmlns:a14="http://schemas.microsoft.com/office/drawing/2010/main" val="0"/>
              </a:ext>
            </a:extLst>
          </a:blip>
          <a:srcRect t="15873" r="33069"/>
          <a:stretch/>
        </p:blipFill>
        <p:spPr>
          <a:xfrm>
            <a:off x="4692648" y="2512379"/>
            <a:ext cx="3968751" cy="1833241"/>
          </a:xfrm>
          <a:prstGeom prst="rect">
            <a:avLst/>
          </a:prstGeom>
        </p:spPr>
      </p:pic>
    </p:spTree>
    <p:extLst>
      <p:ext uri="{BB962C8B-B14F-4D97-AF65-F5344CB8AC3E}">
        <p14:creationId xmlns:p14="http://schemas.microsoft.com/office/powerpoint/2010/main" val="1839549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71C9E-9C1B-C288-D432-E82CBA833007}"/>
              </a:ext>
            </a:extLst>
          </p:cNvPr>
          <p:cNvSpPr txBox="1">
            <a:spLocks noGrp="1"/>
          </p:cNvSpPr>
          <p:nvPr>
            <p:ph type="title" idx="4294967295"/>
          </p:nvPr>
        </p:nvSpPr>
        <p:spPr>
          <a:xfrm>
            <a:off x="3865412" y="760203"/>
            <a:ext cx="3320073" cy="43319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215" b="1" i="0" u="sng" strike="noStrike" kern="1200" cap="none" spc="0" normalizeH="0" baseline="0" noProof="0" dirty="0">
                <a:ln>
                  <a:noFill/>
                </a:ln>
                <a:solidFill>
                  <a:srgbClr val="7C4683"/>
                </a:solidFill>
                <a:effectLst/>
                <a:uLnTx/>
                <a:uFillTx/>
                <a:latin typeface="+mn-lt"/>
                <a:ea typeface="+mn-ea"/>
                <a:cs typeface="+mn-cs"/>
              </a:rPr>
              <a:t>Knowledge Swap</a:t>
            </a:r>
          </a:p>
        </p:txBody>
      </p:sp>
      <p:sp>
        <p:nvSpPr>
          <p:cNvPr id="19" name="Title 18">
            <a:extLst>
              <a:ext uri="{FF2B5EF4-FFF2-40B4-BE49-F238E27FC236}">
                <a16:creationId xmlns:a16="http://schemas.microsoft.com/office/drawing/2014/main" id="{0DFC0FE2-CF2E-4D98-93E0-55C0822F45AB}"/>
              </a:ext>
            </a:extLst>
          </p:cNvPr>
          <p:cNvSpPr txBox="1">
            <a:spLocks/>
          </p:cNvSpPr>
          <p:nvPr/>
        </p:nvSpPr>
        <p:spPr>
          <a:xfrm>
            <a:off x="153189" y="490308"/>
            <a:ext cx="3320073" cy="88793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585" b="1" i="0" u="none" strike="noStrike" kern="1200" cap="none" spc="0" normalizeH="0" baseline="0" noProof="0">
                <a:ln>
                  <a:noFill/>
                </a:ln>
                <a:solidFill>
                  <a:srgbClr val="7C4683"/>
                </a:solidFill>
                <a:effectLst/>
                <a:uLnTx/>
                <a:uFillTx/>
                <a:latin typeface="+mn-lt"/>
                <a:ea typeface="+mn-ea"/>
                <a:cs typeface="+mn-cs"/>
              </a:rPr>
              <a:t>You: Your Thing: Your Community </a:t>
            </a:r>
            <a:endParaRPr kumimoji="0" lang="en-GB" sz="2585" b="1" i="0" u="none" strike="noStrike" kern="1200" cap="none" spc="0" normalizeH="0" baseline="0" noProof="0" dirty="0">
              <a:ln>
                <a:noFill/>
              </a:ln>
              <a:solidFill>
                <a:srgbClr val="7C4683"/>
              </a:solidFill>
              <a:effectLst/>
              <a:uLnTx/>
              <a:uFillTx/>
              <a:latin typeface="+mn-lt"/>
              <a:ea typeface="+mn-ea"/>
              <a:cs typeface="+mn-cs"/>
            </a:endParaRPr>
          </a:p>
        </p:txBody>
      </p:sp>
      <p:sp>
        <p:nvSpPr>
          <p:cNvPr id="18" name="TextBox 17">
            <a:extLst>
              <a:ext uri="{FF2B5EF4-FFF2-40B4-BE49-F238E27FC236}">
                <a16:creationId xmlns:a16="http://schemas.microsoft.com/office/drawing/2014/main" id="{AECBAE3A-6F80-4571-80C2-25D941DAFB3D}"/>
              </a:ext>
            </a:extLst>
          </p:cNvPr>
          <p:cNvSpPr txBox="1"/>
          <p:nvPr/>
        </p:nvSpPr>
        <p:spPr>
          <a:xfrm>
            <a:off x="153189" y="1358610"/>
            <a:ext cx="3170784" cy="4311180"/>
          </a:xfrm>
          <a:prstGeom prst="rect">
            <a:avLst/>
          </a:prstGeom>
          <a:noFill/>
        </p:spPr>
        <p:txBody>
          <a:bodyPr wrap="square" rtlCol="0">
            <a:spAutoFit/>
          </a:bodyPr>
          <a:lstStyle/>
          <a:p>
            <a:r>
              <a:rPr lang="en-GB" sz="1200" b="1" dirty="0">
                <a:latin typeface="+mj-lt"/>
              </a:rPr>
              <a:t>Group or Focus: </a:t>
            </a:r>
            <a:r>
              <a:rPr lang="en-GB" sz="1200" dirty="0">
                <a:latin typeface="+mj-lt"/>
              </a:rPr>
              <a:t>Any exisiting group with a common interest</a:t>
            </a:r>
          </a:p>
          <a:p>
            <a:endParaRPr lang="en-GB" sz="1200" dirty="0">
              <a:latin typeface="+mj-lt"/>
            </a:endParaRPr>
          </a:p>
          <a:p>
            <a:r>
              <a:rPr lang="en-GB" sz="1200" b="1" dirty="0">
                <a:latin typeface="+mj-lt"/>
              </a:rPr>
              <a:t>What is the tool trying to do specifically?  </a:t>
            </a:r>
          </a:p>
          <a:p>
            <a:r>
              <a:rPr lang="en-GB" sz="1200" dirty="0">
                <a:latin typeface="+mj-lt"/>
              </a:rPr>
              <a:t>By taking a topic that a group is interested in learning about, we can create a reciprocal and more equitable conversation. You provide the expert or facilities to support the idea the group wants to know more about, and then as part of that session, you can then hold the conversation you want to have. It’s a win </a:t>
            </a:r>
            <a:r>
              <a:rPr lang="en-GB" sz="1200" dirty="0" err="1">
                <a:latin typeface="+mj-lt"/>
              </a:rPr>
              <a:t>win</a:t>
            </a:r>
            <a:r>
              <a:rPr lang="en-GB" sz="1200" dirty="0">
                <a:latin typeface="+mj-lt"/>
              </a:rPr>
              <a:t>! We’ve included some examples below.</a:t>
            </a:r>
          </a:p>
          <a:p>
            <a:endParaRPr lang="en-GB" sz="1200" dirty="0">
              <a:latin typeface="+mj-lt"/>
            </a:endParaRPr>
          </a:p>
          <a:p>
            <a:r>
              <a:rPr lang="en-GB" sz="1200" b="1" dirty="0">
                <a:latin typeface="+mj-lt"/>
              </a:rPr>
              <a:t>What are the instructions for using the tool?  </a:t>
            </a:r>
          </a:p>
          <a:p>
            <a:r>
              <a:rPr lang="en-GB" sz="1200" dirty="0">
                <a:latin typeface="+mj-lt"/>
              </a:rPr>
              <a:t>Identify the group you want to work with </a:t>
            </a:r>
          </a:p>
          <a:p>
            <a:r>
              <a:rPr lang="en-GB" sz="1200" dirty="0">
                <a:latin typeface="+mj-lt"/>
              </a:rPr>
              <a:t>Find out what they want to be better at doing </a:t>
            </a:r>
          </a:p>
          <a:p>
            <a:r>
              <a:rPr lang="en-GB" sz="1200" dirty="0">
                <a:latin typeface="+mj-lt"/>
              </a:rPr>
              <a:t>Find/pay someone with the right expertise </a:t>
            </a:r>
          </a:p>
          <a:p>
            <a:r>
              <a:rPr lang="en-GB" sz="1200" dirty="0">
                <a:latin typeface="+mj-lt"/>
              </a:rPr>
              <a:t>Brief the expert that you’re working with to ensure they know all of the aims for the session.</a:t>
            </a:r>
          </a:p>
          <a:p>
            <a:r>
              <a:rPr lang="en-GB" sz="1200" dirty="0">
                <a:latin typeface="+mj-lt"/>
              </a:rPr>
              <a:t>Promote and run an event</a:t>
            </a:r>
          </a:p>
          <a:p>
            <a:r>
              <a:rPr lang="en-GB" sz="1200" dirty="0">
                <a:latin typeface="+mj-lt"/>
              </a:rPr>
              <a:t>Have your conversation as part of this event </a:t>
            </a:r>
          </a:p>
          <a:p>
            <a:r>
              <a:rPr lang="en-GB" sz="1200" dirty="0">
                <a:latin typeface="+mj-lt"/>
              </a:rPr>
              <a:t>Use a space that the group feel comfortable in</a:t>
            </a:r>
          </a:p>
          <a:p>
            <a:endParaRPr lang="en-GB" sz="1015" dirty="0">
              <a:latin typeface="+mj-lt"/>
            </a:endParaRPr>
          </a:p>
        </p:txBody>
      </p:sp>
      <p:sp>
        <p:nvSpPr>
          <p:cNvPr id="21" name="TextBox 20">
            <a:extLst>
              <a:ext uri="{FF2B5EF4-FFF2-40B4-BE49-F238E27FC236}">
                <a16:creationId xmlns:a16="http://schemas.microsoft.com/office/drawing/2014/main" id="{61AA6370-DB48-47ED-A434-CB53C3678E71}"/>
              </a:ext>
            </a:extLst>
          </p:cNvPr>
          <p:cNvSpPr txBox="1"/>
          <p:nvPr/>
        </p:nvSpPr>
        <p:spPr>
          <a:xfrm>
            <a:off x="153189" y="5376244"/>
            <a:ext cx="3170784" cy="536750"/>
          </a:xfrm>
          <a:prstGeom prst="rect">
            <a:avLst/>
          </a:prstGeom>
          <a:noFill/>
        </p:spPr>
        <p:txBody>
          <a:bodyPr wrap="square" rtlCol="0">
            <a:spAutoFit/>
          </a:bodyPr>
          <a:lstStyle/>
          <a:p>
            <a:pPr>
              <a:lnSpc>
                <a:spcPct val="150000"/>
              </a:lnSpc>
            </a:pPr>
            <a:r>
              <a:rPr lang="en-GB" sz="1015" dirty="0">
                <a:latin typeface="+mj-lt"/>
              </a:rPr>
              <a:t>Version created by: </a:t>
            </a:r>
          </a:p>
          <a:p>
            <a:pPr>
              <a:lnSpc>
                <a:spcPct val="150000"/>
              </a:lnSpc>
            </a:pPr>
            <a:r>
              <a:rPr lang="en-GB" sz="1015" dirty="0">
                <a:latin typeface="+mj-lt"/>
              </a:rPr>
              <a:t>Date:</a:t>
            </a:r>
          </a:p>
        </p:txBody>
      </p:sp>
      <p:grpSp>
        <p:nvGrpSpPr>
          <p:cNvPr id="22" name="Group 21" descr="An image of two human forms shaking hands">
            <a:extLst>
              <a:ext uri="{FF2B5EF4-FFF2-40B4-BE49-F238E27FC236}">
                <a16:creationId xmlns:a16="http://schemas.microsoft.com/office/drawing/2014/main" id="{54285629-3D26-4570-AF8C-D09740C46B65}"/>
              </a:ext>
            </a:extLst>
          </p:cNvPr>
          <p:cNvGrpSpPr/>
          <p:nvPr/>
        </p:nvGrpSpPr>
        <p:grpSpPr>
          <a:xfrm>
            <a:off x="153189" y="5991089"/>
            <a:ext cx="3170921" cy="492806"/>
            <a:chOff x="190256" y="6079901"/>
            <a:chExt cx="3435164" cy="533873"/>
          </a:xfrm>
        </p:grpSpPr>
        <p:pic>
          <p:nvPicPr>
            <p:cNvPr id="23" name="Picture 22" descr="A logo for a community&#10;&#10;Description automatically generated">
              <a:extLst>
                <a:ext uri="{FF2B5EF4-FFF2-40B4-BE49-F238E27FC236}">
                  <a16:creationId xmlns:a16="http://schemas.microsoft.com/office/drawing/2014/main" id="{5E463C4F-9584-447D-8F4D-714BD44A9446}"/>
                </a:ext>
              </a:extLst>
            </p:cNvPr>
            <p:cNvPicPr/>
            <p:nvPr/>
          </p:nvPicPr>
          <p:blipFill rotWithShape="1">
            <a:blip r:embed="rId2">
              <a:extLst>
                <a:ext uri="{28A0092B-C50C-407E-A947-70E740481C1C}">
                  <a14:useLocalDpi xmlns:a14="http://schemas.microsoft.com/office/drawing/2010/main" val="0"/>
                </a:ext>
              </a:extLst>
            </a:blip>
            <a:srcRect t="20772" r="36966" b="5715"/>
            <a:stretch/>
          </p:blipFill>
          <p:spPr>
            <a:xfrm>
              <a:off x="190256" y="6079901"/>
              <a:ext cx="1247199" cy="533873"/>
            </a:xfrm>
            <a:prstGeom prst="rect">
              <a:avLst/>
            </a:prstGeom>
          </p:spPr>
        </p:pic>
        <p:pic>
          <p:nvPicPr>
            <p:cNvPr id="24" name="Picture 23">
              <a:extLst>
                <a:ext uri="{FF2B5EF4-FFF2-40B4-BE49-F238E27FC236}">
                  <a16:creationId xmlns:a16="http://schemas.microsoft.com/office/drawing/2014/main" id="{BA28D182-83E0-41F9-8A1F-A4472094A0B8}"/>
                </a:ext>
              </a:extLst>
            </p:cNvPr>
            <p:cNvPicPr>
              <a:picLocks noChangeAspect="1"/>
            </p:cNvPicPr>
            <p:nvPr/>
          </p:nvPicPr>
          <p:blipFill rotWithShape="1">
            <a:blip r:embed="rId3">
              <a:extLst>
                <a:ext uri="{28A0092B-C50C-407E-A947-70E740481C1C}">
                  <a14:useLocalDpi xmlns:a14="http://schemas.microsoft.com/office/drawing/2010/main" val="0"/>
                </a:ext>
              </a:extLst>
            </a:blip>
            <a:srcRect t="13725" b="14052"/>
            <a:stretch/>
          </p:blipFill>
          <p:spPr>
            <a:xfrm>
              <a:off x="1976944" y="6079901"/>
              <a:ext cx="1648476" cy="531105"/>
            </a:xfrm>
            <a:prstGeom prst="rect">
              <a:avLst/>
            </a:prstGeom>
          </p:spPr>
        </p:pic>
      </p:grpSp>
      <p:pic>
        <p:nvPicPr>
          <p:cNvPr id="4" name="Graphic 3" descr="an image of two human forms shaking hands">
            <a:extLst>
              <a:ext uri="{FF2B5EF4-FFF2-40B4-BE49-F238E27FC236}">
                <a16:creationId xmlns:a16="http://schemas.microsoft.com/office/drawing/2014/main" id="{08E4F503-5AE4-45CA-ABCE-887568E56B9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006276" y="2687081"/>
            <a:ext cx="2898388" cy="2957538"/>
          </a:xfrm>
          <a:prstGeom prst="rect">
            <a:avLst/>
          </a:prstGeom>
        </p:spPr>
      </p:pic>
      <p:cxnSp>
        <p:nvCxnSpPr>
          <p:cNvPr id="6" name="Straight Connector 5">
            <a:extLst>
              <a:ext uri="{FF2B5EF4-FFF2-40B4-BE49-F238E27FC236}">
                <a16:creationId xmlns:a16="http://schemas.microsoft.com/office/drawing/2014/main" id="{2D7374C9-70DA-4E22-BF60-1E137F0288CD}"/>
              </a:ext>
              <a:ext uri="{C183D7F6-B498-43B3-948B-1728B52AA6E4}">
                <adec:decorative xmlns:adec="http://schemas.microsoft.com/office/drawing/2017/decorative" val="1"/>
              </a:ext>
            </a:extLst>
          </p:cNvPr>
          <p:cNvCxnSpPr/>
          <p:nvPr/>
        </p:nvCxnSpPr>
        <p:spPr>
          <a:xfrm>
            <a:off x="3669337" y="263769"/>
            <a:ext cx="0" cy="63304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2473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EDE8C2D-79BE-4013-A4EC-DE4ABEBF7926}"/>
              </a:ext>
            </a:extLst>
          </p:cNvPr>
          <p:cNvSpPr txBox="1">
            <a:spLocks noGrp="1"/>
          </p:cNvSpPr>
          <p:nvPr>
            <p:ph type="title" idx="4294967295"/>
          </p:nvPr>
        </p:nvSpPr>
        <p:spPr>
          <a:xfrm>
            <a:off x="3925507" y="834757"/>
            <a:ext cx="3170784" cy="43319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215" b="1" i="0" u="sng" strike="noStrike" kern="1200" cap="none" spc="0" normalizeH="0" baseline="0" noProof="0" dirty="0">
                <a:ln>
                  <a:noFill/>
                </a:ln>
                <a:solidFill>
                  <a:srgbClr val="7C4683"/>
                </a:solidFill>
                <a:effectLst/>
                <a:uLnTx/>
                <a:uFillTx/>
                <a:latin typeface="+mn-lt"/>
                <a:ea typeface="+mn-ea"/>
                <a:cs typeface="+mn-cs"/>
              </a:rPr>
              <a:t>Python coding camp </a:t>
            </a:r>
          </a:p>
        </p:txBody>
      </p:sp>
      <p:sp>
        <p:nvSpPr>
          <p:cNvPr id="35" name="Title 34">
            <a:extLst>
              <a:ext uri="{FF2B5EF4-FFF2-40B4-BE49-F238E27FC236}">
                <a16:creationId xmlns:a16="http://schemas.microsoft.com/office/drawing/2014/main" id="{FD7B94C7-E96C-4109-AA82-446245FC5B70}"/>
              </a:ext>
            </a:extLst>
          </p:cNvPr>
          <p:cNvSpPr txBox="1">
            <a:spLocks/>
          </p:cNvSpPr>
          <p:nvPr/>
        </p:nvSpPr>
        <p:spPr>
          <a:xfrm>
            <a:off x="142403" y="502406"/>
            <a:ext cx="3320073" cy="88793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585" b="1" i="0" u="none" strike="noStrike" kern="1200" cap="none" spc="0" normalizeH="0" baseline="0" noProof="0">
                <a:ln>
                  <a:noFill/>
                </a:ln>
                <a:solidFill>
                  <a:srgbClr val="7C4683"/>
                </a:solidFill>
                <a:effectLst/>
                <a:uLnTx/>
                <a:uFillTx/>
                <a:latin typeface="+mn-lt"/>
                <a:ea typeface="+mn-ea"/>
                <a:cs typeface="+mn-cs"/>
              </a:rPr>
              <a:t>You: Your Thing: Your Community </a:t>
            </a:r>
            <a:endParaRPr kumimoji="0" lang="en-GB" sz="2585" b="1" i="0" u="none" strike="noStrike" kern="1200" cap="none" spc="0" normalizeH="0" baseline="0" noProof="0" dirty="0">
              <a:ln>
                <a:noFill/>
              </a:ln>
              <a:solidFill>
                <a:srgbClr val="7C4683"/>
              </a:solidFill>
              <a:effectLst/>
              <a:uLnTx/>
              <a:uFillTx/>
              <a:latin typeface="+mn-lt"/>
              <a:ea typeface="+mn-ea"/>
              <a:cs typeface="+mn-cs"/>
            </a:endParaRPr>
          </a:p>
        </p:txBody>
      </p:sp>
      <p:sp>
        <p:nvSpPr>
          <p:cNvPr id="34" name="TextBox 33">
            <a:extLst>
              <a:ext uri="{FF2B5EF4-FFF2-40B4-BE49-F238E27FC236}">
                <a16:creationId xmlns:a16="http://schemas.microsoft.com/office/drawing/2014/main" id="{E223072F-EC2B-4007-A51C-35D1D86EF15F}"/>
              </a:ext>
            </a:extLst>
          </p:cNvPr>
          <p:cNvSpPr txBox="1"/>
          <p:nvPr/>
        </p:nvSpPr>
        <p:spPr>
          <a:xfrm>
            <a:off x="142403" y="1521683"/>
            <a:ext cx="3170784" cy="4098045"/>
          </a:xfrm>
          <a:prstGeom prst="rect">
            <a:avLst/>
          </a:prstGeom>
          <a:noFill/>
        </p:spPr>
        <p:txBody>
          <a:bodyPr wrap="square" rtlCol="0">
            <a:spAutoFit/>
          </a:bodyPr>
          <a:lstStyle/>
          <a:p>
            <a:r>
              <a:rPr lang="en-GB" sz="1200" b="1" dirty="0">
                <a:latin typeface="+mj-lt"/>
              </a:rPr>
              <a:t>Group or Focus: </a:t>
            </a:r>
            <a:r>
              <a:rPr lang="en-GB" sz="1200" dirty="0">
                <a:latin typeface="+mj-lt"/>
              </a:rPr>
              <a:t>A group that wants to know more about coding</a:t>
            </a:r>
          </a:p>
          <a:p>
            <a:endParaRPr lang="en-GB" sz="1200" dirty="0">
              <a:latin typeface="+mj-lt"/>
            </a:endParaRPr>
          </a:p>
          <a:p>
            <a:r>
              <a:rPr lang="en-GB" sz="1200" b="1" dirty="0">
                <a:latin typeface="+mj-lt"/>
              </a:rPr>
              <a:t>What is the tool trying to do specifically?  </a:t>
            </a:r>
          </a:p>
          <a:p>
            <a:r>
              <a:rPr lang="en-GB" sz="1200" dirty="0">
                <a:latin typeface="+mj-lt"/>
              </a:rPr>
              <a:t>Perhaps you want to engage a group of young people – they want to know about coding, you want to know about the challenges they’re having at school. Could the coding expertise build this into their demonstration? </a:t>
            </a:r>
          </a:p>
          <a:p>
            <a:endParaRPr lang="en-GB" sz="1200" dirty="0">
              <a:latin typeface="+mj-lt"/>
            </a:endParaRPr>
          </a:p>
          <a:p>
            <a:endParaRPr lang="en-GB" sz="1200" dirty="0">
              <a:latin typeface="+mj-lt"/>
            </a:endParaRPr>
          </a:p>
          <a:p>
            <a:r>
              <a:rPr lang="en-GB" sz="1200" b="1" dirty="0">
                <a:latin typeface="+mj-lt"/>
              </a:rPr>
              <a:t>What are the instructions for using the tool?  </a:t>
            </a:r>
          </a:p>
          <a:p>
            <a:r>
              <a:rPr lang="en-GB" sz="1200" dirty="0">
                <a:latin typeface="+mj-lt"/>
              </a:rPr>
              <a:t>Identify the group you want to work with </a:t>
            </a:r>
          </a:p>
          <a:p>
            <a:r>
              <a:rPr lang="en-GB" sz="1200" dirty="0">
                <a:latin typeface="+mj-lt"/>
              </a:rPr>
              <a:t>Find out what they want to be better at doing </a:t>
            </a:r>
          </a:p>
          <a:p>
            <a:r>
              <a:rPr lang="en-GB" sz="1200" dirty="0">
                <a:latin typeface="+mj-lt"/>
              </a:rPr>
              <a:t>Find/pay someone with the right expertise </a:t>
            </a:r>
          </a:p>
          <a:p>
            <a:r>
              <a:rPr lang="en-GB" sz="1200" dirty="0">
                <a:latin typeface="+mj-lt"/>
              </a:rPr>
              <a:t>Brief the expert that you’re working with to ensure they know all of the aims for the session.</a:t>
            </a:r>
          </a:p>
          <a:p>
            <a:r>
              <a:rPr lang="en-GB" sz="1200" dirty="0">
                <a:latin typeface="+mj-lt"/>
              </a:rPr>
              <a:t>Promote and run an event</a:t>
            </a:r>
          </a:p>
          <a:p>
            <a:r>
              <a:rPr lang="en-GB" sz="1200" dirty="0">
                <a:latin typeface="+mj-lt"/>
              </a:rPr>
              <a:t>Have your conversation as part of this event </a:t>
            </a:r>
          </a:p>
          <a:p>
            <a:r>
              <a:rPr lang="en-GB" sz="1200" dirty="0">
                <a:latin typeface="+mj-lt"/>
              </a:rPr>
              <a:t>Use a space that the group feel comfortable in</a:t>
            </a:r>
          </a:p>
          <a:p>
            <a:endParaRPr lang="en-GB" sz="1015" dirty="0">
              <a:latin typeface="+mj-lt"/>
            </a:endParaRPr>
          </a:p>
          <a:p>
            <a:endParaRPr lang="en-GB" sz="1015" dirty="0">
              <a:latin typeface="+mj-lt"/>
            </a:endParaRPr>
          </a:p>
        </p:txBody>
      </p:sp>
      <p:sp>
        <p:nvSpPr>
          <p:cNvPr id="37" name="TextBox 36">
            <a:extLst>
              <a:ext uri="{FF2B5EF4-FFF2-40B4-BE49-F238E27FC236}">
                <a16:creationId xmlns:a16="http://schemas.microsoft.com/office/drawing/2014/main" id="{134F9E1F-3B56-4BB3-8073-09791BD2C84E}"/>
              </a:ext>
            </a:extLst>
          </p:cNvPr>
          <p:cNvSpPr txBox="1"/>
          <p:nvPr/>
        </p:nvSpPr>
        <p:spPr>
          <a:xfrm>
            <a:off x="153189" y="5376244"/>
            <a:ext cx="3170784" cy="536750"/>
          </a:xfrm>
          <a:prstGeom prst="rect">
            <a:avLst/>
          </a:prstGeom>
          <a:noFill/>
        </p:spPr>
        <p:txBody>
          <a:bodyPr wrap="square" rtlCol="0">
            <a:spAutoFit/>
          </a:bodyPr>
          <a:lstStyle/>
          <a:p>
            <a:pPr>
              <a:lnSpc>
                <a:spcPct val="150000"/>
              </a:lnSpc>
            </a:pPr>
            <a:r>
              <a:rPr lang="en-GB" sz="1015" dirty="0">
                <a:latin typeface="+mj-lt"/>
              </a:rPr>
              <a:t>Version created by: </a:t>
            </a:r>
          </a:p>
          <a:p>
            <a:pPr>
              <a:lnSpc>
                <a:spcPct val="150000"/>
              </a:lnSpc>
            </a:pPr>
            <a:r>
              <a:rPr lang="en-GB" sz="1015" dirty="0">
                <a:latin typeface="+mj-lt"/>
              </a:rPr>
              <a:t>Date:</a:t>
            </a:r>
          </a:p>
        </p:txBody>
      </p:sp>
      <p:cxnSp>
        <p:nvCxnSpPr>
          <p:cNvPr id="6" name="Straight Connector 5">
            <a:extLst>
              <a:ext uri="{FF2B5EF4-FFF2-40B4-BE49-F238E27FC236}">
                <a16:creationId xmlns:a16="http://schemas.microsoft.com/office/drawing/2014/main" id="{2D7374C9-70DA-4E22-BF60-1E137F0288CD}"/>
              </a:ext>
              <a:ext uri="{C183D7F6-B498-43B3-948B-1728B52AA6E4}">
                <adec:decorative xmlns:adec="http://schemas.microsoft.com/office/drawing/2017/decorative" val="1"/>
              </a:ext>
            </a:extLst>
          </p:cNvPr>
          <p:cNvCxnSpPr/>
          <p:nvPr/>
        </p:nvCxnSpPr>
        <p:spPr>
          <a:xfrm>
            <a:off x="3669337" y="263769"/>
            <a:ext cx="0" cy="63304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8" name="Group 37" descr="Logos for the project">
            <a:extLst>
              <a:ext uri="{FF2B5EF4-FFF2-40B4-BE49-F238E27FC236}">
                <a16:creationId xmlns:a16="http://schemas.microsoft.com/office/drawing/2014/main" id="{50CEA1C5-C288-4BEE-B8BB-E89CD11DD9A5}"/>
              </a:ext>
            </a:extLst>
          </p:cNvPr>
          <p:cNvGrpSpPr/>
          <p:nvPr/>
        </p:nvGrpSpPr>
        <p:grpSpPr>
          <a:xfrm>
            <a:off x="153189" y="5991089"/>
            <a:ext cx="3170921" cy="492806"/>
            <a:chOff x="190256" y="6079901"/>
            <a:chExt cx="3435164" cy="533873"/>
          </a:xfrm>
        </p:grpSpPr>
        <p:pic>
          <p:nvPicPr>
            <p:cNvPr id="39" name="Picture 38" descr="A logo for a community&#10;&#10;Description automatically generated">
              <a:extLst>
                <a:ext uri="{FF2B5EF4-FFF2-40B4-BE49-F238E27FC236}">
                  <a16:creationId xmlns:a16="http://schemas.microsoft.com/office/drawing/2014/main" id="{FEADAEF0-08CB-421E-92AB-659DA0305422}"/>
                </a:ext>
              </a:extLst>
            </p:cNvPr>
            <p:cNvPicPr/>
            <p:nvPr/>
          </p:nvPicPr>
          <p:blipFill rotWithShape="1">
            <a:blip r:embed="rId2">
              <a:extLst>
                <a:ext uri="{28A0092B-C50C-407E-A947-70E740481C1C}">
                  <a14:useLocalDpi xmlns:a14="http://schemas.microsoft.com/office/drawing/2010/main" val="0"/>
                </a:ext>
              </a:extLst>
            </a:blip>
            <a:srcRect t="20772" r="36966" b="5715"/>
            <a:stretch/>
          </p:blipFill>
          <p:spPr>
            <a:xfrm>
              <a:off x="190256" y="6079901"/>
              <a:ext cx="1247199" cy="533873"/>
            </a:xfrm>
            <a:prstGeom prst="rect">
              <a:avLst/>
            </a:prstGeom>
          </p:spPr>
        </p:pic>
        <p:pic>
          <p:nvPicPr>
            <p:cNvPr id="40" name="Picture 39">
              <a:extLst>
                <a:ext uri="{FF2B5EF4-FFF2-40B4-BE49-F238E27FC236}">
                  <a16:creationId xmlns:a16="http://schemas.microsoft.com/office/drawing/2014/main" id="{273EAF84-15D2-4C35-A1B3-33B0852FF1EC}"/>
                </a:ext>
              </a:extLst>
            </p:cNvPr>
            <p:cNvPicPr>
              <a:picLocks noChangeAspect="1"/>
            </p:cNvPicPr>
            <p:nvPr/>
          </p:nvPicPr>
          <p:blipFill rotWithShape="1">
            <a:blip r:embed="rId3">
              <a:extLst>
                <a:ext uri="{28A0092B-C50C-407E-A947-70E740481C1C}">
                  <a14:useLocalDpi xmlns:a14="http://schemas.microsoft.com/office/drawing/2010/main" val="0"/>
                </a:ext>
              </a:extLst>
            </a:blip>
            <a:srcRect t="13725" b="14052"/>
            <a:stretch/>
          </p:blipFill>
          <p:spPr>
            <a:xfrm>
              <a:off x="1976944" y="6079901"/>
              <a:ext cx="1648476" cy="531105"/>
            </a:xfrm>
            <a:prstGeom prst="rect">
              <a:avLst/>
            </a:prstGeom>
          </p:spPr>
        </p:pic>
      </p:grpSp>
      <p:pic>
        <p:nvPicPr>
          <p:cNvPr id="5" name="Graphic 4" descr="A human form holding a tablet or phone">
            <a:extLst>
              <a:ext uri="{FF2B5EF4-FFF2-40B4-BE49-F238E27FC236}">
                <a16:creationId xmlns:a16="http://schemas.microsoft.com/office/drawing/2014/main" id="{B14E5B1C-8325-45DD-8DCE-66DFA505D9E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266945" y="2742995"/>
            <a:ext cx="2018521" cy="2901624"/>
          </a:xfrm>
          <a:prstGeom prst="rect">
            <a:avLst/>
          </a:prstGeom>
        </p:spPr>
      </p:pic>
    </p:spTree>
    <p:extLst>
      <p:ext uri="{BB962C8B-B14F-4D97-AF65-F5344CB8AC3E}">
        <p14:creationId xmlns:p14="http://schemas.microsoft.com/office/powerpoint/2010/main" val="3537163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EDE8C2D-79BE-4013-A4EC-DE4ABEBF7926}"/>
              </a:ext>
            </a:extLst>
          </p:cNvPr>
          <p:cNvSpPr txBox="1">
            <a:spLocks noGrp="1"/>
          </p:cNvSpPr>
          <p:nvPr>
            <p:ph type="title" idx="4294967295"/>
          </p:nvPr>
        </p:nvSpPr>
        <p:spPr>
          <a:xfrm>
            <a:off x="3925507" y="834757"/>
            <a:ext cx="3170784" cy="43319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215" b="1" i="0" u="sng" strike="noStrike" kern="1200" cap="none" spc="0" normalizeH="0" baseline="0" noProof="0" dirty="0">
                <a:ln>
                  <a:noFill/>
                </a:ln>
                <a:solidFill>
                  <a:srgbClr val="7C4683"/>
                </a:solidFill>
                <a:effectLst/>
                <a:uLnTx/>
                <a:uFillTx/>
                <a:latin typeface="+mn-lt"/>
                <a:ea typeface="+mn-ea"/>
                <a:cs typeface="+mn-cs"/>
              </a:rPr>
              <a:t>Increase your influence </a:t>
            </a:r>
          </a:p>
        </p:txBody>
      </p:sp>
      <p:sp>
        <p:nvSpPr>
          <p:cNvPr id="36" name="Title 35">
            <a:extLst>
              <a:ext uri="{FF2B5EF4-FFF2-40B4-BE49-F238E27FC236}">
                <a16:creationId xmlns:a16="http://schemas.microsoft.com/office/drawing/2014/main" id="{CE1A3ABF-E15E-45A4-96F3-0A1041A5A236}"/>
              </a:ext>
            </a:extLst>
          </p:cNvPr>
          <p:cNvSpPr txBox="1">
            <a:spLocks/>
          </p:cNvSpPr>
          <p:nvPr/>
        </p:nvSpPr>
        <p:spPr>
          <a:xfrm>
            <a:off x="153189" y="591188"/>
            <a:ext cx="3320073" cy="88793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585" b="1" i="0" u="none" strike="noStrike" kern="1200" cap="none" spc="0" normalizeH="0" baseline="0" noProof="0">
                <a:ln>
                  <a:noFill/>
                </a:ln>
                <a:solidFill>
                  <a:srgbClr val="7C4683"/>
                </a:solidFill>
                <a:effectLst/>
                <a:uLnTx/>
                <a:uFillTx/>
                <a:latin typeface="+mn-lt"/>
                <a:ea typeface="+mn-ea"/>
                <a:cs typeface="+mn-cs"/>
              </a:rPr>
              <a:t>You: Your Thing: Your Community </a:t>
            </a:r>
            <a:endParaRPr kumimoji="0" lang="en-GB" sz="2585" b="1" i="0" u="none" strike="noStrike" kern="1200" cap="none" spc="0" normalizeH="0" baseline="0" noProof="0" dirty="0">
              <a:ln>
                <a:noFill/>
              </a:ln>
              <a:solidFill>
                <a:srgbClr val="7C4683"/>
              </a:solidFill>
              <a:effectLst/>
              <a:uLnTx/>
              <a:uFillTx/>
              <a:latin typeface="+mn-lt"/>
              <a:ea typeface="+mn-ea"/>
              <a:cs typeface="+mn-cs"/>
            </a:endParaRPr>
          </a:p>
        </p:txBody>
      </p:sp>
      <p:sp>
        <p:nvSpPr>
          <p:cNvPr id="35" name="TextBox 34">
            <a:extLst>
              <a:ext uri="{FF2B5EF4-FFF2-40B4-BE49-F238E27FC236}">
                <a16:creationId xmlns:a16="http://schemas.microsoft.com/office/drawing/2014/main" id="{A81A7982-A8C1-42AE-893B-0D7D937CA621}"/>
              </a:ext>
            </a:extLst>
          </p:cNvPr>
          <p:cNvSpPr txBox="1"/>
          <p:nvPr/>
        </p:nvSpPr>
        <p:spPr>
          <a:xfrm>
            <a:off x="153189" y="1557217"/>
            <a:ext cx="3170784" cy="4098045"/>
          </a:xfrm>
          <a:prstGeom prst="rect">
            <a:avLst/>
          </a:prstGeom>
          <a:noFill/>
        </p:spPr>
        <p:txBody>
          <a:bodyPr wrap="square" rtlCol="0">
            <a:spAutoFit/>
          </a:bodyPr>
          <a:lstStyle/>
          <a:p>
            <a:r>
              <a:rPr lang="en-GB" sz="1200" b="1" dirty="0">
                <a:latin typeface="+mj-lt"/>
              </a:rPr>
              <a:t>Group or Focus: </a:t>
            </a:r>
            <a:r>
              <a:rPr lang="en-GB" sz="1200" dirty="0" err="1">
                <a:latin typeface="+mj-lt"/>
              </a:rPr>
              <a:t>NEEts</a:t>
            </a:r>
            <a:r>
              <a:rPr lang="en-GB" sz="1200" dirty="0">
                <a:latin typeface="+mj-lt"/>
              </a:rPr>
              <a:t>  16-18 but could also work with an older audience who are interested in learning more about social media</a:t>
            </a:r>
          </a:p>
          <a:p>
            <a:endParaRPr lang="en-GB" sz="1200" dirty="0">
              <a:latin typeface="+mj-lt"/>
            </a:endParaRPr>
          </a:p>
          <a:p>
            <a:r>
              <a:rPr lang="en-GB" sz="1200" b="1" dirty="0">
                <a:latin typeface="+mj-lt"/>
              </a:rPr>
              <a:t>What is the tool trying to do specifically?  </a:t>
            </a:r>
          </a:p>
          <a:p>
            <a:r>
              <a:rPr lang="en-GB" sz="1200" dirty="0">
                <a:latin typeface="+mj-lt"/>
              </a:rPr>
              <a:t>Use a media expert to share examples and advice on building your influence via social media, but perhaps this could also unlock a conversation about online safety</a:t>
            </a:r>
          </a:p>
          <a:p>
            <a:endParaRPr lang="en-GB" sz="1200" dirty="0">
              <a:latin typeface="+mj-lt"/>
            </a:endParaRPr>
          </a:p>
          <a:p>
            <a:endParaRPr lang="en-GB" sz="1200" dirty="0">
              <a:latin typeface="+mj-lt"/>
            </a:endParaRPr>
          </a:p>
          <a:p>
            <a:r>
              <a:rPr lang="en-GB" sz="1200" b="1" dirty="0">
                <a:latin typeface="+mj-lt"/>
              </a:rPr>
              <a:t>What are the instructions for using the tool?  </a:t>
            </a:r>
          </a:p>
          <a:p>
            <a:r>
              <a:rPr lang="en-GB" sz="1200" dirty="0">
                <a:latin typeface="+mj-lt"/>
              </a:rPr>
              <a:t>Identify the group you want to work with </a:t>
            </a:r>
          </a:p>
          <a:p>
            <a:r>
              <a:rPr lang="en-GB" sz="1200" dirty="0">
                <a:latin typeface="+mj-lt"/>
              </a:rPr>
              <a:t>Find out what they want to be better at doing </a:t>
            </a:r>
          </a:p>
          <a:p>
            <a:r>
              <a:rPr lang="en-GB" sz="1200" dirty="0">
                <a:latin typeface="+mj-lt"/>
              </a:rPr>
              <a:t>Find/pay someone with the right expertise</a:t>
            </a:r>
          </a:p>
          <a:p>
            <a:r>
              <a:rPr lang="en-GB" sz="1200" dirty="0">
                <a:latin typeface="+mj-lt"/>
              </a:rPr>
              <a:t>Brief the expert that you’re working with to ensure they know all of the aims for the session. </a:t>
            </a:r>
          </a:p>
          <a:p>
            <a:r>
              <a:rPr lang="en-GB" sz="1200" dirty="0">
                <a:latin typeface="+mj-lt"/>
              </a:rPr>
              <a:t>Promote and run an event</a:t>
            </a:r>
          </a:p>
          <a:p>
            <a:r>
              <a:rPr lang="en-GB" sz="1200" dirty="0">
                <a:latin typeface="+mj-lt"/>
              </a:rPr>
              <a:t>Have your conversation as part of this event </a:t>
            </a:r>
          </a:p>
          <a:p>
            <a:r>
              <a:rPr lang="en-GB" sz="1200" dirty="0">
                <a:latin typeface="+mj-lt"/>
              </a:rPr>
              <a:t>Use a space that the group feel comfortable in</a:t>
            </a:r>
          </a:p>
          <a:p>
            <a:endParaRPr lang="en-GB" sz="1015" dirty="0">
              <a:latin typeface="+mj-lt"/>
            </a:endParaRPr>
          </a:p>
          <a:p>
            <a:endParaRPr lang="en-GB" sz="1015" dirty="0">
              <a:latin typeface="+mj-lt"/>
            </a:endParaRPr>
          </a:p>
        </p:txBody>
      </p:sp>
      <p:sp>
        <p:nvSpPr>
          <p:cNvPr id="38" name="TextBox 37">
            <a:extLst>
              <a:ext uri="{FF2B5EF4-FFF2-40B4-BE49-F238E27FC236}">
                <a16:creationId xmlns:a16="http://schemas.microsoft.com/office/drawing/2014/main" id="{2AF0067A-80D7-4071-A884-FC89952670B8}"/>
              </a:ext>
            </a:extLst>
          </p:cNvPr>
          <p:cNvSpPr txBox="1"/>
          <p:nvPr/>
        </p:nvSpPr>
        <p:spPr>
          <a:xfrm>
            <a:off x="153189" y="5288931"/>
            <a:ext cx="3170784" cy="536750"/>
          </a:xfrm>
          <a:prstGeom prst="rect">
            <a:avLst/>
          </a:prstGeom>
          <a:noFill/>
        </p:spPr>
        <p:txBody>
          <a:bodyPr wrap="square" rtlCol="0">
            <a:spAutoFit/>
          </a:bodyPr>
          <a:lstStyle/>
          <a:p>
            <a:pPr>
              <a:lnSpc>
                <a:spcPct val="150000"/>
              </a:lnSpc>
            </a:pPr>
            <a:r>
              <a:rPr lang="en-GB" sz="1015" dirty="0">
                <a:latin typeface="+mj-lt"/>
              </a:rPr>
              <a:t>Version created by: </a:t>
            </a:r>
          </a:p>
          <a:p>
            <a:pPr>
              <a:lnSpc>
                <a:spcPct val="150000"/>
              </a:lnSpc>
            </a:pPr>
            <a:r>
              <a:rPr lang="en-GB" sz="1015" dirty="0">
                <a:latin typeface="+mj-lt"/>
              </a:rPr>
              <a:t>Date:</a:t>
            </a:r>
          </a:p>
        </p:txBody>
      </p:sp>
      <p:sp>
        <p:nvSpPr>
          <p:cNvPr id="8" name="TextBox 7">
            <a:extLst>
              <a:ext uri="{FF2B5EF4-FFF2-40B4-BE49-F238E27FC236}">
                <a16:creationId xmlns:a16="http://schemas.microsoft.com/office/drawing/2014/main" id="{F36FCC96-F50F-4106-A033-1F7D2905ACE9}"/>
              </a:ext>
            </a:extLst>
          </p:cNvPr>
          <p:cNvSpPr txBox="1"/>
          <p:nvPr/>
        </p:nvSpPr>
        <p:spPr>
          <a:xfrm>
            <a:off x="3925507" y="1260909"/>
            <a:ext cx="4973574" cy="464871"/>
          </a:xfrm>
          <a:prstGeom prst="rect">
            <a:avLst/>
          </a:prstGeom>
          <a:noFill/>
        </p:spPr>
        <p:txBody>
          <a:bodyPr wrap="square" rtlCol="0">
            <a:spAutoFit/>
          </a:bodyPr>
          <a:lstStyle/>
          <a:p>
            <a:pPr>
              <a:lnSpc>
                <a:spcPct val="150000"/>
              </a:lnSpc>
            </a:pPr>
            <a:r>
              <a:rPr lang="en-GB" dirty="0"/>
              <a:t>Social media for profit </a:t>
            </a:r>
          </a:p>
        </p:txBody>
      </p:sp>
      <p:pic>
        <p:nvPicPr>
          <p:cNvPr id="4" name="Graphic 3" descr="A human form holding a megaphone">
            <a:extLst>
              <a:ext uri="{FF2B5EF4-FFF2-40B4-BE49-F238E27FC236}">
                <a16:creationId xmlns:a16="http://schemas.microsoft.com/office/drawing/2014/main" id="{D62FC6BE-505A-42A0-8417-97E87D5B2AC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63754" y="2777433"/>
            <a:ext cx="2255704" cy="3048248"/>
          </a:xfrm>
          <a:prstGeom prst="rect">
            <a:avLst/>
          </a:prstGeom>
        </p:spPr>
      </p:pic>
      <p:cxnSp>
        <p:nvCxnSpPr>
          <p:cNvPr id="6" name="Straight Connector 5">
            <a:extLst>
              <a:ext uri="{FF2B5EF4-FFF2-40B4-BE49-F238E27FC236}">
                <a16:creationId xmlns:a16="http://schemas.microsoft.com/office/drawing/2014/main" id="{2D7374C9-70DA-4E22-BF60-1E137F0288CD}"/>
              </a:ext>
              <a:ext uri="{C183D7F6-B498-43B3-948B-1728B52AA6E4}">
                <adec:decorative xmlns:adec="http://schemas.microsoft.com/office/drawing/2017/decorative" val="1"/>
              </a:ext>
            </a:extLst>
          </p:cNvPr>
          <p:cNvCxnSpPr/>
          <p:nvPr/>
        </p:nvCxnSpPr>
        <p:spPr>
          <a:xfrm>
            <a:off x="3669337" y="263769"/>
            <a:ext cx="0" cy="63304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9" name="Group 38" descr="logos for the project">
            <a:extLst>
              <a:ext uri="{FF2B5EF4-FFF2-40B4-BE49-F238E27FC236}">
                <a16:creationId xmlns:a16="http://schemas.microsoft.com/office/drawing/2014/main" id="{4EC442CB-7895-4095-8F84-8E4A3CEE9A8D}"/>
              </a:ext>
            </a:extLst>
          </p:cNvPr>
          <p:cNvGrpSpPr/>
          <p:nvPr/>
        </p:nvGrpSpPr>
        <p:grpSpPr>
          <a:xfrm>
            <a:off x="153189" y="5903775"/>
            <a:ext cx="3170921" cy="492806"/>
            <a:chOff x="190256" y="6079901"/>
            <a:chExt cx="3435164" cy="533873"/>
          </a:xfrm>
        </p:grpSpPr>
        <p:pic>
          <p:nvPicPr>
            <p:cNvPr id="40" name="Picture 39" descr="A logo for a community&#10;&#10;Description automatically generated">
              <a:extLst>
                <a:ext uri="{FF2B5EF4-FFF2-40B4-BE49-F238E27FC236}">
                  <a16:creationId xmlns:a16="http://schemas.microsoft.com/office/drawing/2014/main" id="{B84D32D9-A3D8-47E0-A394-6604F430F9F0}"/>
                </a:ext>
              </a:extLst>
            </p:cNvPr>
            <p:cNvPicPr/>
            <p:nvPr/>
          </p:nvPicPr>
          <p:blipFill rotWithShape="1">
            <a:blip r:embed="rId4">
              <a:extLst>
                <a:ext uri="{28A0092B-C50C-407E-A947-70E740481C1C}">
                  <a14:useLocalDpi xmlns:a14="http://schemas.microsoft.com/office/drawing/2010/main" val="0"/>
                </a:ext>
              </a:extLst>
            </a:blip>
            <a:srcRect t="20772" r="36966" b="5715"/>
            <a:stretch/>
          </p:blipFill>
          <p:spPr>
            <a:xfrm>
              <a:off x="190256" y="6079901"/>
              <a:ext cx="1247199" cy="533873"/>
            </a:xfrm>
            <a:prstGeom prst="rect">
              <a:avLst/>
            </a:prstGeom>
          </p:spPr>
        </p:pic>
        <p:pic>
          <p:nvPicPr>
            <p:cNvPr id="41" name="Picture 40">
              <a:extLst>
                <a:ext uri="{FF2B5EF4-FFF2-40B4-BE49-F238E27FC236}">
                  <a16:creationId xmlns:a16="http://schemas.microsoft.com/office/drawing/2014/main" id="{3BA93948-2FD2-4265-B3B3-2A0D9B7173B8}"/>
                </a:ext>
              </a:extLst>
            </p:cNvPr>
            <p:cNvPicPr>
              <a:picLocks noChangeAspect="1"/>
            </p:cNvPicPr>
            <p:nvPr/>
          </p:nvPicPr>
          <p:blipFill rotWithShape="1">
            <a:blip r:embed="rId5">
              <a:extLst>
                <a:ext uri="{28A0092B-C50C-407E-A947-70E740481C1C}">
                  <a14:useLocalDpi xmlns:a14="http://schemas.microsoft.com/office/drawing/2010/main" val="0"/>
                </a:ext>
              </a:extLst>
            </a:blip>
            <a:srcRect t="13725" b="14052"/>
            <a:stretch/>
          </p:blipFill>
          <p:spPr>
            <a:xfrm>
              <a:off x="1976944" y="6079901"/>
              <a:ext cx="1648476" cy="531105"/>
            </a:xfrm>
            <a:prstGeom prst="rect">
              <a:avLst/>
            </a:prstGeom>
          </p:spPr>
        </p:pic>
      </p:grpSp>
    </p:spTree>
    <p:extLst>
      <p:ext uri="{BB962C8B-B14F-4D97-AF65-F5344CB8AC3E}">
        <p14:creationId xmlns:p14="http://schemas.microsoft.com/office/powerpoint/2010/main" val="3261630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EDE8C2D-79BE-4013-A4EC-DE4ABEBF7926}"/>
              </a:ext>
            </a:extLst>
          </p:cNvPr>
          <p:cNvSpPr txBox="1">
            <a:spLocks noGrp="1"/>
          </p:cNvSpPr>
          <p:nvPr>
            <p:ph type="title" idx="4294967295"/>
          </p:nvPr>
        </p:nvSpPr>
        <p:spPr>
          <a:xfrm>
            <a:off x="3925507" y="834757"/>
            <a:ext cx="4937128" cy="77405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215" b="1" i="0" u="sng" strike="noStrike" kern="1200" cap="none" spc="0" normalizeH="0" baseline="0" noProof="0" dirty="0">
                <a:ln>
                  <a:noFill/>
                </a:ln>
                <a:solidFill>
                  <a:srgbClr val="7C4683"/>
                </a:solidFill>
                <a:effectLst/>
                <a:uLnTx/>
                <a:uFillTx/>
                <a:latin typeface="+mn-lt"/>
                <a:ea typeface="+mn-ea"/>
                <a:cs typeface="+mn-cs"/>
              </a:rPr>
              <a:t>Zombie meet up for special effects makeup advice </a:t>
            </a:r>
          </a:p>
        </p:txBody>
      </p:sp>
      <p:sp>
        <p:nvSpPr>
          <p:cNvPr id="36" name="Title 35">
            <a:extLst>
              <a:ext uri="{FF2B5EF4-FFF2-40B4-BE49-F238E27FC236}">
                <a16:creationId xmlns:a16="http://schemas.microsoft.com/office/drawing/2014/main" id="{167C6FA5-2960-423A-866F-C46E7679FAA8}"/>
              </a:ext>
            </a:extLst>
          </p:cNvPr>
          <p:cNvSpPr txBox="1">
            <a:spLocks/>
          </p:cNvSpPr>
          <p:nvPr/>
        </p:nvSpPr>
        <p:spPr>
          <a:xfrm>
            <a:off x="153189" y="600890"/>
            <a:ext cx="3320073" cy="88793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585" b="1" i="0" u="none" strike="noStrike" kern="1200" cap="none" spc="0" normalizeH="0" baseline="0" noProof="0">
                <a:ln>
                  <a:noFill/>
                </a:ln>
                <a:solidFill>
                  <a:srgbClr val="7C4683"/>
                </a:solidFill>
                <a:effectLst/>
                <a:uLnTx/>
                <a:uFillTx/>
                <a:latin typeface="+mn-lt"/>
                <a:ea typeface="+mn-ea"/>
                <a:cs typeface="+mn-cs"/>
              </a:rPr>
              <a:t>You: Your Thing: Your Community </a:t>
            </a:r>
            <a:endParaRPr kumimoji="0" lang="en-GB" sz="2585" b="1" i="0" u="none" strike="noStrike" kern="1200" cap="none" spc="0" normalizeH="0" baseline="0" noProof="0" dirty="0">
              <a:ln>
                <a:noFill/>
              </a:ln>
              <a:solidFill>
                <a:srgbClr val="7C4683"/>
              </a:solidFill>
              <a:effectLst/>
              <a:uLnTx/>
              <a:uFillTx/>
              <a:latin typeface="+mn-lt"/>
              <a:ea typeface="+mn-ea"/>
              <a:cs typeface="+mn-cs"/>
            </a:endParaRPr>
          </a:p>
        </p:txBody>
      </p:sp>
      <p:sp>
        <p:nvSpPr>
          <p:cNvPr id="35" name="TextBox 34">
            <a:extLst>
              <a:ext uri="{FF2B5EF4-FFF2-40B4-BE49-F238E27FC236}">
                <a16:creationId xmlns:a16="http://schemas.microsoft.com/office/drawing/2014/main" id="{FDACBDBE-3F98-48E5-A946-D5C118C3F4C9}"/>
              </a:ext>
            </a:extLst>
          </p:cNvPr>
          <p:cNvSpPr txBox="1"/>
          <p:nvPr/>
        </p:nvSpPr>
        <p:spPr>
          <a:xfrm>
            <a:off x="153189" y="1424362"/>
            <a:ext cx="3170784" cy="4438907"/>
          </a:xfrm>
          <a:prstGeom prst="rect">
            <a:avLst/>
          </a:prstGeom>
          <a:noFill/>
        </p:spPr>
        <p:txBody>
          <a:bodyPr wrap="square" rtlCol="0">
            <a:spAutoFit/>
          </a:bodyPr>
          <a:lstStyle/>
          <a:p>
            <a:r>
              <a:rPr lang="en-GB" sz="1200" b="1" dirty="0">
                <a:latin typeface="+mj-lt"/>
              </a:rPr>
              <a:t>Group or Focus: </a:t>
            </a:r>
            <a:r>
              <a:rPr lang="en-GB" sz="1200" dirty="0">
                <a:latin typeface="+mj-lt"/>
              </a:rPr>
              <a:t>A group interested in special effects make up</a:t>
            </a:r>
          </a:p>
          <a:p>
            <a:endParaRPr lang="en-GB" sz="1200" dirty="0">
              <a:latin typeface="+mj-lt"/>
            </a:endParaRPr>
          </a:p>
          <a:p>
            <a:r>
              <a:rPr lang="en-GB" sz="1200" b="1" dirty="0">
                <a:latin typeface="+mj-lt"/>
              </a:rPr>
              <a:t>What is the tool trying to do specifically?  </a:t>
            </a:r>
          </a:p>
          <a:p>
            <a:r>
              <a:rPr lang="en-GB" sz="1200" dirty="0">
                <a:latin typeface="+mj-lt"/>
              </a:rPr>
              <a:t>Could the make up advice session be used to have a conversation about body image? By changing appearance, would this allow </a:t>
            </a:r>
            <a:r>
              <a:rPr lang="en-GB" sz="1200" dirty="0" err="1">
                <a:latin typeface="+mj-lt"/>
              </a:rPr>
              <a:t>partipants</a:t>
            </a:r>
            <a:r>
              <a:rPr lang="en-GB" sz="1200" dirty="0">
                <a:latin typeface="+mj-lt"/>
              </a:rPr>
              <a:t> to discuss things differently, and even take on a different persona that helped remove some barriers/anxieties about particular topics?</a:t>
            </a:r>
          </a:p>
          <a:p>
            <a:endParaRPr lang="en-GB" sz="1200" dirty="0">
              <a:latin typeface="+mj-lt"/>
            </a:endParaRPr>
          </a:p>
          <a:p>
            <a:endParaRPr lang="en-GB" sz="1200" dirty="0">
              <a:latin typeface="+mj-lt"/>
            </a:endParaRPr>
          </a:p>
          <a:p>
            <a:r>
              <a:rPr lang="en-GB" sz="1200" b="1" dirty="0">
                <a:latin typeface="+mj-lt"/>
              </a:rPr>
              <a:t>What are the instructions for using the tool?  </a:t>
            </a:r>
          </a:p>
          <a:p>
            <a:r>
              <a:rPr lang="en-GB" sz="1200" dirty="0">
                <a:latin typeface="+mj-lt"/>
              </a:rPr>
              <a:t>Identify the group you want to work with </a:t>
            </a:r>
          </a:p>
          <a:p>
            <a:r>
              <a:rPr lang="en-GB" sz="1200" dirty="0">
                <a:latin typeface="+mj-lt"/>
              </a:rPr>
              <a:t>Find out what they want to be better at doing </a:t>
            </a:r>
          </a:p>
          <a:p>
            <a:r>
              <a:rPr lang="en-GB" sz="1200" dirty="0">
                <a:latin typeface="+mj-lt"/>
              </a:rPr>
              <a:t>Find/pay someone with the right expertise</a:t>
            </a:r>
          </a:p>
          <a:p>
            <a:r>
              <a:rPr lang="en-GB" sz="1200" dirty="0">
                <a:latin typeface="+mj-lt"/>
              </a:rPr>
              <a:t>Brief the expert that you’re working with to ensure they know all of the aims for the session. </a:t>
            </a:r>
          </a:p>
          <a:p>
            <a:r>
              <a:rPr lang="en-GB" sz="1200" dirty="0">
                <a:latin typeface="+mj-lt"/>
              </a:rPr>
              <a:t>Promote and run an event</a:t>
            </a:r>
          </a:p>
          <a:p>
            <a:r>
              <a:rPr lang="en-GB" sz="1200" dirty="0">
                <a:latin typeface="+mj-lt"/>
              </a:rPr>
              <a:t>Have your conversation as part of this event </a:t>
            </a:r>
          </a:p>
          <a:p>
            <a:r>
              <a:rPr lang="en-GB" sz="1200" dirty="0">
                <a:latin typeface="+mj-lt"/>
              </a:rPr>
              <a:t>Use a space that the group feel comfortable in</a:t>
            </a:r>
          </a:p>
          <a:p>
            <a:endParaRPr lang="en-GB" sz="1015" dirty="0">
              <a:latin typeface="+mj-lt"/>
            </a:endParaRPr>
          </a:p>
          <a:p>
            <a:endParaRPr lang="en-GB" sz="1015" dirty="0">
              <a:latin typeface="+mj-lt"/>
            </a:endParaRPr>
          </a:p>
          <a:p>
            <a:endParaRPr lang="en-GB" sz="1015" dirty="0">
              <a:latin typeface="+mj-lt"/>
            </a:endParaRPr>
          </a:p>
        </p:txBody>
      </p:sp>
      <p:sp>
        <p:nvSpPr>
          <p:cNvPr id="38" name="TextBox 37">
            <a:extLst>
              <a:ext uri="{FF2B5EF4-FFF2-40B4-BE49-F238E27FC236}">
                <a16:creationId xmlns:a16="http://schemas.microsoft.com/office/drawing/2014/main" id="{873E6B55-8F01-4560-BD8F-203AC2CA13D0}"/>
              </a:ext>
            </a:extLst>
          </p:cNvPr>
          <p:cNvSpPr txBox="1"/>
          <p:nvPr/>
        </p:nvSpPr>
        <p:spPr>
          <a:xfrm>
            <a:off x="153189" y="5298632"/>
            <a:ext cx="3170784" cy="536750"/>
          </a:xfrm>
          <a:prstGeom prst="rect">
            <a:avLst/>
          </a:prstGeom>
          <a:noFill/>
        </p:spPr>
        <p:txBody>
          <a:bodyPr wrap="square" rtlCol="0">
            <a:spAutoFit/>
          </a:bodyPr>
          <a:lstStyle/>
          <a:p>
            <a:pPr>
              <a:lnSpc>
                <a:spcPct val="150000"/>
              </a:lnSpc>
            </a:pPr>
            <a:r>
              <a:rPr lang="en-GB" sz="1015" dirty="0">
                <a:latin typeface="+mj-lt"/>
              </a:rPr>
              <a:t>Version created by: </a:t>
            </a:r>
          </a:p>
          <a:p>
            <a:pPr>
              <a:lnSpc>
                <a:spcPct val="150000"/>
              </a:lnSpc>
            </a:pPr>
            <a:r>
              <a:rPr lang="en-GB" sz="1015" dirty="0">
                <a:latin typeface="+mj-lt"/>
              </a:rPr>
              <a:t>Date:</a:t>
            </a:r>
          </a:p>
        </p:txBody>
      </p:sp>
      <p:pic>
        <p:nvPicPr>
          <p:cNvPr id="4" name="Graphic 3" descr="An image of a zombie figure and an artist">
            <a:extLst>
              <a:ext uri="{FF2B5EF4-FFF2-40B4-BE49-F238E27FC236}">
                <a16:creationId xmlns:a16="http://schemas.microsoft.com/office/drawing/2014/main" id="{880FA3F3-9033-4A24-8B2D-AE21430854B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96238" y="2772816"/>
            <a:ext cx="3195666" cy="2716316"/>
          </a:xfrm>
          <a:prstGeom prst="rect">
            <a:avLst/>
          </a:prstGeom>
        </p:spPr>
      </p:pic>
      <p:cxnSp>
        <p:nvCxnSpPr>
          <p:cNvPr id="6" name="Straight Connector 5">
            <a:extLst>
              <a:ext uri="{FF2B5EF4-FFF2-40B4-BE49-F238E27FC236}">
                <a16:creationId xmlns:a16="http://schemas.microsoft.com/office/drawing/2014/main" id="{2D7374C9-70DA-4E22-BF60-1E137F0288CD}"/>
              </a:ext>
              <a:ext uri="{C183D7F6-B498-43B3-948B-1728B52AA6E4}">
                <adec:decorative xmlns:adec="http://schemas.microsoft.com/office/drawing/2017/decorative" val="1"/>
              </a:ext>
            </a:extLst>
          </p:cNvPr>
          <p:cNvCxnSpPr/>
          <p:nvPr/>
        </p:nvCxnSpPr>
        <p:spPr>
          <a:xfrm>
            <a:off x="3669337" y="263769"/>
            <a:ext cx="0" cy="63304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9" name="Group 38" descr="logos for the project">
            <a:extLst>
              <a:ext uri="{FF2B5EF4-FFF2-40B4-BE49-F238E27FC236}">
                <a16:creationId xmlns:a16="http://schemas.microsoft.com/office/drawing/2014/main" id="{50988256-C3A6-4807-9089-835E9D890E06}"/>
              </a:ext>
            </a:extLst>
          </p:cNvPr>
          <p:cNvGrpSpPr/>
          <p:nvPr/>
        </p:nvGrpSpPr>
        <p:grpSpPr>
          <a:xfrm>
            <a:off x="153189" y="5913477"/>
            <a:ext cx="3170921" cy="492806"/>
            <a:chOff x="190256" y="6079901"/>
            <a:chExt cx="3435164" cy="533873"/>
          </a:xfrm>
        </p:grpSpPr>
        <p:pic>
          <p:nvPicPr>
            <p:cNvPr id="40" name="Picture 39" descr="A logo for a community&#10;&#10;Description automatically generated">
              <a:extLst>
                <a:ext uri="{FF2B5EF4-FFF2-40B4-BE49-F238E27FC236}">
                  <a16:creationId xmlns:a16="http://schemas.microsoft.com/office/drawing/2014/main" id="{E535F9C5-F9A0-4786-AB11-E9EC79CB36A1}"/>
                </a:ext>
              </a:extLst>
            </p:cNvPr>
            <p:cNvPicPr/>
            <p:nvPr/>
          </p:nvPicPr>
          <p:blipFill rotWithShape="1">
            <a:blip r:embed="rId4">
              <a:extLst>
                <a:ext uri="{28A0092B-C50C-407E-A947-70E740481C1C}">
                  <a14:useLocalDpi xmlns:a14="http://schemas.microsoft.com/office/drawing/2010/main" val="0"/>
                </a:ext>
              </a:extLst>
            </a:blip>
            <a:srcRect t="20772" r="36966" b="5715"/>
            <a:stretch/>
          </p:blipFill>
          <p:spPr>
            <a:xfrm>
              <a:off x="190256" y="6079901"/>
              <a:ext cx="1247199" cy="533873"/>
            </a:xfrm>
            <a:prstGeom prst="rect">
              <a:avLst/>
            </a:prstGeom>
          </p:spPr>
        </p:pic>
        <p:pic>
          <p:nvPicPr>
            <p:cNvPr id="41" name="Picture 40">
              <a:extLst>
                <a:ext uri="{FF2B5EF4-FFF2-40B4-BE49-F238E27FC236}">
                  <a16:creationId xmlns:a16="http://schemas.microsoft.com/office/drawing/2014/main" id="{08188258-7D6C-48AE-BA49-6F0CF3834909}"/>
                </a:ext>
              </a:extLst>
            </p:cNvPr>
            <p:cNvPicPr>
              <a:picLocks noChangeAspect="1"/>
            </p:cNvPicPr>
            <p:nvPr/>
          </p:nvPicPr>
          <p:blipFill rotWithShape="1">
            <a:blip r:embed="rId5">
              <a:extLst>
                <a:ext uri="{28A0092B-C50C-407E-A947-70E740481C1C}">
                  <a14:useLocalDpi xmlns:a14="http://schemas.microsoft.com/office/drawing/2010/main" val="0"/>
                </a:ext>
              </a:extLst>
            </a:blip>
            <a:srcRect t="13725" b="14052"/>
            <a:stretch/>
          </p:blipFill>
          <p:spPr>
            <a:xfrm>
              <a:off x="1976944" y="6079901"/>
              <a:ext cx="1648476" cy="531105"/>
            </a:xfrm>
            <a:prstGeom prst="rect">
              <a:avLst/>
            </a:prstGeom>
          </p:spPr>
        </p:pic>
      </p:grpSp>
    </p:spTree>
    <p:extLst>
      <p:ext uri="{BB962C8B-B14F-4D97-AF65-F5344CB8AC3E}">
        <p14:creationId xmlns:p14="http://schemas.microsoft.com/office/powerpoint/2010/main" val="32968189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665</Words>
  <Application>Microsoft Office PowerPoint</Application>
  <PresentationFormat>On-screen Show (4:3)</PresentationFormat>
  <Paragraphs>76</Paragraphs>
  <Slides>5</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Aptos</vt:lpstr>
      <vt:lpstr>Aptos Display</vt:lpstr>
      <vt:lpstr>Arial</vt:lpstr>
      <vt:lpstr>Calibri</vt:lpstr>
      <vt:lpstr>Calibri Light</vt:lpstr>
      <vt:lpstr>Office Theme</vt:lpstr>
      <vt:lpstr>1_Office Theme</vt:lpstr>
      <vt:lpstr>Title Slide for this tool</vt:lpstr>
      <vt:lpstr>Knowledge Swap</vt:lpstr>
      <vt:lpstr>Python coding camp </vt:lpstr>
      <vt:lpstr>Increase your influence </vt:lpstr>
      <vt:lpstr>Zombie meet up for special effects makeup advice </vt:lpstr>
    </vt:vector>
  </TitlesOfParts>
  <Company>Lancaster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Lucy-Lloyd, Abi</dc:creator>
  <cp:lastModifiedBy>Lucy-Lloyd, Abi</cp:lastModifiedBy>
  <cp:revision>7</cp:revision>
  <dcterms:created xsi:type="dcterms:W3CDTF">2025-03-25T13:52:20Z</dcterms:created>
  <dcterms:modified xsi:type="dcterms:W3CDTF">2025-04-02T15:18:08Z</dcterms:modified>
</cp:coreProperties>
</file>