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66" r:id="rId3"/>
    <p:sldId id="263" r:id="rId4"/>
    <p:sldId id="264" r:id="rId5"/>
    <p:sldId id="265"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148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E73E2B-5AB2-4630-B48D-AE8B7420720B}" type="datetimeFigureOut">
              <a:rPr lang="en-GB" smtClean="0"/>
              <a:t>02/04/2025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FF2E91-927A-487E-A698-3EF91D33F3F9}" type="slidenum">
              <a:rPr lang="en-GB" smtClean="0"/>
              <a:t>‹#›</a:t>
            </a:fld>
            <a:endParaRPr lang="en-GB"/>
          </a:p>
        </p:txBody>
      </p:sp>
    </p:spTree>
    <p:extLst>
      <p:ext uri="{BB962C8B-B14F-4D97-AF65-F5344CB8AC3E}">
        <p14:creationId xmlns:p14="http://schemas.microsoft.com/office/powerpoint/2010/main" val="1705433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Title Slide</a:t>
            </a:r>
          </a:p>
        </p:txBody>
      </p:sp>
      <p:sp>
        <p:nvSpPr>
          <p:cNvPr id="4" name="Slide Number Placeholder 3"/>
          <p:cNvSpPr>
            <a:spLocks noGrp="1"/>
          </p:cNvSpPr>
          <p:nvPr>
            <p:ph type="sldNum" sz="quarter" idx="5"/>
          </p:nvPr>
        </p:nvSpPr>
        <p:spPr/>
        <p:txBody>
          <a:bodyPr/>
          <a:lstStyle/>
          <a:p>
            <a:fld id="{2D58F1A1-8C37-4081-B029-813436AE9BCD}" type="slidenum">
              <a:rPr lang="en-GB" smtClean="0"/>
              <a:t>1</a:t>
            </a:fld>
            <a:endParaRPr lang="en-GB"/>
          </a:p>
        </p:txBody>
      </p:sp>
    </p:spTree>
    <p:extLst>
      <p:ext uri="{BB962C8B-B14F-4D97-AF65-F5344CB8AC3E}">
        <p14:creationId xmlns:p14="http://schemas.microsoft.com/office/powerpoint/2010/main" val="415426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C5D7FB-AE66-4EBF-9B8F-090CCEB12131}"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204935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C5D7FB-AE66-4EBF-9B8F-090CCEB12131}"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172379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C5D7FB-AE66-4EBF-9B8F-090CCEB12131}"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376519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51666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1941053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en-US"/>
              <a:t>Click to edit Master title style</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1380030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3E912B-917B-4C51-B3E2-C19CAA31DC1D}"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955894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3E912B-917B-4C51-B3E2-C19CAA31DC1D}" type="datetimeFigureOut">
              <a:rPr lang="en-GB" smtClean="0"/>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3089937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3E912B-917B-4C51-B3E2-C19CAA31DC1D}" type="datetimeFigureOut">
              <a:rPr lang="en-GB" smtClean="0"/>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554929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E912B-917B-4C51-B3E2-C19CAA31DC1D}" type="datetimeFigureOut">
              <a:rPr lang="en-GB" smtClean="0"/>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35151323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en-US"/>
              <a:t>Edit Master text styles</a:t>
            </a:r>
          </a:p>
        </p:txBody>
      </p:sp>
      <p:sp>
        <p:nvSpPr>
          <p:cNvPr id="5" name="Date Placeholder 4"/>
          <p:cNvSpPr>
            <a:spLocks noGrp="1"/>
          </p:cNvSpPr>
          <p:nvPr>
            <p:ph type="dt" sz="half" idx="10"/>
          </p:nvPr>
        </p:nvSpPr>
        <p:spPr/>
        <p:txBody>
          <a:bodyPr/>
          <a:lstStyle/>
          <a:p>
            <a:fld id="{163E912B-917B-4C51-B3E2-C19CAA31DC1D}"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54135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C5D7FB-AE66-4EBF-9B8F-090CCEB12131}"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39122560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en-US"/>
              <a:t>Click icon to add picture</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en-US"/>
              <a:t>Edit Master text styles</a:t>
            </a:r>
          </a:p>
        </p:txBody>
      </p:sp>
      <p:sp>
        <p:nvSpPr>
          <p:cNvPr id="5" name="Date Placeholder 4"/>
          <p:cNvSpPr>
            <a:spLocks noGrp="1"/>
          </p:cNvSpPr>
          <p:nvPr>
            <p:ph type="dt" sz="half" idx="10"/>
          </p:nvPr>
        </p:nvSpPr>
        <p:spPr/>
        <p:txBody>
          <a:bodyPr/>
          <a:lstStyle/>
          <a:p>
            <a:fld id="{163E912B-917B-4C51-B3E2-C19CAA31DC1D}"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4138170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2502637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3E912B-917B-4C51-B3E2-C19CAA31DC1D}"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B00820-22E5-41B7-9C7D-5A5EF53C7B13}" type="slidenum">
              <a:rPr lang="en-GB" smtClean="0"/>
              <a:t>‹#›</a:t>
            </a:fld>
            <a:endParaRPr lang="en-GB"/>
          </a:p>
        </p:txBody>
      </p:sp>
    </p:spTree>
    <p:extLst>
      <p:ext uri="{BB962C8B-B14F-4D97-AF65-F5344CB8AC3E}">
        <p14:creationId xmlns:p14="http://schemas.microsoft.com/office/powerpoint/2010/main" val="198002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C5D7FB-AE66-4EBF-9B8F-090CCEB12131}" type="datetimeFigureOut">
              <a:rPr lang="en-GB" smtClean="0"/>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1109850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C5D7FB-AE66-4EBF-9B8F-090CCEB12131}"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773582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C5D7FB-AE66-4EBF-9B8F-090CCEB12131}" type="datetimeFigureOut">
              <a:rPr lang="en-GB" smtClean="0"/>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2090530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C5D7FB-AE66-4EBF-9B8F-090CCEB12131}" type="datetimeFigureOut">
              <a:rPr lang="en-GB" smtClean="0"/>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44248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5D7FB-AE66-4EBF-9B8F-090CCEB12131}" type="datetimeFigureOut">
              <a:rPr lang="en-GB" smtClean="0"/>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33865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C5D7FB-AE66-4EBF-9B8F-090CCEB12131}"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415203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C5D7FB-AE66-4EBF-9B8F-090CCEB12131}" type="datetimeFigureOut">
              <a:rPr lang="en-GB" smtClean="0"/>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682CEE-6483-4560-BE36-A4BB1F530944}" type="slidenum">
              <a:rPr lang="en-GB" smtClean="0"/>
              <a:t>‹#›</a:t>
            </a:fld>
            <a:endParaRPr lang="en-GB"/>
          </a:p>
        </p:txBody>
      </p:sp>
    </p:spTree>
    <p:extLst>
      <p:ext uri="{BB962C8B-B14F-4D97-AF65-F5344CB8AC3E}">
        <p14:creationId xmlns:p14="http://schemas.microsoft.com/office/powerpoint/2010/main" val="314297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C5D7FB-AE66-4EBF-9B8F-090CCEB12131}" type="datetimeFigureOut">
              <a:rPr lang="en-GB" smtClean="0"/>
              <a:t>02/04/2025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682CEE-6483-4560-BE36-A4BB1F530944}" type="slidenum">
              <a:rPr lang="en-GB" smtClean="0"/>
              <a:t>‹#›</a:t>
            </a:fld>
            <a:endParaRPr lang="en-GB"/>
          </a:p>
        </p:txBody>
      </p:sp>
    </p:spTree>
    <p:extLst>
      <p:ext uri="{BB962C8B-B14F-4D97-AF65-F5344CB8AC3E}">
        <p14:creationId xmlns:p14="http://schemas.microsoft.com/office/powerpoint/2010/main" val="3318241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163E912B-917B-4C51-B3E2-C19CAA31DC1D}" type="datetimeFigureOut">
              <a:rPr lang="en-GB" smtClean="0"/>
              <a:t>02/04/2025</a:t>
            </a:fld>
            <a:endParaRPr lang="en-GB"/>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23B00820-22E5-41B7-9C7D-5A5EF53C7B13}" type="slidenum">
              <a:rPr lang="en-GB" smtClean="0"/>
              <a:t>‹#›</a:t>
            </a:fld>
            <a:endParaRPr lang="en-GB"/>
          </a:p>
        </p:txBody>
      </p:sp>
    </p:spTree>
    <p:extLst>
      <p:ext uri="{BB962C8B-B14F-4D97-AF65-F5344CB8AC3E}">
        <p14:creationId xmlns:p14="http://schemas.microsoft.com/office/powerpoint/2010/main" val="7404140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44083" rtl="0" eaLnBrk="1" latinLnBrk="0" hangingPunct="1">
        <a:lnSpc>
          <a:spcPct val="90000"/>
        </a:lnSpc>
        <a:spcBef>
          <a:spcPct val="0"/>
        </a:spcBef>
        <a:buNone/>
        <a:defRPr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sz="1662"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sv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B9E128-545D-1B14-8531-2B6AA65E4853}"/>
              </a:ext>
            </a:extLst>
          </p:cNvPr>
          <p:cNvSpPr>
            <a:spLocks noGrp="1"/>
          </p:cNvSpPr>
          <p:nvPr>
            <p:ph type="ctrTitle"/>
          </p:nvPr>
        </p:nvSpPr>
        <p:spPr>
          <a:xfrm>
            <a:off x="685800" y="-2387600"/>
            <a:ext cx="7772400" cy="2387600"/>
          </a:xfrm>
        </p:spPr>
        <p:txBody>
          <a:bodyPr vert="horz" lIns="91440" tIns="45720" rIns="91440" bIns="45720" rtlCol="0" anchor="b">
            <a:normAutofit/>
          </a:bodyPr>
          <a:lstStyle/>
          <a:p>
            <a:r>
              <a:rPr lang="en-GB" dirty="0"/>
              <a:t>Title Slide for this tool</a:t>
            </a:r>
          </a:p>
        </p:txBody>
      </p:sp>
      <p:pic>
        <p:nvPicPr>
          <p:cNvPr id="5" name="Picture 4" descr="Lancaster university Logo">
            <a:extLst>
              <a:ext uri="{FF2B5EF4-FFF2-40B4-BE49-F238E27FC236}">
                <a16:creationId xmlns:a16="http://schemas.microsoft.com/office/drawing/2014/main" id="{9B83293A-7DE4-70E3-1281-8ACCDD44CE98}"/>
              </a:ext>
            </a:extLst>
          </p:cNvPr>
          <p:cNvPicPr>
            <a:picLocks noChangeAspect="1"/>
          </p:cNvPicPr>
          <p:nvPr/>
        </p:nvPicPr>
        <p:blipFill rotWithShape="1">
          <a:blip r:embed="rId3">
            <a:extLst>
              <a:ext uri="{28A0092B-C50C-407E-A947-70E740481C1C}">
                <a14:useLocalDpi xmlns:a14="http://schemas.microsoft.com/office/drawing/2010/main" val="0"/>
              </a:ext>
            </a:extLst>
          </a:blip>
          <a:srcRect t="13725" b="14052"/>
          <a:stretch/>
        </p:blipFill>
        <p:spPr>
          <a:xfrm>
            <a:off x="482600" y="2789670"/>
            <a:ext cx="3968749" cy="1278660"/>
          </a:xfrm>
          <a:prstGeom prst="rect">
            <a:avLst/>
          </a:prstGeom>
        </p:spPr>
      </p:pic>
      <p:pic>
        <p:nvPicPr>
          <p:cNvPr id="9" name="Picture 8" descr="A logo for a community dialogue project&#10;&#10;">
            <a:extLst>
              <a:ext uri="{FF2B5EF4-FFF2-40B4-BE49-F238E27FC236}">
                <a16:creationId xmlns:a16="http://schemas.microsoft.com/office/drawing/2014/main" id="{52482AB0-819B-094F-6F85-4911D2B8AE84}"/>
              </a:ext>
            </a:extLst>
          </p:cNvPr>
          <p:cNvPicPr>
            <a:picLocks noChangeAspect="1"/>
          </p:cNvPicPr>
          <p:nvPr/>
        </p:nvPicPr>
        <p:blipFill>
          <a:blip r:embed="rId4">
            <a:extLst>
              <a:ext uri="{28A0092B-C50C-407E-A947-70E740481C1C}">
                <a14:useLocalDpi xmlns:a14="http://schemas.microsoft.com/office/drawing/2010/main" val="0"/>
              </a:ext>
            </a:extLst>
          </a:blip>
          <a:srcRect t="15873" r="33069"/>
          <a:stretch/>
        </p:blipFill>
        <p:spPr>
          <a:xfrm>
            <a:off x="4692648" y="2512379"/>
            <a:ext cx="3968751" cy="1833241"/>
          </a:xfrm>
          <a:prstGeom prst="rect">
            <a:avLst/>
          </a:prstGeom>
        </p:spPr>
      </p:pic>
    </p:spTree>
    <p:extLst>
      <p:ext uri="{BB962C8B-B14F-4D97-AF65-F5344CB8AC3E}">
        <p14:creationId xmlns:p14="http://schemas.microsoft.com/office/powerpoint/2010/main" val="183954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784AE8D0-AC7F-449C-89D4-89AAA773B94E}"/>
              </a:ext>
            </a:extLst>
          </p:cNvPr>
          <p:cNvSpPr txBox="1">
            <a:spLocks noGrp="1"/>
          </p:cNvSpPr>
          <p:nvPr>
            <p:ph type="title" idx="4294967295"/>
          </p:nvPr>
        </p:nvSpPr>
        <p:spPr>
          <a:xfrm>
            <a:off x="121445" y="522246"/>
            <a:ext cx="3170784" cy="483031"/>
          </a:xfrm>
          <a:prstGeom prst="rect">
            <a:avLst/>
          </a:prstGeom>
          <a:noFill/>
          <a:ln>
            <a:noFill/>
            <a:prstDash/>
          </a:ln>
          <a:effectLst/>
        </p:spPr>
        <p:txBody>
          <a:bodyPr rot="0" spcFirstLastPara="0" vertOverflow="overflow" horzOverflow="overflow" vert="horz" wrap="square" lIns="84406" tIns="42203" rIns="84406" bIns="42203" numCol="1" spcCol="0" rtlCol="0" fromWordArt="0" anchor="t" anchorCtr="0" forceAA="0" compatLnSpc="1">
            <a:prstTxWarp prst="textNoShape">
              <a:avLst/>
            </a:prstTxWarp>
            <a:spAutoFit/>
          </a:bodyPr>
          <a:lstStyle/>
          <a:p>
            <a:pPr defTabSz="422041">
              <a:lnSpc>
                <a:spcPct val="100000"/>
              </a:lnSpc>
              <a:spcBef>
                <a:spcPts val="0"/>
              </a:spcBef>
              <a:defRPr/>
            </a:pPr>
            <a:r>
              <a:rPr lang="en-GB" sz="2585" b="1" dirty="0">
                <a:solidFill>
                  <a:srgbClr val="C96A9A"/>
                </a:solidFill>
                <a:latin typeface="+mn-lt"/>
                <a:ea typeface="+mn-ea"/>
                <a:cs typeface="+mn-cs"/>
              </a:rPr>
              <a:t>Picture This….</a:t>
            </a:r>
          </a:p>
        </p:txBody>
      </p:sp>
      <p:sp>
        <p:nvSpPr>
          <p:cNvPr id="22" name="TextBox 21">
            <a:extLst>
              <a:ext uri="{FF2B5EF4-FFF2-40B4-BE49-F238E27FC236}">
                <a16:creationId xmlns:a16="http://schemas.microsoft.com/office/drawing/2014/main" id="{FA22B17C-13D5-4C7D-9DA0-2F12B14DA281}"/>
              </a:ext>
            </a:extLst>
          </p:cNvPr>
          <p:cNvSpPr txBox="1"/>
          <p:nvPr/>
        </p:nvSpPr>
        <p:spPr>
          <a:xfrm>
            <a:off x="153190" y="1110349"/>
            <a:ext cx="3170781" cy="603883"/>
          </a:xfrm>
          <a:prstGeom prst="rect">
            <a:avLst/>
          </a:prstGeom>
          <a:noFill/>
        </p:spPr>
        <p:txBody>
          <a:bodyPr wrap="square" rtlCol="0">
            <a:spAutoFit/>
          </a:bodyPr>
          <a:lstStyle/>
          <a:p>
            <a:pPr defTabSz="422041"/>
            <a:r>
              <a:rPr lang="en-GB" sz="1662" dirty="0">
                <a:solidFill>
                  <a:srgbClr val="C96A9A"/>
                </a:solidFill>
                <a:latin typeface="Calibri" panose="020F0502020204030204"/>
              </a:rPr>
              <a:t>Communicating through a photo-story</a:t>
            </a:r>
          </a:p>
        </p:txBody>
      </p:sp>
      <p:sp>
        <p:nvSpPr>
          <p:cNvPr id="20" name="TextBox 19">
            <a:extLst>
              <a:ext uri="{FF2B5EF4-FFF2-40B4-BE49-F238E27FC236}">
                <a16:creationId xmlns:a16="http://schemas.microsoft.com/office/drawing/2014/main" id="{EF328EB3-5A8C-4B63-9ED6-081BEF9FF0F3}"/>
              </a:ext>
            </a:extLst>
          </p:cNvPr>
          <p:cNvSpPr txBox="1"/>
          <p:nvPr/>
        </p:nvSpPr>
        <p:spPr>
          <a:xfrm>
            <a:off x="153189" y="1750487"/>
            <a:ext cx="3170784" cy="3132652"/>
          </a:xfrm>
          <a:prstGeom prst="rect">
            <a:avLst/>
          </a:prstGeom>
          <a:noFill/>
        </p:spPr>
        <p:txBody>
          <a:bodyPr wrap="square" rtlCol="0">
            <a:spAutoFit/>
          </a:bodyPr>
          <a:lstStyle/>
          <a:p>
            <a:pPr defTabSz="422041"/>
            <a:r>
              <a:rPr lang="en-GB" sz="1108" b="1" dirty="0">
                <a:solidFill>
                  <a:prstClr val="black"/>
                </a:solidFill>
                <a:latin typeface="Calibri Light" panose="020F0302020204030204"/>
              </a:rPr>
              <a:t>Group or Focus: </a:t>
            </a:r>
            <a:r>
              <a:rPr lang="en-GB" sz="1108" dirty="0">
                <a:solidFill>
                  <a:prstClr val="black"/>
                </a:solidFill>
                <a:latin typeface="Calibri Light" panose="020F0302020204030204"/>
              </a:rPr>
              <a:t>Any, but this could work well with an exisiting group, so you can ask them to think about this in advance.</a:t>
            </a:r>
          </a:p>
          <a:p>
            <a:pPr defTabSz="422041"/>
            <a:endParaRPr lang="en-GB" sz="1108" dirty="0">
              <a:solidFill>
                <a:prstClr val="black"/>
              </a:solidFill>
              <a:latin typeface="Calibri Light" panose="020F0302020204030204"/>
            </a:endParaRPr>
          </a:p>
          <a:p>
            <a:pPr defTabSz="422041"/>
            <a:r>
              <a:rPr lang="en-GB" sz="1108" b="1" dirty="0">
                <a:solidFill>
                  <a:prstClr val="black"/>
                </a:solidFill>
                <a:latin typeface="Calibri Light" panose="020F0302020204030204"/>
              </a:rPr>
              <a:t>What is the tool trying to do specifically?  </a:t>
            </a:r>
          </a:p>
          <a:p>
            <a:pPr defTabSz="422041"/>
            <a:r>
              <a:rPr lang="en-GB" sz="1108" dirty="0">
                <a:solidFill>
                  <a:prstClr val="black"/>
                </a:solidFill>
                <a:latin typeface="Calibri Light" panose="020F0302020204030204"/>
              </a:rPr>
              <a:t>This tool hopes to help support the telling of a story or journey. It could be used to share challenges along the way, highs and lows or things in one particular category – pictures of my friends, colours I love on the way to school</a:t>
            </a:r>
          </a:p>
          <a:p>
            <a:pPr defTabSz="422041"/>
            <a:endParaRPr lang="en-GB" sz="1108" dirty="0">
              <a:solidFill>
                <a:prstClr val="black"/>
              </a:solidFill>
              <a:latin typeface="Calibri Light" panose="020F0302020204030204"/>
            </a:endParaRPr>
          </a:p>
          <a:p>
            <a:pPr defTabSz="422041"/>
            <a:r>
              <a:rPr lang="en-GB" sz="1108" b="1" dirty="0">
                <a:solidFill>
                  <a:prstClr val="black"/>
                </a:solidFill>
                <a:latin typeface="Calibri Light" panose="020F0302020204030204"/>
              </a:rPr>
              <a:t>What are the instructions for using the tool?  </a:t>
            </a:r>
          </a:p>
          <a:p>
            <a:pPr defTabSz="422041"/>
            <a:r>
              <a:rPr lang="en-GB" sz="1108" dirty="0">
                <a:solidFill>
                  <a:prstClr val="black"/>
                </a:solidFill>
                <a:latin typeface="Calibri Light" panose="020F0302020204030204"/>
              </a:rPr>
              <a:t>Using magazines to cut out of would work well and would avoid costly polaroids.</a:t>
            </a:r>
          </a:p>
          <a:p>
            <a:pPr defTabSz="422041"/>
            <a:r>
              <a:rPr lang="en-GB" sz="1108" dirty="0">
                <a:solidFill>
                  <a:prstClr val="black"/>
                </a:solidFill>
                <a:latin typeface="Calibri Light" panose="020F0302020204030204"/>
              </a:rPr>
              <a:t>Give people a prompt in advance to bring items/images to the session.  </a:t>
            </a:r>
          </a:p>
          <a:p>
            <a:pPr defTabSz="422041"/>
            <a:r>
              <a:rPr lang="en-GB" sz="1015" dirty="0">
                <a:solidFill>
                  <a:prstClr val="black"/>
                </a:solidFill>
                <a:latin typeface="Calibri Light" panose="020F0302020204030204"/>
              </a:rPr>
              <a:t> </a:t>
            </a:r>
          </a:p>
          <a:p>
            <a:pPr defTabSz="422041"/>
            <a:endParaRPr lang="en-GB" sz="1015" b="1" dirty="0">
              <a:solidFill>
                <a:prstClr val="black"/>
              </a:solidFill>
              <a:latin typeface="Calibri Light" panose="020F0302020204030204"/>
            </a:endParaRPr>
          </a:p>
        </p:txBody>
      </p:sp>
      <p:sp>
        <p:nvSpPr>
          <p:cNvPr id="60" name="TextBox 59">
            <a:extLst>
              <a:ext uri="{FF2B5EF4-FFF2-40B4-BE49-F238E27FC236}">
                <a16:creationId xmlns:a16="http://schemas.microsoft.com/office/drawing/2014/main" id="{F097BD58-A8F5-489A-9DF3-49257A447E52}"/>
              </a:ext>
            </a:extLst>
          </p:cNvPr>
          <p:cNvSpPr txBox="1"/>
          <p:nvPr/>
        </p:nvSpPr>
        <p:spPr>
          <a:xfrm>
            <a:off x="3744191" y="834758"/>
            <a:ext cx="4973569" cy="348109"/>
          </a:xfrm>
          <a:prstGeom prst="rect">
            <a:avLst/>
          </a:prstGeom>
          <a:noFill/>
        </p:spPr>
        <p:txBody>
          <a:bodyPr wrap="square" rtlCol="0">
            <a:spAutoFit/>
          </a:bodyPr>
          <a:lstStyle/>
          <a:p>
            <a:pPr defTabSz="422041"/>
            <a:r>
              <a:rPr lang="en-GB" sz="1662" dirty="0">
                <a:solidFill>
                  <a:prstClr val="black"/>
                </a:solidFill>
                <a:latin typeface="Calibri" panose="020F0502020204030204"/>
              </a:rPr>
              <a:t>Pictures that tell a story or journey</a:t>
            </a:r>
          </a:p>
        </p:txBody>
      </p:sp>
      <p:grpSp>
        <p:nvGrpSpPr>
          <p:cNvPr id="24" name="Group 23">
            <a:extLst>
              <a:ext uri="{FF2B5EF4-FFF2-40B4-BE49-F238E27FC236}">
                <a16:creationId xmlns:a16="http://schemas.microsoft.com/office/drawing/2014/main" id="{8F359263-7642-460D-8115-E43238053288}"/>
              </a:ext>
              <a:ext uri="{C183D7F6-B498-43B3-948B-1728B52AA6E4}">
                <adec:decorative xmlns:adec="http://schemas.microsoft.com/office/drawing/2017/decorative" val="1"/>
              </a:ext>
            </a:extLst>
          </p:cNvPr>
          <p:cNvGrpSpPr/>
          <p:nvPr/>
        </p:nvGrpSpPr>
        <p:grpSpPr>
          <a:xfrm>
            <a:off x="153189" y="5991089"/>
            <a:ext cx="3170921" cy="492806"/>
            <a:chOff x="190256" y="6079901"/>
            <a:chExt cx="3435164" cy="533873"/>
          </a:xfrm>
        </p:grpSpPr>
        <p:pic>
          <p:nvPicPr>
            <p:cNvPr id="25" name="Picture 24" descr="A logo for a community&#10;&#10;Description automatically generated">
              <a:extLst>
                <a:ext uri="{FF2B5EF4-FFF2-40B4-BE49-F238E27FC236}">
                  <a16:creationId xmlns:a16="http://schemas.microsoft.com/office/drawing/2014/main" id="{9802FDC4-D224-426B-892D-AB33BBDF7A9B}"/>
                </a:ext>
              </a:extLst>
            </p:cNvPr>
            <p:cNvPicPr/>
            <p:nvPr/>
          </p:nvPicPr>
          <p:blipFill rotWithShape="1">
            <a:blip r:embed="rId2">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27" name="Picture 26">
              <a:extLst>
                <a:ext uri="{FF2B5EF4-FFF2-40B4-BE49-F238E27FC236}">
                  <a16:creationId xmlns:a16="http://schemas.microsoft.com/office/drawing/2014/main" id="{AA9AA8F4-4971-4817-9BCB-A4B3A860D333}"/>
                </a:ext>
              </a:extLst>
            </p:cNvPr>
            <p:cNvPicPr>
              <a:picLocks noChangeAspect="1"/>
            </p:cNvPicPr>
            <p:nvPr/>
          </p:nvPicPr>
          <p:blipFill rotWithShape="1">
            <a:blip r:embed="rId3">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442882"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6" name="Graphic 25" descr="Image of the cartoon outline of a polaroid picture to illustrate using photos as part of this tool. ">
            <a:extLst>
              <a:ext uri="{FF2B5EF4-FFF2-40B4-BE49-F238E27FC236}">
                <a16:creationId xmlns:a16="http://schemas.microsoft.com/office/drawing/2014/main" id="{B45DDAD4-0F94-406B-BE67-E6E55FB73A1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549530" y="1750487"/>
            <a:ext cx="1778788" cy="1918301"/>
          </a:xfrm>
          <a:prstGeom prst="rect">
            <a:avLst/>
          </a:prstGeom>
        </p:spPr>
      </p:pic>
      <p:pic>
        <p:nvPicPr>
          <p:cNvPr id="30" name="Graphic 29" descr="Image of the cartoon outline of a polaroid picture to illustrate using photos as part of this tool. ">
            <a:extLst>
              <a:ext uri="{FF2B5EF4-FFF2-40B4-BE49-F238E27FC236}">
                <a16:creationId xmlns:a16="http://schemas.microsoft.com/office/drawing/2014/main" id="{6B9DE254-2AC6-4A03-852B-3C5E0D8C77D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463656" y="1907439"/>
            <a:ext cx="1604397" cy="1604397"/>
          </a:xfrm>
          <a:prstGeom prst="rect">
            <a:avLst/>
          </a:prstGeom>
        </p:spPr>
      </p:pic>
      <p:pic>
        <p:nvPicPr>
          <p:cNvPr id="31" name="Graphic 30" descr="Image of the cartoon outline of a polaroid picture to illustrate using photos as part of this tool. ">
            <a:extLst>
              <a:ext uri="{FF2B5EF4-FFF2-40B4-BE49-F238E27FC236}">
                <a16:creationId xmlns:a16="http://schemas.microsoft.com/office/drawing/2014/main" id="{941A3A65-7B48-4CDC-ADEB-387C2BC3F2A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03390" y="1733047"/>
            <a:ext cx="1743910" cy="1953179"/>
          </a:xfrm>
          <a:prstGeom prst="rect">
            <a:avLst/>
          </a:prstGeom>
        </p:spPr>
      </p:pic>
      <p:pic>
        <p:nvPicPr>
          <p:cNvPr id="34" name="Graphic 33" descr="Image of the cartoon outline of a polaroid picture to illustrate using photos as part of this tool. ">
            <a:extLst>
              <a:ext uri="{FF2B5EF4-FFF2-40B4-BE49-F238E27FC236}">
                <a16:creationId xmlns:a16="http://schemas.microsoft.com/office/drawing/2014/main" id="{6CCD0D18-7666-44D1-A15F-A67205CE4CB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7168512" y="4074743"/>
            <a:ext cx="1778788" cy="1918301"/>
          </a:xfrm>
          <a:prstGeom prst="rect">
            <a:avLst/>
          </a:prstGeom>
        </p:spPr>
      </p:pic>
      <p:pic>
        <p:nvPicPr>
          <p:cNvPr id="35" name="Graphic 34" descr="Image of the cartoon outline of a polaroid picture to illustrate using photos as part of this tool. ">
            <a:extLst>
              <a:ext uri="{FF2B5EF4-FFF2-40B4-BE49-F238E27FC236}">
                <a16:creationId xmlns:a16="http://schemas.microsoft.com/office/drawing/2014/main" id="{4A0FCDA5-FD7F-42B2-A4E4-D426B015087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5428778" y="4231695"/>
            <a:ext cx="1604397" cy="1604397"/>
          </a:xfrm>
          <a:prstGeom prst="rect">
            <a:avLst/>
          </a:prstGeom>
        </p:spPr>
      </p:pic>
      <p:pic>
        <p:nvPicPr>
          <p:cNvPr id="36" name="Graphic 35" descr="Image of the cartoon outline of a polaroid picture to illustrate using photos as part of this tool. ">
            <a:extLst>
              <a:ext uri="{FF2B5EF4-FFF2-40B4-BE49-F238E27FC236}">
                <a16:creationId xmlns:a16="http://schemas.microsoft.com/office/drawing/2014/main" id="{4C80E3D7-F7F8-42A9-8DF9-626797D3848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flipH="1">
            <a:off x="3549530" y="4057303"/>
            <a:ext cx="1743910" cy="1953179"/>
          </a:xfrm>
          <a:prstGeom prst="rect">
            <a:avLst/>
          </a:prstGeom>
        </p:spPr>
      </p:pic>
      <p:sp>
        <p:nvSpPr>
          <p:cNvPr id="23" name="TextBox 22">
            <a:extLst>
              <a:ext uri="{FF2B5EF4-FFF2-40B4-BE49-F238E27FC236}">
                <a16:creationId xmlns:a16="http://schemas.microsoft.com/office/drawing/2014/main" id="{D07297B5-8558-427D-BA91-2CD94C536980}"/>
              </a:ext>
            </a:extLst>
          </p:cNvPr>
          <p:cNvSpPr txBox="1"/>
          <p:nvPr/>
        </p:nvSpPr>
        <p:spPr>
          <a:xfrm>
            <a:off x="153189" y="5306301"/>
            <a:ext cx="3170784" cy="536750"/>
          </a:xfrm>
          <a:prstGeom prst="rect">
            <a:avLst/>
          </a:prstGeom>
          <a:noFill/>
        </p:spPr>
        <p:txBody>
          <a:bodyPr wrap="square" rtlCol="0">
            <a:spAutoFit/>
          </a:bodyPr>
          <a:lstStyle/>
          <a:p>
            <a:pPr defTabSz="422041">
              <a:lnSpc>
                <a:spcPct val="150000"/>
              </a:lnSpc>
            </a:pPr>
            <a:r>
              <a:rPr lang="en-GB" sz="1015" dirty="0">
                <a:solidFill>
                  <a:prstClr val="black"/>
                </a:solidFill>
                <a:latin typeface="Calibri Light" panose="020F0302020204030204"/>
              </a:rPr>
              <a:t>Version created by: </a:t>
            </a:r>
          </a:p>
          <a:p>
            <a:pPr defTabSz="422041">
              <a:lnSpc>
                <a:spcPct val="150000"/>
              </a:lnSpc>
            </a:pPr>
            <a:r>
              <a:rPr lang="en-GB" sz="1015" dirty="0">
                <a:solidFill>
                  <a:prstClr val="black"/>
                </a:solidFill>
                <a:latin typeface="Calibri Light" panose="020F0302020204030204"/>
              </a:rPr>
              <a:t>Date:</a:t>
            </a:r>
          </a:p>
        </p:txBody>
      </p:sp>
    </p:spTree>
    <p:extLst>
      <p:ext uri="{BB962C8B-B14F-4D97-AF65-F5344CB8AC3E}">
        <p14:creationId xmlns:p14="http://schemas.microsoft.com/office/powerpoint/2010/main" val="314466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C05EB9FF-92AF-4950-90D4-4BEC348004C5}"/>
              </a:ext>
            </a:extLst>
          </p:cNvPr>
          <p:cNvSpPr txBox="1"/>
          <p:nvPr/>
        </p:nvSpPr>
        <p:spPr>
          <a:xfrm>
            <a:off x="153189" y="582947"/>
            <a:ext cx="3170784" cy="490134"/>
          </a:xfrm>
          <a:prstGeom prst="rect">
            <a:avLst/>
          </a:prstGeom>
          <a:noFill/>
        </p:spPr>
        <p:txBody>
          <a:bodyPr wrap="square" rtlCol="0">
            <a:spAutoFit/>
          </a:bodyPr>
          <a:lstStyle/>
          <a:p>
            <a:pPr defTabSz="422041"/>
            <a:r>
              <a:rPr lang="en-GB" sz="2585" b="1" dirty="0">
                <a:solidFill>
                  <a:srgbClr val="C96A9A"/>
                </a:solidFill>
                <a:latin typeface="Calibri" panose="020F0502020204030204"/>
              </a:rPr>
              <a:t>Picture This….</a:t>
            </a:r>
          </a:p>
        </p:txBody>
      </p:sp>
      <p:sp>
        <p:nvSpPr>
          <p:cNvPr id="31" name="Title 30">
            <a:extLst>
              <a:ext uri="{FF2B5EF4-FFF2-40B4-BE49-F238E27FC236}">
                <a16:creationId xmlns:a16="http://schemas.microsoft.com/office/drawing/2014/main" id="{6232D04D-BA72-49B5-8E5E-39833AAD4E9A}"/>
              </a:ext>
            </a:extLst>
          </p:cNvPr>
          <p:cNvSpPr txBox="1">
            <a:spLocks noGrp="1"/>
          </p:cNvSpPr>
          <p:nvPr>
            <p:ph type="title" idx="4294967295"/>
          </p:nvPr>
        </p:nvSpPr>
        <p:spPr>
          <a:xfrm>
            <a:off x="153190" y="1014795"/>
            <a:ext cx="3170781" cy="596781"/>
          </a:xfrm>
          <a:prstGeom prst="rect">
            <a:avLst/>
          </a:prstGeom>
          <a:noFill/>
          <a:ln>
            <a:noFill/>
            <a:prstDash/>
          </a:ln>
          <a:effectLst/>
        </p:spPr>
        <p:txBody>
          <a:bodyPr rot="0" spcFirstLastPara="0" vertOverflow="overflow" horzOverflow="overflow" vert="horz" wrap="square" lIns="84406" tIns="42203" rIns="84406" bIns="42203" numCol="1" spcCol="0" rtlCol="0" fromWordArt="0" anchor="t" anchorCtr="0" forceAA="0" compatLnSpc="1">
            <a:prstTxWarp prst="textNoShape">
              <a:avLst/>
            </a:prstTxWarp>
            <a:spAutoFit/>
          </a:bodyPr>
          <a:lstStyle/>
          <a:p>
            <a:pPr defTabSz="422041">
              <a:lnSpc>
                <a:spcPct val="100000"/>
              </a:lnSpc>
              <a:spcBef>
                <a:spcPts val="0"/>
              </a:spcBef>
              <a:defRPr/>
            </a:pPr>
            <a:r>
              <a:rPr lang="en-GB" sz="1662" dirty="0">
                <a:solidFill>
                  <a:srgbClr val="C96A9A"/>
                </a:solidFill>
                <a:latin typeface="+mn-lt"/>
                <a:ea typeface="+mn-ea"/>
                <a:cs typeface="+mn-cs"/>
              </a:rPr>
              <a:t>Communicating through a photo-story</a:t>
            </a:r>
          </a:p>
        </p:txBody>
      </p:sp>
      <p:sp>
        <p:nvSpPr>
          <p:cNvPr id="29" name="TextBox 28">
            <a:extLst>
              <a:ext uri="{FF2B5EF4-FFF2-40B4-BE49-F238E27FC236}">
                <a16:creationId xmlns:a16="http://schemas.microsoft.com/office/drawing/2014/main" id="{7D2CFACA-A0FE-4338-B389-D5979FDBA9D8}"/>
              </a:ext>
            </a:extLst>
          </p:cNvPr>
          <p:cNvSpPr txBox="1"/>
          <p:nvPr/>
        </p:nvSpPr>
        <p:spPr>
          <a:xfrm>
            <a:off x="153189" y="1654933"/>
            <a:ext cx="3170784" cy="3999428"/>
          </a:xfrm>
          <a:prstGeom prst="rect">
            <a:avLst/>
          </a:prstGeom>
          <a:noFill/>
        </p:spPr>
        <p:txBody>
          <a:bodyPr wrap="square" rtlCol="0">
            <a:spAutoFit/>
          </a:bodyPr>
          <a:lstStyle/>
          <a:p>
            <a:pPr defTabSz="422041"/>
            <a:r>
              <a:rPr lang="en-GB" sz="1108" b="1" dirty="0">
                <a:solidFill>
                  <a:prstClr val="black"/>
                </a:solidFill>
                <a:latin typeface="Calibri Light" panose="020F0302020204030204"/>
              </a:rPr>
              <a:t>Group or Focus: </a:t>
            </a:r>
            <a:r>
              <a:rPr lang="en-GB" sz="1108" dirty="0">
                <a:solidFill>
                  <a:prstClr val="black"/>
                </a:solidFill>
                <a:latin typeface="Calibri Light" panose="020F0302020204030204"/>
              </a:rPr>
              <a:t>Any, perhaps a younger audience would respond well. But this could work well with an exisiting group, so you can ask them to think about this in advance.</a:t>
            </a:r>
          </a:p>
          <a:p>
            <a:pPr defTabSz="422041"/>
            <a:endParaRPr lang="en-GB" sz="1108" dirty="0">
              <a:solidFill>
                <a:prstClr val="black"/>
              </a:solidFill>
              <a:latin typeface="Calibri Light" panose="020F0302020204030204"/>
            </a:endParaRPr>
          </a:p>
          <a:p>
            <a:pPr defTabSz="422041"/>
            <a:r>
              <a:rPr lang="en-GB" sz="1108" b="1" dirty="0">
                <a:solidFill>
                  <a:prstClr val="black"/>
                </a:solidFill>
                <a:latin typeface="Calibri Light" panose="020F0302020204030204"/>
              </a:rPr>
              <a:t>What is the tool trying to do specifically?  </a:t>
            </a:r>
          </a:p>
          <a:p>
            <a:pPr defTabSz="422041"/>
            <a:r>
              <a:rPr lang="en-GB" sz="1108" dirty="0">
                <a:solidFill>
                  <a:prstClr val="black"/>
                </a:solidFill>
                <a:latin typeface="Calibri Light" panose="020F0302020204030204"/>
              </a:rPr>
              <a:t>Telling a story or showcasing a journey through pictures on your phone. Giving people a theme in advance would mean they could have this ready to share and talk through. </a:t>
            </a:r>
          </a:p>
          <a:p>
            <a:pPr defTabSz="422041"/>
            <a:r>
              <a:rPr lang="en-GB" sz="1108" dirty="0">
                <a:solidFill>
                  <a:prstClr val="black"/>
                </a:solidFill>
                <a:latin typeface="Calibri Light" panose="020F0302020204030204"/>
              </a:rPr>
              <a:t>This could also be used as an energiser activity within a session – ‘go and take 5 pictures of things that make you smile’ </a:t>
            </a:r>
          </a:p>
          <a:p>
            <a:pPr defTabSz="422041"/>
            <a:endParaRPr lang="en-GB" sz="1108" dirty="0">
              <a:solidFill>
                <a:prstClr val="black"/>
              </a:solidFill>
              <a:latin typeface="Calibri Light" panose="020F0302020204030204"/>
            </a:endParaRPr>
          </a:p>
          <a:p>
            <a:pPr defTabSz="422041"/>
            <a:r>
              <a:rPr lang="en-GB" sz="1108" b="1" dirty="0">
                <a:solidFill>
                  <a:prstClr val="black"/>
                </a:solidFill>
                <a:latin typeface="Calibri Light" panose="020F0302020204030204"/>
              </a:rPr>
              <a:t>What are the instructions for using the tool?  </a:t>
            </a:r>
          </a:p>
          <a:p>
            <a:pPr defTabSz="422041"/>
            <a:r>
              <a:rPr lang="en-GB" sz="1108" dirty="0">
                <a:solidFill>
                  <a:prstClr val="black"/>
                </a:solidFill>
                <a:latin typeface="Calibri Light" panose="020F0302020204030204"/>
              </a:rPr>
              <a:t>Give people a prompt in advance to make sure they have time to take pictures. </a:t>
            </a:r>
          </a:p>
          <a:p>
            <a:pPr defTabSz="422041"/>
            <a:r>
              <a:rPr lang="en-GB" sz="1108" dirty="0">
                <a:solidFill>
                  <a:prstClr val="black"/>
                </a:solidFill>
                <a:latin typeface="Calibri Light" panose="020F0302020204030204"/>
              </a:rPr>
              <a:t>Have some rules about how many pictures you want to see, no graphic/inappropriate pictures, no videos to keep it simple. </a:t>
            </a:r>
            <a:r>
              <a:rPr lang="en-GB" sz="1108" dirty="0">
                <a:solidFill>
                  <a:srgbClr val="C00000"/>
                </a:solidFill>
                <a:latin typeface="Calibri Light" panose="020F0302020204030204"/>
              </a:rPr>
              <a:t>A barrier is that everyone would need a device. </a:t>
            </a:r>
          </a:p>
          <a:p>
            <a:pPr defTabSz="422041"/>
            <a:r>
              <a:rPr lang="en-GB" sz="1108" dirty="0">
                <a:solidFill>
                  <a:prstClr val="black"/>
                </a:solidFill>
                <a:latin typeface="Calibri Light" panose="020F0302020204030204"/>
              </a:rPr>
              <a:t> </a:t>
            </a:r>
          </a:p>
          <a:p>
            <a:pPr defTabSz="422041"/>
            <a:endParaRPr lang="en-GB" sz="1015" b="1" dirty="0">
              <a:solidFill>
                <a:prstClr val="black"/>
              </a:solidFill>
              <a:latin typeface="Calibri Light" panose="020F0302020204030204"/>
            </a:endParaRPr>
          </a:p>
        </p:txBody>
      </p:sp>
      <p:sp>
        <p:nvSpPr>
          <p:cNvPr id="60" name="TextBox 59">
            <a:extLst>
              <a:ext uri="{FF2B5EF4-FFF2-40B4-BE49-F238E27FC236}">
                <a16:creationId xmlns:a16="http://schemas.microsoft.com/office/drawing/2014/main" id="{F097BD58-A8F5-489A-9DF3-49257A447E52}"/>
              </a:ext>
            </a:extLst>
          </p:cNvPr>
          <p:cNvSpPr txBox="1"/>
          <p:nvPr/>
        </p:nvSpPr>
        <p:spPr>
          <a:xfrm>
            <a:off x="3755256" y="1076243"/>
            <a:ext cx="4956095" cy="603883"/>
          </a:xfrm>
          <a:prstGeom prst="rect">
            <a:avLst/>
          </a:prstGeom>
          <a:noFill/>
        </p:spPr>
        <p:txBody>
          <a:bodyPr wrap="square" rtlCol="0">
            <a:spAutoFit/>
          </a:bodyPr>
          <a:lstStyle/>
          <a:p>
            <a:pPr defTabSz="422041"/>
            <a:r>
              <a:rPr lang="en-GB" sz="1662" dirty="0">
                <a:solidFill>
                  <a:prstClr val="black"/>
                </a:solidFill>
                <a:latin typeface="Calibri" panose="020F0502020204030204"/>
              </a:rPr>
              <a:t>Slideshow made on a phone. Text added digitally or with physical speech baubles in the picture. (No video)</a:t>
            </a:r>
          </a:p>
        </p:txBody>
      </p:sp>
      <p:pic>
        <p:nvPicPr>
          <p:cNvPr id="4" name="Graphic 3" descr="Image of a cartoon phone or tablet">
            <a:extLst>
              <a:ext uri="{FF2B5EF4-FFF2-40B4-BE49-F238E27FC236}">
                <a16:creationId xmlns:a16="http://schemas.microsoft.com/office/drawing/2014/main" id="{4F36ACC2-A1E0-4BB7-9367-126C22AC5F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82695" y="2493324"/>
            <a:ext cx="2701214" cy="3288434"/>
          </a:xfrm>
          <a:prstGeom prst="rect">
            <a:avLst/>
          </a:prstGeom>
        </p:spPr>
      </p:pic>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442882"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5E23372-41A0-411E-A108-BB45AB6E6A5F}"/>
              </a:ext>
            </a:extLst>
          </p:cNvPr>
          <p:cNvSpPr txBox="1"/>
          <p:nvPr/>
        </p:nvSpPr>
        <p:spPr>
          <a:xfrm>
            <a:off x="153189" y="5210747"/>
            <a:ext cx="3170784" cy="536750"/>
          </a:xfrm>
          <a:prstGeom prst="rect">
            <a:avLst/>
          </a:prstGeom>
          <a:noFill/>
        </p:spPr>
        <p:txBody>
          <a:bodyPr wrap="square" rtlCol="0">
            <a:spAutoFit/>
          </a:bodyPr>
          <a:lstStyle/>
          <a:p>
            <a:pPr defTabSz="422041">
              <a:lnSpc>
                <a:spcPct val="150000"/>
              </a:lnSpc>
            </a:pPr>
            <a:r>
              <a:rPr lang="en-GB" sz="1015" dirty="0">
                <a:solidFill>
                  <a:prstClr val="black"/>
                </a:solidFill>
                <a:latin typeface="Calibri Light" panose="020F0302020204030204"/>
              </a:rPr>
              <a:t>Version created by: </a:t>
            </a:r>
          </a:p>
          <a:p>
            <a:pPr defTabSz="422041">
              <a:lnSpc>
                <a:spcPct val="150000"/>
              </a:lnSpc>
            </a:pPr>
            <a:r>
              <a:rPr lang="en-GB" sz="1015" dirty="0">
                <a:solidFill>
                  <a:prstClr val="black"/>
                </a:solidFill>
                <a:latin typeface="Calibri Light" panose="020F0302020204030204"/>
              </a:rPr>
              <a:t>Date:</a:t>
            </a:r>
          </a:p>
        </p:txBody>
      </p:sp>
      <p:grpSp>
        <p:nvGrpSpPr>
          <p:cNvPr id="33" name="Group 32">
            <a:extLst>
              <a:ext uri="{FF2B5EF4-FFF2-40B4-BE49-F238E27FC236}">
                <a16:creationId xmlns:a16="http://schemas.microsoft.com/office/drawing/2014/main" id="{C5DC05EE-DD7A-4EB3-8C7D-7F5ACAEFD855}"/>
              </a:ext>
              <a:ext uri="{C183D7F6-B498-43B3-948B-1728B52AA6E4}">
                <adec:decorative xmlns:adec="http://schemas.microsoft.com/office/drawing/2017/decorative" val="1"/>
              </a:ext>
            </a:extLst>
          </p:cNvPr>
          <p:cNvGrpSpPr/>
          <p:nvPr/>
        </p:nvGrpSpPr>
        <p:grpSpPr>
          <a:xfrm>
            <a:off x="153189" y="5895535"/>
            <a:ext cx="3170921" cy="492806"/>
            <a:chOff x="190256" y="6079901"/>
            <a:chExt cx="3435164" cy="533873"/>
          </a:xfrm>
        </p:grpSpPr>
        <p:pic>
          <p:nvPicPr>
            <p:cNvPr id="34" name="Picture 33" descr="A logo for a community&#10;&#10;Description automatically generated">
              <a:extLst>
                <a:ext uri="{FF2B5EF4-FFF2-40B4-BE49-F238E27FC236}">
                  <a16:creationId xmlns:a16="http://schemas.microsoft.com/office/drawing/2014/main" id="{F7380127-ED45-4D9E-99AE-173DE75B4A0B}"/>
                </a:ext>
              </a:extLst>
            </p:cNvPr>
            <p:cNvPicPr/>
            <p:nvPr/>
          </p:nvPicPr>
          <p:blipFill rotWithShape="1">
            <a:blip r:embed="rId4">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35" name="Picture 34">
              <a:extLst>
                <a:ext uri="{FF2B5EF4-FFF2-40B4-BE49-F238E27FC236}">
                  <a16:creationId xmlns:a16="http://schemas.microsoft.com/office/drawing/2014/main" id="{17A52FF0-1322-454E-BB9D-076D18866F6C}"/>
                </a:ext>
              </a:extLst>
            </p:cNvPr>
            <p:cNvPicPr>
              <a:picLocks noChangeAspect="1"/>
            </p:cNvPicPr>
            <p:nvPr/>
          </p:nvPicPr>
          <p:blipFill rotWithShape="1">
            <a:blip r:embed="rId5">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spTree>
    <p:extLst>
      <p:ext uri="{BB962C8B-B14F-4D97-AF65-F5344CB8AC3E}">
        <p14:creationId xmlns:p14="http://schemas.microsoft.com/office/powerpoint/2010/main" val="209920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0902483-CF6E-4716-BE88-A69FEB9C79CF}"/>
              </a:ext>
            </a:extLst>
          </p:cNvPr>
          <p:cNvSpPr txBox="1"/>
          <p:nvPr/>
        </p:nvSpPr>
        <p:spPr>
          <a:xfrm>
            <a:off x="153189" y="582947"/>
            <a:ext cx="3170784" cy="490134"/>
          </a:xfrm>
          <a:prstGeom prst="rect">
            <a:avLst/>
          </a:prstGeom>
          <a:noFill/>
        </p:spPr>
        <p:txBody>
          <a:bodyPr wrap="square" rtlCol="0">
            <a:spAutoFit/>
          </a:bodyPr>
          <a:lstStyle/>
          <a:p>
            <a:pPr defTabSz="422041"/>
            <a:r>
              <a:rPr lang="en-GB" sz="2585" b="1" dirty="0">
                <a:solidFill>
                  <a:srgbClr val="C96A9A"/>
                </a:solidFill>
                <a:latin typeface="Calibri" panose="020F0502020204030204"/>
              </a:rPr>
              <a:t>Picture This….</a:t>
            </a:r>
          </a:p>
        </p:txBody>
      </p:sp>
      <p:sp>
        <p:nvSpPr>
          <p:cNvPr id="16" name="Title 15">
            <a:extLst>
              <a:ext uri="{FF2B5EF4-FFF2-40B4-BE49-F238E27FC236}">
                <a16:creationId xmlns:a16="http://schemas.microsoft.com/office/drawing/2014/main" id="{ADBA35C7-14CF-4D19-A48A-476CCD63183F}"/>
              </a:ext>
            </a:extLst>
          </p:cNvPr>
          <p:cNvSpPr txBox="1">
            <a:spLocks noGrp="1"/>
          </p:cNvSpPr>
          <p:nvPr>
            <p:ph type="title" idx="4294967295"/>
          </p:nvPr>
        </p:nvSpPr>
        <p:spPr>
          <a:xfrm>
            <a:off x="153190" y="1014795"/>
            <a:ext cx="3170781" cy="596781"/>
          </a:xfrm>
          <a:prstGeom prst="rect">
            <a:avLst/>
          </a:prstGeom>
          <a:noFill/>
          <a:ln>
            <a:noFill/>
            <a:prstDash/>
          </a:ln>
          <a:effectLst/>
        </p:spPr>
        <p:txBody>
          <a:bodyPr rot="0" spcFirstLastPara="0" vertOverflow="overflow" horzOverflow="overflow" vert="horz" wrap="square" lIns="84406" tIns="42203" rIns="84406" bIns="42203" numCol="1" spcCol="0" rtlCol="0" fromWordArt="0" anchor="t" anchorCtr="0" forceAA="0" compatLnSpc="1">
            <a:prstTxWarp prst="textNoShape">
              <a:avLst/>
            </a:prstTxWarp>
            <a:spAutoFit/>
          </a:bodyPr>
          <a:lstStyle/>
          <a:p>
            <a:pPr defTabSz="422041">
              <a:lnSpc>
                <a:spcPct val="100000"/>
              </a:lnSpc>
              <a:spcBef>
                <a:spcPts val="0"/>
              </a:spcBef>
              <a:defRPr/>
            </a:pPr>
            <a:r>
              <a:rPr lang="en-GB" sz="1662" dirty="0">
                <a:solidFill>
                  <a:srgbClr val="C96A9A"/>
                </a:solidFill>
                <a:latin typeface="+mn-lt"/>
                <a:ea typeface="+mn-ea"/>
                <a:cs typeface="+mn-cs"/>
              </a:rPr>
              <a:t>Communicating through a photo-story</a:t>
            </a:r>
          </a:p>
        </p:txBody>
      </p:sp>
      <p:sp>
        <p:nvSpPr>
          <p:cNvPr id="13" name="TextBox 12">
            <a:extLst>
              <a:ext uri="{FF2B5EF4-FFF2-40B4-BE49-F238E27FC236}">
                <a16:creationId xmlns:a16="http://schemas.microsoft.com/office/drawing/2014/main" id="{21A27DAD-93B0-4028-AAB2-85F422E589C0}"/>
              </a:ext>
            </a:extLst>
          </p:cNvPr>
          <p:cNvSpPr txBox="1"/>
          <p:nvPr/>
        </p:nvSpPr>
        <p:spPr>
          <a:xfrm>
            <a:off x="153189" y="1654933"/>
            <a:ext cx="3170784" cy="3658437"/>
          </a:xfrm>
          <a:prstGeom prst="rect">
            <a:avLst/>
          </a:prstGeom>
          <a:noFill/>
        </p:spPr>
        <p:txBody>
          <a:bodyPr wrap="square" rtlCol="0">
            <a:spAutoFit/>
          </a:bodyPr>
          <a:lstStyle/>
          <a:p>
            <a:pPr defTabSz="422041"/>
            <a:r>
              <a:rPr lang="en-GB" sz="1108" b="1" dirty="0">
                <a:solidFill>
                  <a:prstClr val="black"/>
                </a:solidFill>
                <a:latin typeface="Calibri Light" panose="020F0302020204030204"/>
              </a:rPr>
              <a:t>Group or Focus: </a:t>
            </a:r>
            <a:r>
              <a:rPr lang="en-GB" sz="1108" dirty="0">
                <a:solidFill>
                  <a:prstClr val="black"/>
                </a:solidFill>
                <a:latin typeface="Calibri Light" panose="020F0302020204030204"/>
              </a:rPr>
              <a:t>Any, perhaps an older audience might be better suited to this, but it is super flexible! Working with an exisiting group, so you can ask them to think about this in advance.</a:t>
            </a:r>
          </a:p>
          <a:p>
            <a:pPr defTabSz="422041"/>
            <a:endParaRPr lang="en-GB" sz="1108" dirty="0">
              <a:solidFill>
                <a:prstClr val="black"/>
              </a:solidFill>
              <a:latin typeface="Calibri Light" panose="020F0302020204030204"/>
            </a:endParaRPr>
          </a:p>
          <a:p>
            <a:pPr defTabSz="422041"/>
            <a:r>
              <a:rPr lang="en-GB" sz="1108" b="1" dirty="0">
                <a:solidFill>
                  <a:prstClr val="black"/>
                </a:solidFill>
                <a:latin typeface="Calibri Light" panose="020F0302020204030204"/>
              </a:rPr>
              <a:t>What is the tool trying to do specifically?  </a:t>
            </a:r>
          </a:p>
          <a:p>
            <a:pPr defTabSz="422041"/>
            <a:r>
              <a:rPr lang="en-GB" sz="1108" dirty="0">
                <a:solidFill>
                  <a:prstClr val="black"/>
                </a:solidFill>
                <a:latin typeface="Calibri Light" panose="020F0302020204030204"/>
              </a:rPr>
              <a:t>Telling a story or showcasing a journey through pictures as part of a slideshow. Giving people a theme in advance would mean they could have this ready to share and talk through. </a:t>
            </a:r>
          </a:p>
          <a:p>
            <a:pPr defTabSz="422041"/>
            <a:endParaRPr lang="en-GB" sz="1108" dirty="0">
              <a:solidFill>
                <a:prstClr val="black"/>
              </a:solidFill>
              <a:latin typeface="Calibri Light" panose="020F0302020204030204"/>
            </a:endParaRPr>
          </a:p>
          <a:p>
            <a:pPr defTabSz="422041"/>
            <a:r>
              <a:rPr lang="en-GB" sz="1108" b="1" dirty="0">
                <a:solidFill>
                  <a:prstClr val="black"/>
                </a:solidFill>
                <a:latin typeface="Calibri Light" panose="020F0302020204030204"/>
              </a:rPr>
              <a:t>What are the instructions for using the tool?  </a:t>
            </a:r>
          </a:p>
          <a:p>
            <a:pPr defTabSz="422041"/>
            <a:r>
              <a:rPr lang="en-GB" sz="1108" dirty="0">
                <a:solidFill>
                  <a:prstClr val="black"/>
                </a:solidFill>
                <a:latin typeface="Calibri Light" panose="020F0302020204030204"/>
              </a:rPr>
              <a:t>Give people a prompt in advance to make sure they have time to take pictures and create the slideshow.</a:t>
            </a:r>
          </a:p>
          <a:p>
            <a:pPr defTabSz="422041"/>
            <a:r>
              <a:rPr lang="en-GB" sz="1108" dirty="0">
                <a:solidFill>
                  <a:prstClr val="black"/>
                </a:solidFill>
                <a:latin typeface="Calibri Light" panose="020F0302020204030204"/>
              </a:rPr>
              <a:t>Have some rules about how many pictures you want to see, no graphic/inappropriate pictures, no videos to keep it simple. </a:t>
            </a:r>
            <a:r>
              <a:rPr lang="en-GB" sz="1108" dirty="0">
                <a:solidFill>
                  <a:srgbClr val="C00000"/>
                </a:solidFill>
                <a:latin typeface="Calibri Light" panose="020F0302020204030204"/>
              </a:rPr>
              <a:t>A barrier is that everyone would need a device and would have to be comfortable with creating a slide show – could you offer the option of someone else compiling this?</a:t>
            </a:r>
          </a:p>
          <a:p>
            <a:pPr defTabSz="422041"/>
            <a:endParaRPr lang="en-GB" sz="1015" b="1" dirty="0">
              <a:solidFill>
                <a:prstClr val="black"/>
              </a:solidFill>
              <a:latin typeface="Calibri Light" panose="020F0302020204030204"/>
            </a:endParaRPr>
          </a:p>
        </p:txBody>
      </p:sp>
      <p:sp>
        <p:nvSpPr>
          <p:cNvPr id="60" name="TextBox 59">
            <a:extLst>
              <a:ext uri="{FF2B5EF4-FFF2-40B4-BE49-F238E27FC236}">
                <a16:creationId xmlns:a16="http://schemas.microsoft.com/office/drawing/2014/main" id="{F097BD58-A8F5-489A-9DF3-49257A447E52}"/>
              </a:ext>
            </a:extLst>
          </p:cNvPr>
          <p:cNvSpPr txBox="1"/>
          <p:nvPr/>
        </p:nvSpPr>
        <p:spPr>
          <a:xfrm>
            <a:off x="3755256" y="834758"/>
            <a:ext cx="4132696" cy="603883"/>
          </a:xfrm>
          <a:prstGeom prst="rect">
            <a:avLst/>
          </a:prstGeom>
          <a:noFill/>
        </p:spPr>
        <p:txBody>
          <a:bodyPr wrap="square" rtlCol="0">
            <a:spAutoFit/>
          </a:bodyPr>
          <a:lstStyle/>
          <a:p>
            <a:pPr defTabSz="422041"/>
            <a:r>
              <a:rPr lang="en-GB" sz="1662" dirty="0">
                <a:solidFill>
                  <a:prstClr val="black"/>
                </a:solidFill>
                <a:latin typeface="Calibri" panose="020F0502020204030204"/>
              </a:rPr>
              <a:t>In their own time create their own slide show (for a prize)</a:t>
            </a:r>
          </a:p>
        </p:txBody>
      </p:sp>
      <p:pic>
        <p:nvPicPr>
          <p:cNvPr id="3" name="Graphic 2" descr="Cartoon image of a laptop">
            <a:extLst>
              <a:ext uri="{FF2B5EF4-FFF2-40B4-BE49-F238E27FC236}">
                <a16:creationId xmlns:a16="http://schemas.microsoft.com/office/drawing/2014/main" id="{70039D17-957E-4749-B606-0319F4EFDE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36564" y="2113214"/>
            <a:ext cx="3924185" cy="3342823"/>
          </a:xfrm>
          <a:prstGeom prst="rect">
            <a:avLst/>
          </a:prstGeom>
        </p:spPr>
      </p:pic>
      <p:cxnSp>
        <p:nvCxnSpPr>
          <p:cNvPr id="6" name="Straight Connector 5">
            <a:extLst>
              <a:ext uri="{FF2B5EF4-FFF2-40B4-BE49-F238E27FC236}">
                <a16:creationId xmlns:a16="http://schemas.microsoft.com/office/drawing/2014/main" id="{2D7374C9-70DA-4E22-BF60-1E137F0288CD}"/>
              </a:ext>
              <a:ext uri="{C183D7F6-B498-43B3-948B-1728B52AA6E4}">
                <adec:decorative xmlns:adec="http://schemas.microsoft.com/office/drawing/2017/decorative" val="1"/>
              </a:ext>
            </a:extLst>
          </p:cNvPr>
          <p:cNvCxnSpPr/>
          <p:nvPr/>
        </p:nvCxnSpPr>
        <p:spPr>
          <a:xfrm>
            <a:off x="3442882" y="263769"/>
            <a:ext cx="0" cy="6330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BCBDD84E-1218-40DD-A261-366FB4930F4E}"/>
              </a:ext>
            </a:extLst>
          </p:cNvPr>
          <p:cNvSpPr txBox="1"/>
          <p:nvPr/>
        </p:nvSpPr>
        <p:spPr>
          <a:xfrm>
            <a:off x="153189" y="5210747"/>
            <a:ext cx="3170784" cy="536750"/>
          </a:xfrm>
          <a:prstGeom prst="rect">
            <a:avLst/>
          </a:prstGeom>
          <a:noFill/>
        </p:spPr>
        <p:txBody>
          <a:bodyPr wrap="square" rtlCol="0">
            <a:spAutoFit/>
          </a:bodyPr>
          <a:lstStyle/>
          <a:p>
            <a:pPr defTabSz="422041">
              <a:lnSpc>
                <a:spcPct val="150000"/>
              </a:lnSpc>
            </a:pPr>
            <a:r>
              <a:rPr lang="en-GB" sz="1015" dirty="0">
                <a:solidFill>
                  <a:prstClr val="black"/>
                </a:solidFill>
                <a:latin typeface="Calibri Light" panose="020F0302020204030204"/>
              </a:rPr>
              <a:t>Version created by: </a:t>
            </a:r>
          </a:p>
          <a:p>
            <a:pPr defTabSz="422041">
              <a:lnSpc>
                <a:spcPct val="150000"/>
              </a:lnSpc>
            </a:pPr>
            <a:r>
              <a:rPr lang="en-GB" sz="1015" dirty="0">
                <a:solidFill>
                  <a:prstClr val="black"/>
                </a:solidFill>
                <a:latin typeface="Calibri Light" panose="020F0302020204030204"/>
              </a:rPr>
              <a:t>Date:</a:t>
            </a:r>
          </a:p>
        </p:txBody>
      </p:sp>
      <p:grpSp>
        <p:nvGrpSpPr>
          <p:cNvPr id="25" name="Group 24">
            <a:extLst>
              <a:ext uri="{FF2B5EF4-FFF2-40B4-BE49-F238E27FC236}">
                <a16:creationId xmlns:a16="http://schemas.microsoft.com/office/drawing/2014/main" id="{87129421-ED72-451D-8E91-232844E7CB0E}"/>
              </a:ext>
              <a:ext uri="{C183D7F6-B498-43B3-948B-1728B52AA6E4}">
                <adec:decorative xmlns:adec="http://schemas.microsoft.com/office/drawing/2017/decorative" val="1"/>
              </a:ext>
            </a:extLst>
          </p:cNvPr>
          <p:cNvGrpSpPr/>
          <p:nvPr/>
        </p:nvGrpSpPr>
        <p:grpSpPr>
          <a:xfrm>
            <a:off x="153189" y="5895535"/>
            <a:ext cx="3170921" cy="492806"/>
            <a:chOff x="190256" y="6079901"/>
            <a:chExt cx="3435164" cy="533873"/>
          </a:xfrm>
        </p:grpSpPr>
        <p:pic>
          <p:nvPicPr>
            <p:cNvPr id="26" name="Picture 25" descr="A logo for a community&#10;&#10;Description automatically generated">
              <a:extLst>
                <a:ext uri="{FF2B5EF4-FFF2-40B4-BE49-F238E27FC236}">
                  <a16:creationId xmlns:a16="http://schemas.microsoft.com/office/drawing/2014/main" id="{239AC06A-BFF4-4D34-B467-200A1704DE06}"/>
                </a:ext>
              </a:extLst>
            </p:cNvPr>
            <p:cNvPicPr/>
            <p:nvPr/>
          </p:nvPicPr>
          <p:blipFill rotWithShape="1">
            <a:blip r:embed="rId4">
              <a:extLst>
                <a:ext uri="{28A0092B-C50C-407E-A947-70E740481C1C}">
                  <a14:useLocalDpi xmlns:a14="http://schemas.microsoft.com/office/drawing/2010/main" val="0"/>
                </a:ext>
              </a:extLst>
            </a:blip>
            <a:srcRect t="20772" r="36966" b="5715"/>
            <a:stretch/>
          </p:blipFill>
          <p:spPr>
            <a:xfrm>
              <a:off x="190256" y="6079901"/>
              <a:ext cx="1247199" cy="533873"/>
            </a:xfrm>
            <a:prstGeom prst="rect">
              <a:avLst/>
            </a:prstGeom>
          </p:spPr>
        </p:pic>
        <p:pic>
          <p:nvPicPr>
            <p:cNvPr id="27" name="Picture 26">
              <a:extLst>
                <a:ext uri="{FF2B5EF4-FFF2-40B4-BE49-F238E27FC236}">
                  <a16:creationId xmlns:a16="http://schemas.microsoft.com/office/drawing/2014/main" id="{F3A7A108-2070-4127-973E-47744B98CE20}"/>
                </a:ext>
              </a:extLst>
            </p:cNvPr>
            <p:cNvPicPr>
              <a:picLocks noChangeAspect="1"/>
            </p:cNvPicPr>
            <p:nvPr/>
          </p:nvPicPr>
          <p:blipFill rotWithShape="1">
            <a:blip r:embed="rId5">
              <a:extLst>
                <a:ext uri="{28A0092B-C50C-407E-A947-70E740481C1C}">
                  <a14:useLocalDpi xmlns:a14="http://schemas.microsoft.com/office/drawing/2010/main" val="0"/>
                </a:ext>
              </a:extLst>
            </a:blip>
            <a:srcRect t="13725" b="14052"/>
            <a:stretch/>
          </p:blipFill>
          <p:spPr>
            <a:xfrm>
              <a:off x="1976944" y="6079901"/>
              <a:ext cx="1648476" cy="531105"/>
            </a:xfrm>
            <a:prstGeom prst="rect">
              <a:avLst/>
            </a:prstGeom>
          </p:spPr>
        </p:pic>
      </p:grpSp>
    </p:spTree>
    <p:extLst>
      <p:ext uri="{BB962C8B-B14F-4D97-AF65-F5344CB8AC3E}">
        <p14:creationId xmlns:p14="http://schemas.microsoft.com/office/powerpoint/2010/main" val="38523092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549</Words>
  <Application>Microsoft Office PowerPoint</Application>
  <PresentationFormat>On-screen Show (4:3)</PresentationFormat>
  <Paragraphs>45</Paragraphs>
  <Slides>4</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Aptos</vt:lpstr>
      <vt:lpstr>Aptos Display</vt:lpstr>
      <vt:lpstr>Arial</vt:lpstr>
      <vt:lpstr>Calibri</vt:lpstr>
      <vt:lpstr>Calibri Light</vt:lpstr>
      <vt:lpstr>Office Theme</vt:lpstr>
      <vt:lpstr>1_Office Theme</vt:lpstr>
      <vt:lpstr>Title Slide for this tool</vt:lpstr>
      <vt:lpstr>Picture This….</vt:lpstr>
      <vt:lpstr>Communicating through a photo-story</vt:lpstr>
      <vt:lpstr>Communicating through a photo-story</vt:lpstr>
    </vt:vector>
  </TitlesOfParts>
  <Company>Lancaster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Lucy-Lloyd, Abi</dc:creator>
  <cp:lastModifiedBy>Lucy-Lloyd, Abi</cp:lastModifiedBy>
  <cp:revision>1</cp:revision>
  <dcterms:created xsi:type="dcterms:W3CDTF">2025-04-02T15:51:51Z</dcterms:created>
  <dcterms:modified xsi:type="dcterms:W3CDTF">2025-04-02T15:52:44Z</dcterms:modified>
</cp:coreProperties>
</file>