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428" r:id="rId2"/>
    <p:sldId id="429" r:id="rId3"/>
    <p:sldId id="358" r:id="rId4"/>
    <p:sldId id="344" r:id="rId5"/>
    <p:sldId id="276" r:id="rId6"/>
    <p:sldId id="419" r:id="rId7"/>
    <p:sldId id="342" r:id="rId8"/>
    <p:sldId id="413" r:id="rId9"/>
    <p:sldId id="414" r:id="rId10"/>
    <p:sldId id="435" r:id="rId11"/>
    <p:sldId id="436" r:id="rId12"/>
    <p:sldId id="314" r:id="rId13"/>
    <p:sldId id="437" r:id="rId14"/>
    <p:sldId id="291" r:id="rId15"/>
    <p:sldId id="292" r:id="rId16"/>
    <p:sldId id="359" r:id="rId17"/>
    <p:sldId id="293" r:id="rId18"/>
    <p:sldId id="316" r:id="rId19"/>
    <p:sldId id="353" r:id="rId20"/>
    <p:sldId id="317" r:id="rId21"/>
    <p:sldId id="438" r:id="rId22"/>
    <p:sldId id="432" r:id="rId23"/>
    <p:sldId id="433" r:id="rId24"/>
    <p:sldId id="439" r:id="rId25"/>
    <p:sldId id="382" r:id="rId26"/>
    <p:sldId id="441" r:id="rId27"/>
    <p:sldId id="386" r:id="rId28"/>
    <p:sldId id="387" r:id="rId29"/>
    <p:sldId id="422" r:id="rId30"/>
    <p:sldId id="445" r:id="rId31"/>
    <p:sldId id="299" r:id="rId32"/>
    <p:sldId id="300" r:id="rId33"/>
    <p:sldId id="440" r:id="rId34"/>
    <p:sldId id="302" r:id="rId35"/>
    <p:sldId id="303" r:id="rId36"/>
    <p:sldId id="442" r:id="rId37"/>
    <p:sldId id="430" r:id="rId38"/>
    <p:sldId id="434" r:id="rId39"/>
    <p:sldId id="341" r:id="rId40"/>
    <p:sldId id="305" r:id="rId41"/>
    <p:sldId id="446" r:id="rId42"/>
    <p:sldId id="406" r:id="rId43"/>
    <p:sldId id="431" r:id="rId44"/>
    <p:sldId id="409" r:id="rId4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6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B5121B"/>
    <a:srgbClr val="757575"/>
    <a:srgbClr val="A64540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05" autoAdjust="0"/>
    <p:restoredTop sz="86257" autoAdjust="0"/>
  </p:normalViewPr>
  <p:slideViewPr>
    <p:cSldViewPr snapToGrid="0">
      <p:cViewPr varScale="1">
        <p:scale>
          <a:sx n="59" d="100"/>
          <a:sy n="59" d="100"/>
        </p:scale>
        <p:origin x="1408" y="60"/>
      </p:cViewPr>
      <p:guideLst>
        <p:guide orient="horz" pos="2160"/>
        <p:guide pos="6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40204-5520-4850-B855-FE58EBE33D4E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2EE948-8C23-44DD-A4C0-33FA1D5B875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2527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CDB6F-9360-4AC5-A1A4-B746F8B27D7E}" type="datetimeFigureOut">
              <a:rPr lang="en-GB" smtClean="0"/>
              <a:pPr/>
              <a:t>27/05/2020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8AF62-0413-459D-A055-9BD345497D1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16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9869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8605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897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1875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26097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6057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0855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42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87996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96749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9901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1800"/>
              </a:spcBef>
            </a:pPr>
            <a:r>
              <a:rPr lang="en-GB" sz="1200" dirty="0" smtClean="0"/>
              <a:t>Longer duration</a:t>
            </a:r>
          </a:p>
          <a:p>
            <a:pPr>
              <a:spcBef>
                <a:spcPts val="1800"/>
              </a:spcBef>
            </a:pPr>
            <a:r>
              <a:rPr lang="en-GB" sz="1200" dirty="0" smtClean="0">
                <a:solidFill>
                  <a:srgbClr val="B5121B"/>
                </a:solidFill>
                <a:latin typeface="Calibri" pitchFamily="34" charset="0"/>
              </a:rPr>
              <a:t>Professional training</a:t>
            </a:r>
          </a:p>
          <a:p>
            <a:pPr>
              <a:spcBef>
                <a:spcPts val="1800"/>
              </a:spcBef>
            </a:pPr>
            <a:r>
              <a:rPr lang="en-GB" sz="1200" dirty="0" smtClean="0">
                <a:latin typeface="Calibri" pitchFamily="34" charset="0"/>
              </a:rPr>
              <a:t>Experiential learning</a:t>
            </a:r>
          </a:p>
          <a:p>
            <a:pPr>
              <a:spcBef>
                <a:spcPts val="1800"/>
              </a:spcBef>
            </a:pPr>
            <a:r>
              <a:rPr lang="en-GB" sz="1200" dirty="0" smtClean="0">
                <a:solidFill>
                  <a:srgbClr val="B5121B"/>
                </a:solidFill>
                <a:latin typeface="Calibri" pitchFamily="34" charset="0"/>
              </a:rPr>
              <a:t>Mastery of a breadth of subjects</a:t>
            </a:r>
          </a:p>
          <a:p>
            <a:pPr>
              <a:spcBef>
                <a:spcPts val="1800"/>
              </a:spcBef>
            </a:pPr>
            <a:r>
              <a:rPr lang="en-GB" sz="1200" dirty="0" smtClean="0">
                <a:latin typeface="Calibri" pitchFamily="34" charset="0"/>
              </a:rPr>
              <a:t>Skills (clinical and communication) and knowledge</a:t>
            </a:r>
            <a:endParaRPr lang="en-GB" sz="1400" dirty="0" smtClean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endParaRPr lang="en-GB" sz="120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6572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58374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3955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820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9468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051019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7904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36401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6475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9088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039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137517D-75A1-474B-9032-64A876444216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2097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i="0" u="none" strike="noStrike" kern="1200" baseline="0" dirty="0" err="1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3554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7162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7162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7162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7162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98540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62106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581892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94209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9309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20581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21575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9459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8565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0551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3050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7564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C8AF62-0413-459D-A055-9BD345497D1F}" type="slidenum">
              <a:rPr lang="en-GB" smtClean="0"/>
              <a:pPr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0985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2: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95288" y="1844675"/>
            <a:ext cx="8425184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3: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95288" y="1844675"/>
            <a:ext cx="8425184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4: smaller text using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95288" y="1844675"/>
            <a:ext cx="8425184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5: text with bullet points &amp;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95289" y="1844675"/>
            <a:ext cx="5400847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3234022" y="36602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6: text with bullet points &amp;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395289" y="1844675"/>
            <a:ext cx="5400847" cy="4752975"/>
          </a:xfrm>
          <a:prstGeom prst="rect">
            <a:avLst/>
          </a:prstGeom>
        </p:spPr>
        <p:txBody>
          <a:bodyPr vert="horz"/>
          <a:lstStyle>
            <a:lvl1pPr>
              <a:defRPr sz="2400">
                <a:solidFill>
                  <a:srgbClr val="666666"/>
                </a:solidFill>
              </a:defRPr>
            </a:lvl1pPr>
            <a:lvl2pPr>
              <a:defRPr sz="2200">
                <a:solidFill>
                  <a:srgbClr val="666666"/>
                </a:solidFill>
              </a:defRPr>
            </a:lvl2pPr>
            <a:lvl3pPr>
              <a:defRPr sz="2000">
                <a:solidFill>
                  <a:srgbClr val="666666"/>
                </a:solidFill>
              </a:defRPr>
            </a:lvl3pPr>
            <a:lvl4pPr>
              <a:defRPr sz="1800">
                <a:solidFill>
                  <a:srgbClr val="666666"/>
                </a:solidFill>
              </a:defRPr>
            </a:lvl4pPr>
            <a:lvl5pPr>
              <a:defRPr sz="1600">
                <a:solidFill>
                  <a:srgbClr val="666666"/>
                </a:solidFill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: 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8: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B5121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012ADEB9-B943-4968-ADF2-270CE1983704}" type="datetimeFigureOut">
              <a:rPr lang="en-GB" smtClean="0"/>
              <a:pPr/>
              <a:t>27/05/2020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666666"/>
                </a:solidFill>
              </a:defRPr>
            </a:lvl1pPr>
          </a:lstStyle>
          <a:p>
            <a:fld id="{BFDA7189-44D3-4817-8EA2-FAB78B86418E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395536" y="476672"/>
            <a:ext cx="6768752" cy="1152128"/>
          </a:xfrm>
          <a:prstGeom prst="rect">
            <a:avLst/>
          </a:prstGeom>
        </p:spPr>
        <p:txBody>
          <a:bodyPr/>
          <a:lstStyle>
            <a:lvl1pPr algn="l">
              <a:lnSpc>
                <a:spcPts val="3500"/>
              </a:lnSpc>
              <a:defRPr sz="3600">
                <a:solidFill>
                  <a:srgbClr val="D52B1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91365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43FFB63-6BE5-2845-B275-956BF4CF645B}" type="datetimeFigureOut">
              <a:rPr lang="en-US" smtClean="0"/>
              <a:t>5/27/2020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517431-CDFE-8E4A-8081-17C05104BA0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65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522" y="3879"/>
            <a:ext cx="9132955" cy="6862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73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8.jpeg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medschools.ac.uk/media/2636/guidance-on-gaining-relevant-experience-for-studying-medicine-in-the-time-of-covid-19.pdf" TargetMode="Externa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8.jpe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hyperlink" Target="https://www.lancaster.ac.uk/lms/medicine/mbchb-medicine-and-surgery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dschools.ac.uk/studying-medicine/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lancaster.ac.uk/study/open-days/undergraduate-open-days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51520" y="1196752"/>
            <a:ext cx="87129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323528" y="332655"/>
            <a:ext cx="4176464" cy="619254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0569" r="-40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4298653" y="2502182"/>
            <a:ext cx="496855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5400" dirty="0" smtClean="0">
                <a:solidFill>
                  <a:srgbClr val="555656"/>
                </a:solidFill>
                <a:latin typeface="Lexia"/>
                <a:cs typeface="Lexia"/>
              </a:rPr>
              <a:t>Studying Medicine</a:t>
            </a:r>
            <a:endParaRPr lang="en-US" sz="5400" dirty="0">
              <a:solidFill>
                <a:srgbClr val="555656"/>
              </a:solidFill>
              <a:latin typeface="Lexia"/>
              <a:cs typeface="Lexia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716015" y="4423668"/>
            <a:ext cx="43396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err="1" smtClean="0">
                <a:solidFill>
                  <a:srgbClr val="555656"/>
                </a:solidFill>
                <a:latin typeface="Lexia" panose="02060503040202020203" pitchFamily="18" charset="0"/>
              </a:rPr>
              <a:t>Dr</a:t>
            </a:r>
            <a:r>
              <a:rPr lang="en-US" sz="2400" dirty="0" smtClean="0">
                <a:solidFill>
                  <a:srgbClr val="555656"/>
                </a:solidFill>
                <a:latin typeface="Lexia" panose="02060503040202020203" pitchFamily="18" charset="0"/>
              </a:rPr>
              <a:t> Nicola Phillips</a:t>
            </a:r>
            <a:endParaRPr lang="en-US" sz="2400" dirty="0">
              <a:solidFill>
                <a:srgbClr val="555656"/>
              </a:solidFill>
              <a:latin typeface="Lexia" panose="02060503040202020203" pitchFamily="18" charset="0"/>
            </a:endParaRPr>
          </a:p>
          <a:p>
            <a:pPr algn="ctr">
              <a:spcBef>
                <a:spcPts val="0"/>
              </a:spcBef>
            </a:pPr>
            <a:r>
              <a:rPr lang="en-US" sz="2000" i="1" dirty="0" smtClean="0">
                <a:solidFill>
                  <a:srgbClr val="555656"/>
                </a:solidFill>
                <a:latin typeface="Lexia" panose="02060503040202020203" pitchFamily="18" charset="0"/>
              </a:rPr>
              <a:t>Teaching Fellow &amp; Admissions Tutor</a:t>
            </a:r>
            <a:endParaRPr lang="en-US" sz="2000" i="1" dirty="0">
              <a:solidFill>
                <a:srgbClr val="555656"/>
              </a:solidFill>
              <a:latin typeface="Lexia" panose="02060503040202020203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40" y="227665"/>
            <a:ext cx="284230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03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5439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69864" y="4223658"/>
            <a:ext cx="5354194" cy="16927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800" dirty="0" smtClean="0"/>
              <a:t>Check what you’ve learnt 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800" dirty="0" smtClean="0"/>
              <a:t>Teach other group members 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GB" sz="2800" dirty="0" smtClean="0"/>
              <a:t>Allows tutor to probe knowledge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60872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667018"/>
            <a:ext cx="3828121" cy="1152128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80" charset="0"/>
              </a:rPr>
              <a:t>PBL develops good</a:t>
            </a:r>
            <a:endParaRPr lang="en-GB" dirty="0"/>
          </a:p>
        </p:txBody>
      </p:sp>
      <p:grpSp>
        <p:nvGrpSpPr>
          <p:cNvPr id="3" name="Group 2"/>
          <p:cNvGrpSpPr/>
          <p:nvPr/>
        </p:nvGrpSpPr>
        <p:grpSpPr>
          <a:xfrm>
            <a:off x="4299855" y="2439641"/>
            <a:ext cx="4676137" cy="2045982"/>
            <a:chOff x="728208" y="2784730"/>
            <a:chExt cx="7971092" cy="3952105"/>
          </a:xfrm>
        </p:grpSpPr>
        <p:sp>
          <p:nvSpPr>
            <p:cNvPr id="13" name="TextBox 2"/>
            <p:cNvSpPr txBox="1">
              <a:spLocks noChangeArrowheads="1"/>
            </p:cNvSpPr>
            <p:nvPr/>
          </p:nvSpPr>
          <p:spPr bwMode="auto">
            <a:xfrm>
              <a:off x="728208" y="3214943"/>
              <a:ext cx="1717676" cy="653965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accent2"/>
                  </a:solidFill>
                </a:rPr>
                <a:t>Scenario</a:t>
              </a:r>
            </a:p>
          </p:txBody>
        </p:sp>
        <p:sp>
          <p:nvSpPr>
            <p:cNvPr id="14" name="TextBox 3"/>
            <p:cNvSpPr txBox="1">
              <a:spLocks noChangeArrowheads="1"/>
            </p:cNvSpPr>
            <p:nvPr/>
          </p:nvSpPr>
          <p:spPr bwMode="auto">
            <a:xfrm>
              <a:off x="3801609" y="3000630"/>
              <a:ext cx="1477966" cy="1129576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600">
                  <a:solidFill>
                    <a:schemeClr val="accent2"/>
                  </a:solidFill>
                </a:rPr>
                <a:t>Read &amp; </a:t>
              </a:r>
            </a:p>
            <a:p>
              <a:r>
                <a:rPr lang="en-GB" sz="1600">
                  <a:solidFill>
                    <a:schemeClr val="accent2"/>
                  </a:solidFill>
                </a:rPr>
                <a:t>Discuss</a:t>
              </a:r>
            </a:p>
          </p:txBody>
        </p:sp>
        <p:sp>
          <p:nvSpPr>
            <p:cNvPr id="15" name="TextBox 4"/>
            <p:cNvSpPr txBox="1">
              <a:spLocks noChangeArrowheads="1"/>
            </p:cNvSpPr>
            <p:nvPr/>
          </p:nvSpPr>
          <p:spPr bwMode="auto">
            <a:xfrm>
              <a:off x="6784518" y="2784730"/>
              <a:ext cx="1914782" cy="1633590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accent2"/>
                  </a:solidFill>
                </a:rPr>
                <a:t>Set own</a:t>
              </a:r>
            </a:p>
            <a:p>
              <a:r>
                <a:rPr lang="en-GB" sz="1600" dirty="0">
                  <a:solidFill>
                    <a:schemeClr val="accent2"/>
                  </a:solidFill>
                </a:rPr>
                <a:t>L</a:t>
              </a:r>
              <a:r>
                <a:rPr lang="en-GB" sz="1600" dirty="0" smtClean="0">
                  <a:solidFill>
                    <a:schemeClr val="accent2"/>
                  </a:solidFill>
                </a:rPr>
                <a:t>earning</a:t>
              </a:r>
              <a:endParaRPr lang="en-GB" sz="1600" dirty="0">
                <a:solidFill>
                  <a:schemeClr val="accent2"/>
                </a:solidFill>
              </a:endParaRPr>
            </a:p>
            <a:p>
              <a:r>
                <a:rPr lang="en-GB" sz="1600" dirty="0">
                  <a:solidFill>
                    <a:schemeClr val="accent2"/>
                  </a:solidFill>
                </a:rPr>
                <a:t>O</a:t>
              </a:r>
              <a:r>
                <a:rPr lang="en-GB" sz="1600" dirty="0" smtClean="0">
                  <a:solidFill>
                    <a:schemeClr val="accent2"/>
                  </a:solidFill>
                </a:rPr>
                <a:t>bjectives</a:t>
              </a:r>
              <a:endParaRPr lang="en-GB" sz="1600" dirty="0">
                <a:solidFill>
                  <a:schemeClr val="accent2"/>
                </a:solidFill>
              </a:endParaRPr>
            </a:p>
          </p:txBody>
        </p:sp>
        <p:sp>
          <p:nvSpPr>
            <p:cNvPr id="16" name="TextBox 5"/>
            <p:cNvSpPr txBox="1">
              <a:spLocks noChangeArrowheads="1"/>
            </p:cNvSpPr>
            <p:nvPr/>
          </p:nvSpPr>
          <p:spPr bwMode="auto">
            <a:xfrm>
              <a:off x="5671761" y="5607259"/>
              <a:ext cx="1112756" cy="1129576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600">
                  <a:solidFill>
                    <a:schemeClr val="accent2"/>
                  </a:solidFill>
                </a:rPr>
                <a:t>Self </a:t>
              </a:r>
            </a:p>
            <a:p>
              <a:r>
                <a:rPr lang="en-GB" sz="1600">
                  <a:solidFill>
                    <a:schemeClr val="accent2"/>
                  </a:solidFill>
                </a:rPr>
                <a:t>Study</a:t>
              </a:r>
            </a:p>
          </p:txBody>
        </p:sp>
        <p:sp>
          <p:nvSpPr>
            <p:cNvPr id="17" name="TextBox 6"/>
            <p:cNvSpPr txBox="1">
              <a:spLocks noChangeArrowheads="1"/>
            </p:cNvSpPr>
            <p:nvPr/>
          </p:nvSpPr>
          <p:spPr bwMode="auto">
            <a:xfrm>
              <a:off x="1371145" y="5502531"/>
              <a:ext cx="3060982" cy="1129576"/>
            </a:xfrm>
            <a:prstGeom prst="rect">
              <a:avLst/>
            </a:prstGeom>
            <a:noFill/>
            <a:ln w="12700">
              <a:solidFill>
                <a:schemeClr val="bg1">
                  <a:lumMod val="50000"/>
                </a:schemeClr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600" dirty="0">
                  <a:solidFill>
                    <a:schemeClr val="accent2"/>
                  </a:solidFill>
                </a:rPr>
                <a:t>Reinforce learning </a:t>
              </a:r>
            </a:p>
            <a:p>
              <a:r>
                <a:rPr lang="en-GB" sz="1600" dirty="0">
                  <a:solidFill>
                    <a:schemeClr val="accent2"/>
                  </a:solidFill>
                </a:rPr>
                <a:t>through discussion</a:t>
              </a:r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2353809" y="3476882"/>
              <a:ext cx="1300162" cy="1587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/>
            <p:cNvCxnSpPr/>
            <p:nvPr/>
          </p:nvCxnSpPr>
          <p:spPr>
            <a:xfrm>
              <a:off x="5382759" y="3476882"/>
              <a:ext cx="1300162" cy="1587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 flipV="1">
              <a:off x="6448178" y="4523045"/>
              <a:ext cx="1060450" cy="979488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rot="10800000" flipV="1">
              <a:off x="4723946" y="5958144"/>
              <a:ext cx="811213" cy="6350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6200000" flipV="1">
              <a:off x="1178817" y="4233303"/>
              <a:ext cx="1460501" cy="944563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 flipV="1">
              <a:off x="2542724" y="4227931"/>
              <a:ext cx="1587500" cy="1243011"/>
            </a:xfrm>
            <a:prstGeom prst="straightConnector1">
              <a:avLst/>
            </a:prstGeom>
            <a:ln w="38100">
              <a:solidFill>
                <a:schemeClr val="bg1">
                  <a:lumMod val="50000"/>
                </a:schemeClr>
              </a:solidFill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6"/>
          <p:cNvSpPr txBox="1">
            <a:spLocks noChangeArrowheads="1"/>
          </p:cNvSpPr>
          <p:nvPr/>
        </p:nvSpPr>
        <p:spPr bwMode="auto">
          <a:xfrm>
            <a:off x="532588" y="2327795"/>
            <a:ext cx="3497292" cy="2523768"/>
          </a:xfrm>
          <a:prstGeom prst="rect">
            <a:avLst/>
          </a:prstGeom>
          <a:noFill/>
          <a:ln w="2857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B5121B"/>
                </a:solidFill>
              </a:rPr>
              <a:t>problem solving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B5121B"/>
                </a:solidFill>
              </a:rPr>
              <a:t>teamwork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B5121B"/>
                </a:solidFill>
              </a:rPr>
              <a:t>communication</a:t>
            </a:r>
            <a:r>
              <a:rPr lang="en-GB" sz="3200" dirty="0" smtClean="0"/>
              <a:t>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3200" dirty="0" smtClean="0">
                <a:solidFill>
                  <a:srgbClr val="B5121B"/>
                </a:solidFill>
              </a:rPr>
              <a:t>study skills</a:t>
            </a:r>
            <a:endParaRPr lang="en-GB" sz="3200" dirty="0">
              <a:solidFill>
                <a:srgbClr val="B5121B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540" y="227665"/>
            <a:ext cx="2842303" cy="72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48792" y="5240990"/>
            <a:ext cx="71475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GB" sz="3600" dirty="0">
                <a:solidFill>
                  <a:srgbClr val="666666"/>
                </a:solidFill>
              </a:rPr>
              <a:t>Makes the student a </a:t>
            </a:r>
            <a:r>
              <a:rPr lang="en-GB" sz="3600" u="sng" dirty="0">
                <a:solidFill>
                  <a:srgbClr val="B5121B"/>
                </a:solidFill>
              </a:rPr>
              <a:t>life-long learner.</a:t>
            </a:r>
          </a:p>
        </p:txBody>
      </p:sp>
    </p:spTree>
    <p:extLst>
      <p:ext uri="{BB962C8B-B14F-4D97-AF65-F5344CB8AC3E}">
        <p14:creationId xmlns:p14="http://schemas.microsoft.com/office/powerpoint/2010/main" val="204468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body" sz="quarter" idx="14"/>
          </p:nvPr>
        </p:nvSpPr>
        <p:spPr>
          <a:xfrm>
            <a:off x="239079" y="1965463"/>
            <a:ext cx="2665326" cy="4650516"/>
          </a:xfrm>
          <a:prstGeom prst="rect">
            <a:avLst/>
          </a:prstGeom>
        </p:spPr>
        <p:txBody>
          <a:bodyPr/>
          <a:lstStyle/>
          <a:p>
            <a:r>
              <a:rPr lang="en-GB" dirty="0" smtClean="0"/>
              <a:t>No dissection</a:t>
            </a:r>
          </a:p>
          <a:p>
            <a:endParaRPr lang="en-GB" sz="1200" dirty="0" smtClean="0">
              <a:solidFill>
                <a:srgbClr val="B5121B"/>
              </a:solidFill>
            </a:endParaRPr>
          </a:p>
          <a:p>
            <a:r>
              <a:rPr lang="en-GB" dirty="0" smtClean="0">
                <a:solidFill>
                  <a:srgbClr val="B5121B"/>
                </a:solidFill>
              </a:rPr>
              <a:t>Clinically focused</a:t>
            </a:r>
          </a:p>
          <a:p>
            <a:endParaRPr lang="en-GB" sz="1200" dirty="0" smtClean="0">
              <a:solidFill>
                <a:srgbClr val="B5121B"/>
              </a:solidFill>
            </a:endParaRPr>
          </a:p>
          <a:p>
            <a:r>
              <a:rPr lang="en-GB" dirty="0" smtClean="0"/>
              <a:t>Experiential learning</a:t>
            </a:r>
          </a:p>
          <a:p>
            <a:endParaRPr lang="en-GB" sz="1200" dirty="0" smtClean="0">
              <a:solidFill>
                <a:srgbClr val="B5121B"/>
              </a:solidFill>
            </a:endParaRPr>
          </a:p>
          <a:p>
            <a:r>
              <a:rPr lang="en-GB" dirty="0" smtClean="0">
                <a:solidFill>
                  <a:srgbClr val="B5121B"/>
                </a:solidFill>
              </a:rPr>
              <a:t>Digital technology</a:t>
            </a:r>
          </a:p>
          <a:p>
            <a:endParaRPr lang="en-GB" sz="1200" dirty="0" smtClean="0">
              <a:solidFill>
                <a:srgbClr val="B5121B"/>
              </a:solidFill>
            </a:endParaRPr>
          </a:p>
          <a:p>
            <a:r>
              <a:rPr lang="en-GB" dirty="0" smtClean="0"/>
              <a:t>Post-mortem sessions</a:t>
            </a:r>
          </a:p>
          <a:p>
            <a:pPr marL="0" indent="0">
              <a:buNone/>
            </a:pPr>
            <a:endParaRPr lang="en-GB" sz="1100" dirty="0" smtClean="0"/>
          </a:p>
          <a:p>
            <a:pPr marL="0" indent="0">
              <a:buNone/>
            </a:pPr>
            <a:r>
              <a:rPr lang="en-GB" sz="1100" dirty="0" smtClean="0">
                <a:solidFill>
                  <a:srgbClr val="0070C0"/>
                </a:solidFill>
              </a:rPr>
              <a:t>https</a:t>
            </a:r>
            <a:r>
              <a:rPr lang="en-GB" sz="1100" dirty="0">
                <a:solidFill>
                  <a:srgbClr val="0070C0"/>
                </a:solidFill>
              </a:rPr>
              <a:t>://vimeo.com/345004661/2080f36f91</a:t>
            </a:r>
          </a:p>
          <a:p>
            <a:pPr marL="0" indent="0">
              <a:buNone/>
            </a:pPr>
            <a:endParaRPr lang="en-GB" sz="9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0281" y="227665"/>
            <a:ext cx="2558073" cy="64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33044" y="2278423"/>
            <a:ext cx="2400000" cy="360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683" y="1835295"/>
            <a:ext cx="3240000" cy="216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1683" y="4182332"/>
            <a:ext cx="3240000" cy="2160000"/>
          </a:xfrm>
          <a:prstGeom prst="rect">
            <a:avLst/>
          </a:prstGeom>
        </p:spPr>
      </p:pic>
      <p:sp>
        <p:nvSpPr>
          <p:cNvPr id="14" name="Title 2"/>
          <p:cNvSpPr>
            <a:spLocks noGrp="1"/>
          </p:cNvSpPr>
          <p:nvPr>
            <p:ph type="ctrTitle"/>
          </p:nvPr>
        </p:nvSpPr>
        <p:spPr>
          <a:xfrm>
            <a:off x="395536" y="667018"/>
            <a:ext cx="6768752" cy="1152128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Anatomy teaching</a:t>
            </a:r>
            <a:r>
              <a:rPr lang="en-GB" sz="4000" dirty="0"/>
              <a:t/>
            </a:r>
            <a:br>
              <a:rPr lang="en-GB" sz="4000" dirty="0"/>
            </a:b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8973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667018"/>
            <a:ext cx="6768752" cy="1152128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/>
              <a:t>Communication Skills training</a:t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2" name="Subtitle 1"/>
          <p:cNvSpPr>
            <a:spLocks noGrp="1"/>
          </p:cNvSpPr>
          <p:nvPr>
            <p:ph type="body" sz="quarter" idx="14"/>
          </p:nvPr>
        </p:nvSpPr>
        <p:spPr>
          <a:xfrm>
            <a:off x="395288" y="1970575"/>
            <a:ext cx="8425184" cy="479036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GB" sz="2800" dirty="0"/>
              <a:t>Practice communicating with peers</a:t>
            </a:r>
          </a:p>
          <a:p>
            <a:pPr>
              <a:spcAft>
                <a:spcPts val="1800"/>
              </a:spcAft>
            </a:pPr>
            <a:r>
              <a:rPr lang="en-GB" sz="2800" dirty="0">
                <a:solidFill>
                  <a:srgbClr val="B5121B"/>
                </a:solidFill>
              </a:rPr>
              <a:t>Discussion</a:t>
            </a:r>
          </a:p>
          <a:p>
            <a:pPr>
              <a:spcAft>
                <a:spcPts val="1800"/>
              </a:spcAft>
            </a:pPr>
            <a:r>
              <a:rPr lang="en-GB" sz="2800" dirty="0"/>
              <a:t>Role play</a:t>
            </a:r>
          </a:p>
          <a:p>
            <a:pPr>
              <a:spcAft>
                <a:spcPts val="1800"/>
              </a:spcAft>
            </a:pPr>
            <a:r>
              <a:rPr lang="en-GB" sz="2800" dirty="0">
                <a:solidFill>
                  <a:srgbClr val="B5121B"/>
                </a:solidFill>
              </a:rPr>
              <a:t>Simulated patients </a:t>
            </a:r>
          </a:p>
          <a:p>
            <a:pPr>
              <a:spcAft>
                <a:spcPts val="1800"/>
              </a:spcAft>
            </a:pPr>
            <a:r>
              <a:rPr lang="en-GB" sz="2800" dirty="0"/>
              <a:t>Constructive </a:t>
            </a:r>
            <a:r>
              <a:rPr lang="en-GB" sz="2800" dirty="0" smtClean="0"/>
              <a:t>feedback</a:t>
            </a:r>
          </a:p>
          <a:p>
            <a:pPr lvl="1">
              <a:spcAft>
                <a:spcPts val="1800"/>
              </a:spcAft>
            </a:pPr>
            <a:r>
              <a:rPr lang="en-GB" sz="2400" dirty="0" smtClean="0"/>
              <a:t>including </a:t>
            </a:r>
            <a:r>
              <a:rPr lang="en-GB" sz="2400" dirty="0"/>
              <a:t>use of videoing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540" y="227665"/>
            <a:ext cx="2842303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9" r="21748"/>
          <a:stretch/>
        </p:blipFill>
        <p:spPr>
          <a:xfrm>
            <a:off x="4592201" y="2842056"/>
            <a:ext cx="4228271" cy="2808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07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DSC01402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209" y="1728812"/>
            <a:ext cx="37800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DSC01304.JP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84"/>
          <a:stretch/>
        </p:blipFill>
        <p:spPr bwMode="auto">
          <a:xfrm>
            <a:off x="1775852" y="3876698"/>
            <a:ext cx="4323612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0" y="652730"/>
            <a:ext cx="4076700" cy="76944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4400" b="1" dirty="0">
                <a:solidFill>
                  <a:srgbClr val="B5121B"/>
                </a:solidFill>
                <a:latin typeface="+mj-lt"/>
              </a:rPr>
              <a:t>Clinical </a:t>
            </a:r>
            <a:r>
              <a:rPr lang="en-GB" sz="4400" b="1" dirty="0" smtClean="0">
                <a:solidFill>
                  <a:srgbClr val="B5121B"/>
                </a:solidFill>
                <a:latin typeface="+mj-lt"/>
              </a:rPr>
              <a:t>Skills</a:t>
            </a:r>
            <a:endParaRPr lang="en-GB" sz="4400" b="1" dirty="0">
              <a:solidFill>
                <a:srgbClr val="B5121B"/>
              </a:solidFill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540" y="227665"/>
            <a:ext cx="2842303" cy="72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1387" y="1728812"/>
            <a:ext cx="288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8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408826"/>
            <a:ext cx="6768752" cy="1152128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Early clinical experience</a:t>
            </a:r>
            <a:endParaRPr lang="en-GB" sz="4000" dirty="0"/>
          </a:p>
        </p:txBody>
      </p:sp>
      <p:sp>
        <p:nvSpPr>
          <p:cNvPr id="2" name="Subtitle 1"/>
          <p:cNvSpPr>
            <a:spLocks noGrp="1"/>
          </p:cNvSpPr>
          <p:nvPr>
            <p:ph type="body" sz="quarter" idx="14"/>
          </p:nvPr>
        </p:nvSpPr>
        <p:spPr>
          <a:xfrm>
            <a:off x="395288" y="1807285"/>
            <a:ext cx="8425184" cy="4790365"/>
          </a:xfrm>
          <a:prstGeom prst="rect">
            <a:avLst/>
          </a:prstGeom>
        </p:spPr>
        <p:txBody>
          <a:bodyPr/>
          <a:lstStyle/>
          <a:p>
            <a:r>
              <a:rPr lang="en-GB" sz="3200" dirty="0"/>
              <a:t>Community placement in Year 1</a:t>
            </a:r>
          </a:p>
          <a:p>
            <a:endParaRPr lang="en-GB" sz="2000" dirty="0"/>
          </a:p>
          <a:p>
            <a:r>
              <a:rPr lang="en-GB" sz="3200" dirty="0">
                <a:solidFill>
                  <a:srgbClr val="B5121B"/>
                </a:solidFill>
              </a:rPr>
              <a:t>Year 2:  two days per week in hospital; </a:t>
            </a:r>
            <a:r>
              <a:rPr lang="en-GB" sz="3200" dirty="0" smtClean="0">
                <a:solidFill>
                  <a:srgbClr val="B5121B"/>
                </a:solidFill>
              </a:rPr>
              <a:t>plus GP </a:t>
            </a:r>
            <a:r>
              <a:rPr lang="en-GB" sz="3200" dirty="0">
                <a:solidFill>
                  <a:srgbClr val="B5121B"/>
                </a:solidFill>
              </a:rPr>
              <a:t>placement, health promotion and community project</a:t>
            </a:r>
          </a:p>
          <a:p>
            <a:endParaRPr lang="en-GB" sz="2000" dirty="0">
              <a:solidFill>
                <a:srgbClr val="D52B1E"/>
              </a:solidFill>
            </a:endParaRPr>
          </a:p>
          <a:p>
            <a:r>
              <a:rPr lang="en-GB" sz="3200" dirty="0"/>
              <a:t>Year 3 onwards:  based entirely in clinical placement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540" y="227665"/>
            <a:ext cx="284230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0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494890"/>
            <a:ext cx="6768752" cy="1152128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80" charset="0"/>
              </a:rPr>
              <a:t>Clinical Placements</a:t>
            </a:r>
            <a:endParaRPr lang="en-GB" dirty="0"/>
          </a:p>
        </p:txBody>
      </p:sp>
      <p:pic>
        <p:nvPicPr>
          <p:cNvPr id="12" name="Content Placeholder 5" descr="lancs-map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5313" y="2757488"/>
            <a:ext cx="4000500" cy="3273425"/>
          </a:xfrm>
          <a:prstGeom prst="rect">
            <a:avLst/>
          </a:prstGeom>
        </p:spPr>
      </p:pic>
      <p:sp>
        <p:nvSpPr>
          <p:cNvPr id="13" name="TextBox 6"/>
          <p:cNvSpPr txBox="1">
            <a:spLocks noChangeArrowheads="1"/>
          </p:cNvSpPr>
          <p:nvPr/>
        </p:nvSpPr>
        <p:spPr bwMode="auto">
          <a:xfrm>
            <a:off x="290513" y="2784475"/>
            <a:ext cx="22719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666666"/>
                </a:solidFill>
              </a:rPr>
              <a:t>Furness General </a:t>
            </a:r>
          </a:p>
          <a:p>
            <a:r>
              <a:rPr lang="en-GB" sz="2400" dirty="0">
                <a:solidFill>
                  <a:srgbClr val="666666"/>
                </a:solidFill>
              </a:rPr>
              <a:t>Hospital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564923" y="4415062"/>
            <a:ext cx="21872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>
                <a:solidFill>
                  <a:srgbClr val="666666"/>
                </a:solidFill>
              </a:rPr>
              <a:t>Royal Lancaster </a:t>
            </a:r>
          </a:p>
          <a:p>
            <a:r>
              <a:rPr lang="en-GB" sz="2400" dirty="0">
                <a:solidFill>
                  <a:srgbClr val="666666"/>
                </a:solidFill>
              </a:rPr>
              <a:t>Infirmary</a:t>
            </a:r>
          </a:p>
        </p:txBody>
      </p:sp>
      <p:sp>
        <p:nvSpPr>
          <p:cNvPr id="15" name="TextBox 8"/>
          <p:cNvSpPr txBox="1">
            <a:spLocks noChangeArrowheads="1"/>
          </p:cNvSpPr>
          <p:nvPr/>
        </p:nvSpPr>
        <p:spPr bwMode="auto">
          <a:xfrm>
            <a:off x="4638789" y="1939925"/>
            <a:ext cx="194604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solidFill>
                  <a:srgbClr val="666666"/>
                </a:solidFill>
              </a:rPr>
              <a:t>Westmorland </a:t>
            </a:r>
            <a:endParaRPr lang="en-GB" sz="2400" dirty="0">
              <a:solidFill>
                <a:srgbClr val="666666"/>
              </a:solidFill>
            </a:endParaRPr>
          </a:p>
          <a:p>
            <a:pPr algn="ctr"/>
            <a:r>
              <a:rPr lang="en-GB" sz="2400" dirty="0">
                <a:solidFill>
                  <a:srgbClr val="666666"/>
                </a:solidFill>
              </a:rPr>
              <a:t>Hospital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211388" y="3195409"/>
            <a:ext cx="1011237" cy="471488"/>
          </a:xfrm>
          <a:prstGeom prst="straightConnector1">
            <a:avLst/>
          </a:prstGeom>
          <a:ln w="38100">
            <a:solidFill>
              <a:srgbClr val="B512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299960" y="3693658"/>
            <a:ext cx="82550" cy="80962"/>
          </a:xfrm>
          <a:prstGeom prst="ellipse">
            <a:avLst/>
          </a:prstGeom>
          <a:solidFill>
            <a:srgbClr val="B5121B"/>
          </a:solidFill>
          <a:ln>
            <a:solidFill>
              <a:srgbClr val="B51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4211638" y="4150180"/>
            <a:ext cx="82550" cy="80963"/>
          </a:xfrm>
          <a:prstGeom prst="ellipse">
            <a:avLst/>
          </a:prstGeom>
          <a:solidFill>
            <a:srgbClr val="B5121B"/>
          </a:solidFill>
          <a:ln>
            <a:solidFill>
              <a:srgbClr val="B51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227846" y="3089275"/>
            <a:ext cx="3808948" cy="83099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2400" dirty="0" smtClean="0">
                <a:solidFill>
                  <a:srgbClr val="B5121B"/>
                </a:solidFill>
              </a:rPr>
              <a:t>Community Placements in Lancashire &amp; South Cumbria</a:t>
            </a:r>
            <a:endParaRPr lang="en-GB" sz="2400" dirty="0">
              <a:solidFill>
                <a:srgbClr val="B5121B"/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4352925" y="2352675"/>
            <a:ext cx="706438" cy="498475"/>
          </a:xfrm>
          <a:prstGeom prst="straightConnector1">
            <a:avLst/>
          </a:prstGeom>
          <a:ln w="38100">
            <a:solidFill>
              <a:srgbClr val="B512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2271713" y="4203021"/>
            <a:ext cx="1838325" cy="747712"/>
          </a:xfrm>
          <a:prstGeom prst="straightConnector1">
            <a:avLst/>
          </a:prstGeom>
          <a:ln w="38100">
            <a:solidFill>
              <a:srgbClr val="B512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095938" y="275415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B5121B"/>
                </a:solidFill>
              </a:rPr>
              <a:t>X</a:t>
            </a:r>
            <a:endParaRPr lang="en-GB" b="1" dirty="0">
              <a:solidFill>
                <a:srgbClr val="B5121B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540" y="227665"/>
            <a:ext cx="2842303" cy="720000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 flipV="1">
            <a:off x="2436503" y="5389563"/>
            <a:ext cx="1011237" cy="641350"/>
          </a:xfrm>
          <a:prstGeom prst="straightConnector1">
            <a:avLst/>
          </a:prstGeom>
          <a:ln w="38100">
            <a:solidFill>
              <a:srgbClr val="B512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777082" y="5710238"/>
            <a:ext cx="22088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rgbClr val="666666"/>
                </a:solidFill>
              </a:rPr>
              <a:t>Blackpool </a:t>
            </a:r>
          </a:p>
          <a:p>
            <a:r>
              <a:rPr lang="en-GB" sz="2400" dirty="0" smtClean="0">
                <a:solidFill>
                  <a:srgbClr val="666666"/>
                </a:solidFill>
              </a:rPr>
              <a:t>Victoria hospital</a:t>
            </a:r>
            <a:endParaRPr lang="en-GB" sz="2400" dirty="0">
              <a:solidFill>
                <a:srgbClr val="666666"/>
              </a:solidFill>
            </a:endParaRPr>
          </a:p>
        </p:txBody>
      </p:sp>
      <p:sp>
        <p:nvSpPr>
          <p:cNvPr id="26" name="TextBox 8"/>
          <p:cNvSpPr txBox="1">
            <a:spLocks noChangeArrowheads="1"/>
          </p:cNvSpPr>
          <p:nvPr/>
        </p:nvSpPr>
        <p:spPr bwMode="auto">
          <a:xfrm>
            <a:off x="7021744" y="4933671"/>
            <a:ext cx="21741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400" dirty="0" smtClean="0">
                <a:solidFill>
                  <a:srgbClr val="666666"/>
                </a:solidFill>
              </a:rPr>
              <a:t>Royal Blackburn</a:t>
            </a:r>
            <a:endParaRPr lang="en-GB" sz="2400" dirty="0">
              <a:solidFill>
                <a:srgbClr val="666666"/>
              </a:solidFill>
            </a:endParaRPr>
          </a:p>
          <a:p>
            <a:pPr algn="ctr"/>
            <a:r>
              <a:rPr lang="en-GB" sz="2400" dirty="0">
                <a:solidFill>
                  <a:srgbClr val="666666"/>
                </a:solidFill>
              </a:rPr>
              <a:t>Hospital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H="1">
            <a:off x="5514857" y="5400449"/>
            <a:ext cx="1735368" cy="271126"/>
          </a:xfrm>
          <a:prstGeom prst="straightConnector1">
            <a:avLst/>
          </a:prstGeom>
          <a:ln w="38100">
            <a:solidFill>
              <a:srgbClr val="B5121B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365522" y="5652408"/>
            <a:ext cx="82550" cy="80963"/>
          </a:xfrm>
          <a:prstGeom prst="ellipse">
            <a:avLst/>
          </a:prstGeom>
          <a:solidFill>
            <a:srgbClr val="B5121B"/>
          </a:solidFill>
          <a:ln>
            <a:solidFill>
              <a:srgbClr val="B51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616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 animBg="1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body" sz="quarter" idx="14"/>
          </p:nvPr>
        </p:nvSpPr>
        <p:spPr>
          <a:xfrm>
            <a:off x="356816" y="2883032"/>
            <a:ext cx="8425184" cy="109728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GB" sz="6600" dirty="0" smtClean="0">
                <a:solidFill>
                  <a:srgbClr val="B5121B"/>
                </a:solidFill>
              </a:rPr>
              <a:t>2021 </a:t>
            </a:r>
            <a:r>
              <a:rPr lang="en-GB" sz="6600" dirty="0">
                <a:solidFill>
                  <a:srgbClr val="B5121B"/>
                </a:solidFill>
              </a:rPr>
              <a:t>entry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540" y="353235"/>
            <a:ext cx="2842303" cy="7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3534" y="533235"/>
            <a:ext cx="227042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69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667018"/>
            <a:ext cx="6768752" cy="1152128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What are we looking for?</a:t>
            </a:r>
            <a:r>
              <a:rPr lang="en-GB" sz="4000" dirty="0"/>
              <a:t/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2" name="Subtitle 1"/>
          <p:cNvSpPr>
            <a:spLocks noGrp="1"/>
          </p:cNvSpPr>
          <p:nvPr>
            <p:ph type="body" sz="quarter" idx="14"/>
          </p:nvPr>
        </p:nvSpPr>
        <p:spPr>
          <a:xfrm>
            <a:off x="395288" y="1807285"/>
            <a:ext cx="8425184" cy="4790365"/>
          </a:xfrm>
          <a:prstGeom prst="rect">
            <a:avLst/>
          </a:prstGeom>
        </p:spPr>
        <p:txBody>
          <a:bodyPr/>
          <a:lstStyle/>
          <a:p>
            <a:r>
              <a:rPr lang="en-GB" sz="3200" dirty="0"/>
              <a:t>Well-rounded individuals</a:t>
            </a:r>
          </a:p>
          <a:p>
            <a:r>
              <a:rPr lang="en-GB" sz="3200" dirty="0">
                <a:solidFill>
                  <a:srgbClr val="B5121B"/>
                </a:solidFill>
              </a:rPr>
              <a:t>Thoughtful, caring and compassionate</a:t>
            </a:r>
          </a:p>
          <a:p>
            <a:r>
              <a:rPr lang="en-GB" sz="3200" dirty="0" smtClean="0"/>
              <a:t>Insightful</a:t>
            </a:r>
          </a:p>
          <a:p>
            <a:r>
              <a:rPr lang="en-GB" sz="3200" dirty="0">
                <a:solidFill>
                  <a:srgbClr val="B5121B"/>
                </a:solidFill>
              </a:rPr>
              <a:t>Values</a:t>
            </a:r>
          </a:p>
          <a:p>
            <a:r>
              <a:rPr lang="en-GB" sz="3200" dirty="0"/>
              <a:t>Motivated and conscientious</a:t>
            </a:r>
            <a:endParaRPr lang="en-US" sz="3200" dirty="0"/>
          </a:p>
          <a:p>
            <a:r>
              <a:rPr lang="en-US" sz="3200" dirty="0">
                <a:solidFill>
                  <a:srgbClr val="B5121B"/>
                </a:solidFill>
              </a:rPr>
              <a:t>Academically </a:t>
            </a:r>
            <a:r>
              <a:rPr lang="en-US" sz="3200" dirty="0" smtClean="0">
                <a:solidFill>
                  <a:srgbClr val="B5121B"/>
                </a:solidFill>
              </a:rPr>
              <a:t>able</a:t>
            </a:r>
          </a:p>
          <a:p>
            <a:r>
              <a:rPr lang="en-US" sz="3200" dirty="0"/>
              <a:t>Resilient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540" y="227665"/>
            <a:ext cx="284230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02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667018"/>
            <a:ext cx="6768752" cy="1152128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LMS Selection Process</a:t>
            </a:r>
            <a:r>
              <a:rPr lang="en-GB" sz="4000" dirty="0"/>
              <a:t/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2" name="Subtitle 1"/>
          <p:cNvSpPr>
            <a:spLocks noGrp="1"/>
          </p:cNvSpPr>
          <p:nvPr>
            <p:ph type="body" sz="quarter" idx="14"/>
          </p:nvPr>
        </p:nvSpPr>
        <p:spPr>
          <a:xfrm>
            <a:off x="395288" y="1807285"/>
            <a:ext cx="8540894" cy="4790365"/>
          </a:xfrm>
          <a:prstGeom prst="rect">
            <a:avLst/>
          </a:prstGeom>
        </p:spPr>
        <p:txBody>
          <a:bodyPr/>
          <a:lstStyle/>
          <a:p>
            <a:pPr marL="180000" indent="457200">
              <a:lnSpc>
                <a:spcPct val="90000"/>
              </a:lnSpc>
              <a:spcAft>
                <a:spcPts val="1200"/>
              </a:spcAft>
            </a:pPr>
            <a:r>
              <a:rPr lang="en-GB" sz="3200" dirty="0">
                <a:latin typeface="Calibri" pitchFamily="34" charset="0"/>
              </a:rPr>
              <a:t>Academic Excellence </a:t>
            </a:r>
            <a:endParaRPr lang="en-GB" sz="3200" dirty="0" smtClean="0">
              <a:latin typeface="Calibri" pitchFamily="34" charset="0"/>
            </a:endParaRPr>
          </a:p>
          <a:p>
            <a:pPr marL="980100" lvl="2" indent="457200">
              <a:lnSpc>
                <a:spcPct val="90000"/>
              </a:lnSpc>
              <a:spcAft>
                <a:spcPts val="1200"/>
              </a:spcAft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achieved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and predicted grades</a:t>
            </a:r>
          </a:p>
          <a:p>
            <a:pPr marL="180000" indent="457200">
              <a:lnSpc>
                <a:spcPct val="90000"/>
              </a:lnSpc>
              <a:spcAft>
                <a:spcPts val="1200"/>
              </a:spcAft>
            </a:pPr>
            <a:r>
              <a:rPr lang="en-GB" sz="3200" dirty="0" smtClean="0">
                <a:solidFill>
                  <a:srgbClr val="C00000"/>
                </a:solidFill>
                <a:latin typeface="Calibri" pitchFamily="34" charset="0"/>
              </a:rPr>
              <a:t>Medical Admissions Test </a:t>
            </a:r>
          </a:p>
          <a:p>
            <a:pPr marL="980100" lvl="2" indent="457200">
              <a:lnSpc>
                <a:spcPct val="90000"/>
              </a:lnSpc>
              <a:spcAft>
                <a:spcPts val="1200"/>
              </a:spcAft>
            </a:pPr>
            <a:r>
              <a:rPr lang="en-GB" sz="2800" dirty="0" smtClean="0">
                <a:solidFill>
                  <a:srgbClr val="C00000"/>
                </a:solidFill>
                <a:latin typeface="Calibri" pitchFamily="34" charset="0"/>
              </a:rPr>
              <a:t>BMAT</a:t>
            </a:r>
            <a:endParaRPr lang="en-GB" sz="1200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180000" indent="457200">
              <a:lnSpc>
                <a:spcPct val="90000"/>
              </a:lnSpc>
              <a:spcAft>
                <a:spcPts val="1200"/>
              </a:spcAft>
            </a:pPr>
            <a:r>
              <a:rPr lang="en-GB" sz="3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Interview</a:t>
            </a:r>
          </a:p>
          <a:p>
            <a:pPr marL="980100" lvl="2" indent="457200">
              <a:lnSpc>
                <a:spcPct val="90000"/>
              </a:lnSpc>
              <a:spcAft>
                <a:spcPts val="1200"/>
              </a:spcAft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Personal Statement</a:t>
            </a:r>
            <a:endParaRPr lang="en-GB" sz="30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180000" indent="457200">
              <a:lnSpc>
                <a:spcPct val="90000"/>
              </a:lnSpc>
              <a:spcAft>
                <a:spcPts val="1200"/>
              </a:spcAft>
            </a:pPr>
            <a:r>
              <a:rPr lang="en-GB" sz="3200" dirty="0" smtClean="0">
                <a:solidFill>
                  <a:srgbClr val="C00000"/>
                </a:solidFill>
                <a:latin typeface="Calibri" pitchFamily="34" charset="0"/>
              </a:rPr>
              <a:t>Fitness to Practice</a:t>
            </a:r>
            <a:endParaRPr lang="en-GB" sz="3200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n-GB" sz="1600" dirty="0">
              <a:latin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3200" dirty="0">
              <a:solidFill>
                <a:srgbClr val="B5121B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n-GB" sz="1600" dirty="0"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40" y="227665"/>
            <a:ext cx="2842303" cy="720000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6321286" y="1819146"/>
            <a:ext cx="384313" cy="2355289"/>
          </a:xfrm>
          <a:prstGeom prst="rightBrace">
            <a:avLst/>
          </a:prstGeom>
          <a:noFill/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806478" y="2519736"/>
            <a:ext cx="1820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666666"/>
                </a:solidFill>
              </a:rPr>
              <a:t>Academic criteria</a:t>
            </a:r>
            <a:endParaRPr lang="en-GB" sz="2800" dirty="0">
              <a:solidFill>
                <a:srgbClr val="666666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5270307" y="4276325"/>
            <a:ext cx="494389" cy="1355850"/>
          </a:xfrm>
          <a:prstGeom prst="rightBrace">
            <a:avLst/>
          </a:prstGeom>
          <a:noFill/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764696" y="4431935"/>
            <a:ext cx="2342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666666"/>
                </a:solidFill>
              </a:rPr>
              <a:t>Non-academic criteria</a:t>
            </a:r>
            <a:endParaRPr lang="en-GB" sz="2800" dirty="0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229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71538"/>
            <a:ext cx="8686800" cy="1143000"/>
          </a:xfrm>
        </p:spPr>
        <p:txBody>
          <a:bodyPr/>
          <a:lstStyle/>
          <a:p>
            <a:pPr algn="l"/>
            <a:r>
              <a:rPr lang="en-GB" sz="3600" dirty="0" smtClean="0">
                <a:solidFill>
                  <a:srgbClr val="C00000"/>
                </a:solidFill>
              </a:rPr>
              <a:t>What do medical students learn?</a:t>
            </a:r>
            <a:endParaRPr lang="en-GB" sz="3600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613" y="1814860"/>
            <a:ext cx="3659460" cy="24396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2823" y="1903759"/>
            <a:ext cx="3923928" cy="1951403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/>
          <a:lstStyle/>
          <a:p>
            <a:pPr algn="ctr"/>
            <a:r>
              <a:rPr lang="en-GB" sz="3600" dirty="0" smtClean="0">
                <a:solidFill>
                  <a:schemeClr val="bg1"/>
                </a:solidFill>
              </a:rPr>
              <a:t>It’s not like other degree courses…</a:t>
            </a:r>
            <a:endParaRPr lang="en-GB" sz="2400" dirty="0" smtClean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5" t="38450" b="23228"/>
          <a:stretch/>
        </p:blipFill>
        <p:spPr>
          <a:xfrm>
            <a:off x="542823" y="4005064"/>
            <a:ext cx="3906101" cy="2628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741" y="4315512"/>
            <a:ext cx="3661332" cy="244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667018"/>
            <a:ext cx="6768752" cy="1152128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Academic entry criteria</a:t>
            </a:r>
            <a:r>
              <a:rPr lang="en-GB" sz="4000" i="1" dirty="0"/>
              <a:t/>
            </a:r>
            <a:br>
              <a:rPr lang="en-GB" sz="4000" i="1" dirty="0"/>
            </a:br>
            <a:endParaRPr lang="en-GB" sz="4000" i="1" dirty="0"/>
          </a:p>
        </p:txBody>
      </p:sp>
      <p:sp>
        <p:nvSpPr>
          <p:cNvPr id="2" name="Subtitle 1"/>
          <p:cNvSpPr>
            <a:spLocks noGrp="1"/>
          </p:cNvSpPr>
          <p:nvPr>
            <p:ph type="body" sz="quarter" idx="14"/>
          </p:nvPr>
        </p:nvSpPr>
        <p:spPr>
          <a:xfrm>
            <a:off x="395288" y="1807285"/>
            <a:ext cx="8425184" cy="4790365"/>
          </a:xfrm>
          <a:prstGeom prst="rect">
            <a:avLst/>
          </a:prstGeom>
        </p:spPr>
        <p:txBody>
          <a:bodyPr/>
          <a:lstStyle/>
          <a:p>
            <a:pPr>
              <a:buClr>
                <a:schemeClr val="folHlink"/>
              </a:buClr>
              <a:buSzPct val="60000"/>
              <a:buNone/>
            </a:pPr>
            <a:r>
              <a:rPr lang="en-GB" sz="2800" b="1" dirty="0">
                <a:solidFill>
                  <a:srgbClr val="B5121B"/>
                </a:solidFill>
                <a:latin typeface="Calibri" pitchFamily="34" charset="0"/>
              </a:rPr>
              <a:t>Academic excellence:</a:t>
            </a:r>
          </a:p>
          <a:p>
            <a:pPr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GB" b="1" dirty="0">
                <a:solidFill>
                  <a:srgbClr val="B5121B"/>
                </a:solidFill>
                <a:latin typeface="Calibri" pitchFamily="34" charset="0"/>
              </a:rPr>
              <a:t>GCSE</a:t>
            </a:r>
            <a:r>
              <a:rPr lang="en-GB" dirty="0">
                <a:solidFill>
                  <a:srgbClr val="B5121B"/>
                </a:solidFill>
                <a:latin typeface="Calibri" pitchFamily="34" charset="0"/>
              </a:rPr>
              <a:t>: </a:t>
            </a:r>
            <a:r>
              <a:rPr lang="en-GB" dirty="0">
                <a:latin typeface="Calibri" pitchFamily="34" charset="0"/>
              </a:rPr>
              <a:t>in </a:t>
            </a:r>
            <a:r>
              <a:rPr lang="en-GB" dirty="0" smtClean="0">
                <a:latin typeface="Calibri" pitchFamily="34" charset="0"/>
              </a:rPr>
              <a:t>eight </a:t>
            </a:r>
            <a:r>
              <a:rPr lang="en-GB" dirty="0">
                <a:latin typeface="Calibri" pitchFamily="34" charset="0"/>
              </a:rPr>
              <a:t>subjects, </a:t>
            </a:r>
            <a:r>
              <a:rPr lang="en-GB" dirty="0" smtClean="0">
                <a:latin typeface="Calibri" pitchFamily="34" charset="0"/>
              </a:rPr>
              <a:t>6-9s, </a:t>
            </a:r>
            <a:r>
              <a:rPr lang="en-GB" dirty="0">
                <a:latin typeface="Calibri" pitchFamily="34" charset="0"/>
              </a:rPr>
              <a:t>including </a:t>
            </a:r>
            <a:endParaRPr lang="en-GB" dirty="0" smtClean="0">
              <a:latin typeface="Calibri" pitchFamily="34" charset="0"/>
            </a:endParaRPr>
          </a:p>
          <a:p>
            <a:pPr lvl="1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GB" sz="2400" dirty="0" smtClean="0">
                <a:latin typeface="Calibri" pitchFamily="34" charset="0"/>
              </a:rPr>
              <a:t>Science </a:t>
            </a:r>
            <a:r>
              <a:rPr lang="en-GB" sz="2400" dirty="0">
                <a:latin typeface="Calibri" pitchFamily="34" charset="0"/>
              </a:rPr>
              <a:t>(Core &amp; Additional or Biology, Chemistry and Physics), </a:t>
            </a:r>
            <a:endParaRPr lang="en-GB" sz="2400" dirty="0" smtClean="0">
              <a:latin typeface="Calibri" pitchFamily="34" charset="0"/>
            </a:endParaRPr>
          </a:p>
          <a:p>
            <a:pPr lvl="1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GB" sz="2400" dirty="0" smtClean="0">
                <a:latin typeface="Calibri" pitchFamily="34" charset="0"/>
              </a:rPr>
              <a:t>English </a:t>
            </a:r>
            <a:r>
              <a:rPr lang="en-GB" sz="2400" dirty="0">
                <a:latin typeface="Calibri" pitchFamily="34" charset="0"/>
              </a:rPr>
              <a:t>Language and </a:t>
            </a:r>
            <a:endParaRPr lang="en-GB" sz="2400" dirty="0" smtClean="0">
              <a:latin typeface="Calibri" pitchFamily="34" charset="0"/>
            </a:endParaRPr>
          </a:p>
          <a:p>
            <a:pPr lvl="1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GB" sz="2400" dirty="0" smtClean="0">
                <a:latin typeface="Calibri" pitchFamily="34" charset="0"/>
              </a:rPr>
              <a:t>Maths</a:t>
            </a:r>
            <a:endParaRPr lang="en-GB" sz="2400" dirty="0">
              <a:latin typeface="Calibri" pitchFamily="34" charset="0"/>
            </a:endParaRPr>
          </a:p>
          <a:p>
            <a:pPr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endParaRPr lang="en-GB" sz="1200" b="1" dirty="0">
              <a:solidFill>
                <a:schemeClr val="folHlink"/>
              </a:solidFill>
              <a:latin typeface="Calibri" pitchFamily="34" charset="0"/>
            </a:endParaRPr>
          </a:p>
          <a:p>
            <a:pPr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GB" b="1" dirty="0" smtClean="0">
                <a:solidFill>
                  <a:srgbClr val="B5121B"/>
                </a:solidFill>
                <a:latin typeface="Calibri" pitchFamily="34" charset="0"/>
              </a:rPr>
              <a:t>A-LEVELS</a:t>
            </a:r>
            <a:r>
              <a:rPr lang="en-GB" dirty="0" smtClean="0">
                <a:solidFill>
                  <a:srgbClr val="B5121B"/>
                </a:solidFill>
                <a:latin typeface="Calibri" pitchFamily="34" charset="0"/>
              </a:rPr>
              <a:t>: </a:t>
            </a:r>
            <a:r>
              <a:rPr lang="en-GB" dirty="0" smtClean="0">
                <a:latin typeface="Calibri" pitchFamily="34" charset="0"/>
              </a:rPr>
              <a:t>AAA-AAB </a:t>
            </a:r>
          </a:p>
          <a:p>
            <a:pPr lvl="1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GB" sz="2400" dirty="0" smtClean="0">
                <a:latin typeface="Calibri" pitchFamily="34" charset="0"/>
              </a:rPr>
              <a:t>Must include two of Biology, Chemistry or Psychology</a:t>
            </a:r>
          </a:p>
          <a:p>
            <a:pPr lvl="1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GB" sz="2400" dirty="0" smtClean="0">
                <a:solidFill>
                  <a:srgbClr val="B5121B"/>
                </a:solidFill>
                <a:latin typeface="Calibri" pitchFamily="34" charset="0"/>
              </a:rPr>
              <a:t>Third </a:t>
            </a:r>
            <a:r>
              <a:rPr lang="en-GB" sz="2400" dirty="0">
                <a:solidFill>
                  <a:srgbClr val="B5121B"/>
                </a:solidFill>
                <a:latin typeface="Calibri" pitchFamily="34" charset="0"/>
              </a:rPr>
              <a:t>A-level can be any academic </a:t>
            </a:r>
            <a:r>
              <a:rPr lang="en-GB" sz="2400" dirty="0" smtClean="0">
                <a:solidFill>
                  <a:srgbClr val="B5121B"/>
                </a:solidFill>
                <a:latin typeface="Calibri" pitchFamily="34" charset="0"/>
              </a:rPr>
              <a:t>subject</a:t>
            </a:r>
          </a:p>
          <a:p>
            <a:pPr lvl="1">
              <a:buClr>
                <a:schemeClr val="folHlink"/>
              </a:buClr>
              <a:buSzPct val="60000"/>
              <a:buFont typeface="Wingdings" pitchFamily="2" charset="2"/>
              <a:buChar char="n"/>
            </a:pPr>
            <a:r>
              <a:rPr lang="en-GB" sz="2400" dirty="0" smtClean="0">
                <a:latin typeface="Calibri" pitchFamily="34" charset="0"/>
              </a:rPr>
              <a:t>AAB 3 A Levels + EPQ @ B</a:t>
            </a:r>
            <a:r>
              <a:rPr lang="en-GB" sz="2800" dirty="0">
                <a:solidFill>
                  <a:srgbClr val="B5121B"/>
                </a:solidFill>
                <a:latin typeface="Calibri" pitchFamily="34" charset="0"/>
              </a:rPr>
              <a:t>	</a:t>
            </a:r>
          </a:p>
          <a:p>
            <a:pPr marL="0" indent="0">
              <a:buClr>
                <a:schemeClr val="folHlink"/>
              </a:buClr>
              <a:buSzPct val="60000"/>
              <a:buNone/>
            </a:pPr>
            <a:endParaRPr lang="en-GB" sz="2800" dirty="0" smtClean="0"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540" y="227665"/>
            <a:ext cx="284230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18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40" y="227665"/>
            <a:ext cx="2842303" cy="720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639290" y="1767981"/>
            <a:ext cx="3614553" cy="675035"/>
          </a:xfrm>
          <a:prstGeom prst="roundRect">
            <a:avLst/>
          </a:prstGeom>
          <a:solidFill>
            <a:schemeClr val="bg1"/>
          </a:solidFill>
          <a:ln>
            <a:solidFill>
              <a:srgbClr val="B5121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rgbClr val="B5121B"/>
                </a:solidFill>
              </a:rPr>
              <a:t>Meet our WP criteria?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55171" y="2962564"/>
            <a:ext cx="3538847" cy="810491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smtClean="0"/>
              <a:t>Predicted AAB or above</a:t>
            </a:r>
            <a:endParaRPr lang="en-GB" sz="2400" dirty="0"/>
          </a:p>
        </p:txBody>
      </p:sp>
      <p:sp>
        <p:nvSpPr>
          <p:cNvPr id="9" name="Rounded Rectangle 8"/>
          <p:cNvSpPr/>
          <p:nvPr/>
        </p:nvSpPr>
        <p:spPr>
          <a:xfrm>
            <a:off x="5036127" y="2962564"/>
            <a:ext cx="3179619" cy="810491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/>
              <a:t>Predicted </a:t>
            </a:r>
            <a:r>
              <a:rPr lang="en-GB" sz="2400" dirty="0" smtClean="0"/>
              <a:t>BBB - ABB</a:t>
            </a:r>
            <a:endParaRPr lang="en-GB" sz="24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377536" y="4617256"/>
            <a:ext cx="4253345" cy="1326344"/>
            <a:chOff x="439882" y="4087091"/>
            <a:chExt cx="4253345" cy="810491"/>
          </a:xfrm>
        </p:grpSpPr>
        <p:sp>
          <p:nvSpPr>
            <p:cNvPr id="10" name="Rounded Rectangle 9"/>
            <p:cNvSpPr/>
            <p:nvPr/>
          </p:nvSpPr>
          <p:spPr>
            <a:xfrm>
              <a:off x="439882" y="4087091"/>
              <a:ext cx="1991591" cy="810491"/>
            </a:xfrm>
            <a:prstGeom prst="roundRect">
              <a:avLst/>
            </a:prstGeom>
            <a:solidFill>
              <a:srgbClr val="666666"/>
            </a:solidFill>
            <a:ln>
              <a:solidFill>
                <a:srgbClr val="6666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Standard offer</a:t>
              </a:r>
            </a:p>
            <a:p>
              <a:pPr algn="ctr"/>
              <a:r>
                <a:rPr lang="en-GB" sz="2400" dirty="0"/>
                <a:t>AAB - AAA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701636" y="4087091"/>
              <a:ext cx="1991591" cy="810491"/>
            </a:xfrm>
            <a:prstGeom prst="roundRect">
              <a:avLst/>
            </a:prstGeom>
            <a:solidFill>
              <a:srgbClr val="B5121B"/>
            </a:solidFill>
            <a:ln>
              <a:solidFill>
                <a:srgbClr val="A645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400" dirty="0"/>
                <a:t>WP offer</a:t>
              </a:r>
            </a:p>
            <a:p>
              <a:pPr algn="ctr"/>
              <a:r>
                <a:rPr lang="en-GB" sz="2400" dirty="0"/>
                <a:t>ABB</a:t>
              </a:r>
            </a:p>
          </p:txBody>
        </p:sp>
      </p:grpSp>
      <p:sp>
        <p:nvSpPr>
          <p:cNvPr id="13" name="Rounded Rectangle 12"/>
          <p:cNvSpPr/>
          <p:nvPr/>
        </p:nvSpPr>
        <p:spPr>
          <a:xfrm>
            <a:off x="5609236" y="4551899"/>
            <a:ext cx="2185802" cy="998679"/>
          </a:xfrm>
          <a:prstGeom prst="roundRect">
            <a:avLst/>
          </a:prstGeom>
          <a:solidFill>
            <a:srgbClr val="666666"/>
          </a:solidFill>
          <a:ln>
            <a:solidFill>
              <a:srgbClr val="6666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Standard offer</a:t>
            </a:r>
          </a:p>
          <a:p>
            <a:pPr algn="ctr"/>
            <a:r>
              <a:rPr lang="en-GB" sz="2400" dirty="0"/>
              <a:t>ABB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630589" y="5662941"/>
            <a:ext cx="2168821" cy="1118859"/>
          </a:xfrm>
          <a:prstGeom prst="roundRect">
            <a:avLst/>
          </a:prstGeom>
          <a:solidFill>
            <a:srgbClr val="B5121B"/>
          </a:solidFill>
          <a:ln>
            <a:solidFill>
              <a:srgbClr val="A64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/>
              <a:t>May be confirmed on lower grades</a:t>
            </a:r>
          </a:p>
        </p:txBody>
      </p:sp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377536" y="768241"/>
            <a:ext cx="7844455" cy="115212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GB" sz="4000" dirty="0" smtClean="0"/>
              <a:t>Widening Participation</a:t>
            </a:r>
            <a:endParaRPr lang="en-GB" sz="40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2895600" y="2484766"/>
            <a:ext cx="739486" cy="435343"/>
          </a:xfrm>
          <a:prstGeom prst="straightConnector1">
            <a:avLst/>
          </a:prstGeom>
          <a:ln w="38100">
            <a:solidFill>
              <a:srgbClr val="B512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352213" y="2486536"/>
            <a:ext cx="819987" cy="433573"/>
          </a:xfrm>
          <a:prstGeom prst="straightConnector1">
            <a:avLst/>
          </a:prstGeom>
          <a:ln w="38100">
            <a:solidFill>
              <a:srgbClr val="B5121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1475756" y="3927744"/>
            <a:ext cx="1991591" cy="468000"/>
          </a:xfrm>
          <a:prstGeom prst="roundRect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A100</a:t>
            </a:r>
            <a:endParaRPr lang="en-GB" sz="2800" dirty="0"/>
          </a:p>
        </p:txBody>
      </p:sp>
      <p:sp>
        <p:nvSpPr>
          <p:cNvPr id="18" name="Rounded Rectangle 17"/>
          <p:cNvSpPr/>
          <p:nvPr/>
        </p:nvSpPr>
        <p:spPr>
          <a:xfrm>
            <a:off x="5706342" y="3916015"/>
            <a:ext cx="1991591" cy="468000"/>
          </a:xfrm>
          <a:prstGeom prst="roundRect">
            <a:avLst/>
          </a:prstGeom>
          <a:ln w="28575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dirty="0" smtClean="0"/>
              <a:t>A104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516015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490371"/>
            <a:ext cx="6768752" cy="1152128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A100:</a:t>
            </a:r>
            <a:br>
              <a:rPr lang="en-GB" sz="4000" dirty="0" smtClean="0"/>
            </a:br>
            <a:r>
              <a:rPr lang="en-GB" sz="4000" dirty="0" smtClean="0"/>
              <a:t>Contextually lowered offers</a:t>
            </a:r>
            <a:r>
              <a:rPr lang="en-GB" sz="4000" i="1" dirty="0"/>
              <a:t/>
            </a:r>
            <a:br>
              <a:rPr lang="en-GB" sz="4000" i="1" dirty="0"/>
            </a:br>
            <a:endParaRPr lang="en-GB" sz="4000" i="1" dirty="0"/>
          </a:p>
        </p:txBody>
      </p:sp>
      <p:sp>
        <p:nvSpPr>
          <p:cNvPr id="2" name="Subtitle 1"/>
          <p:cNvSpPr>
            <a:spLocks noGrp="1"/>
          </p:cNvSpPr>
          <p:nvPr>
            <p:ph type="body" sz="quarter" idx="14"/>
          </p:nvPr>
        </p:nvSpPr>
        <p:spPr>
          <a:xfrm>
            <a:off x="395288" y="1807285"/>
            <a:ext cx="8425184" cy="4790365"/>
          </a:xfrm>
          <a:prstGeom prst="rect">
            <a:avLst/>
          </a:prstGeom>
        </p:spPr>
        <p:txBody>
          <a:bodyPr/>
          <a:lstStyle/>
          <a:p>
            <a:pPr>
              <a:buSzPct val="100000"/>
            </a:pPr>
            <a:r>
              <a:rPr lang="en-GB" dirty="0" smtClean="0">
                <a:solidFill>
                  <a:srgbClr val="B5121B"/>
                </a:solidFill>
              </a:rPr>
              <a:t>For certain applicants who fulfil widening participation criteria</a:t>
            </a:r>
            <a:endParaRPr lang="en-GB" dirty="0">
              <a:solidFill>
                <a:srgbClr val="B5121B"/>
              </a:solidFill>
            </a:endParaRPr>
          </a:p>
          <a:p>
            <a:pPr lvl="1">
              <a:buSzPct val="100000"/>
            </a:pPr>
            <a:r>
              <a:rPr lang="en-GB" sz="2400" dirty="0" smtClean="0"/>
              <a:t>Dual offer: </a:t>
            </a:r>
            <a:r>
              <a:rPr lang="en-GB" sz="2400" dirty="0"/>
              <a:t> </a:t>
            </a:r>
            <a:r>
              <a:rPr lang="en-GB" sz="2400" dirty="0" smtClean="0"/>
              <a:t>AAA </a:t>
            </a:r>
            <a:r>
              <a:rPr lang="en-GB" sz="2400" u="sng" dirty="0"/>
              <a:t>or</a:t>
            </a:r>
            <a:r>
              <a:rPr lang="en-GB" sz="2400" dirty="0"/>
              <a:t> </a:t>
            </a:r>
            <a:endParaRPr lang="en-GB" sz="2400" dirty="0" smtClean="0"/>
          </a:p>
          <a:p>
            <a:pPr lvl="1">
              <a:buSzPct val="100000"/>
            </a:pPr>
            <a:r>
              <a:rPr lang="en-GB" sz="2400" dirty="0" smtClean="0"/>
              <a:t>ABB </a:t>
            </a:r>
            <a:r>
              <a:rPr lang="en-GB" sz="2400" dirty="0"/>
              <a:t>if they make Lancaster Medical School their FIRM choice and attend a post-offer event.</a:t>
            </a:r>
          </a:p>
          <a:p>
            <a:pPr>
              <a:lnSpc>
                <a:spcPct val="90000"/>
              </a:lnSpc>
              <a:buSzPct val="100000"/>
            </a:pPr>
            <a:r>
              <a:rPr lang="en-GB" dirty="0" smtClean="0">
                <a:solidFill>
                  <a:srgbClr val="B5121B"/>
                </a:solidFill>
              </a:rPr>
              <a:t>Example of widening participation criteria:</a:t>
            </a:r>
            <a:endParaRPr lang="en-GB" dirty="0">
              <a:solidFill>
                <a:srgbClr val="B5121B"/>
              </a:solidFill>
            </a:endParaRPr>
          </a:p>
          <a:p>
            <a:pPr lvl="1">
              <a:lnSpc>
                <a:spcPct val="90000"/>
              </a:lnSpc>
              <a:buSzPct val="100000"/>
            </a:pPr>
            <a:r>
              <a:rPr lang="en-GB" sz="2400" dirty="0"/>
              <a:t>Low income household</a:t>
            </a:r>
          </a:p>
          <a:p>
            <a:pPr lvl="1">
              <a:lnSpc>
                <a:spcPct val="90000"/>
              </a:lnSpc>
              <a:buSzPct val="100000"/>
            </a:pPr>
            <a:r>
              <a:rPr lang="en-GB" sz="2400" dirty="0">
                <a:solidFill>
                  <a:srgbClr val="B5121B"/>
                </a:solidFill>
              </a:rPr>
              <a:t>School context: non-selective state; Attainment 8 score</a:t>
            </a:r>
          </a:p>
          <a:p>
            <a:pPr lvl="1">
              <a:lnSpc>
                <a:spcPct val="90000"/>
              </a:lnSpc>
              <a:buSzPct val="100000"/>
            </a:pPr>
            <a:r>
              <a:rPr lang="en-GB" sz="2400" dirty="0"/>
              <a:t>First in family to attend </a:t>
            </a:r>
            <a:r>
              <a:rPr lang="en-GB" sz="2400" dirty="0" smtClean="0"/>
              <a:t>university</a:t>
            </a:r>
          </a:p>
          <a:p>
            <a:pPr lvl="1">
              <a:lnSpc>
                <a:spcPct val="90000"/>
              </a:lnSpc>
              <a:buSzPct val="100000"/>
            </a:pPr>
            <a:r>
              <a:rPr lang="en-GB" sz="2400" dirty="0">
                <a:solidFill>
                  <a:srgbClr val="B5121B"/>
                </a:solidFill>
              </a:rPr>
              <a:t>Refugee, local authority care leaver, young carer</a:t>
            </a:r>
          </a:p>
          <a:p>
            <a:pPr marL="57150" indent="0">
              <a:lnSpc>
                <a:spcPct val="90000"/>
              </a:lnSpc>
              <a:buSzPct val="100000"/>
              <a:buNone/>
            </a:pPr>
            <a:endParaRPr lang="en-GB" sz="2000" dirty="0" smtClean="0">
              <a:solidFill>
                <a:srgbClr val="B5121B"/>
              </a:solidFill>
            </a:endParaRPr>
          </a:p>
          <a:p>
            <a:pPr marL="57150" indent="0">
              <a:lnSpc>
                <a:spcPct val="90000"/>
              </a:lnSpc>
              <a:buSzPct val="100000"/>
              <a:buNone/>
            </a:pPr>
            <a:r>
              <a:rPr lang="en-GB" sz="2000" dirty="0" smtClean="0">
                <a:solidFill>
                  <a:srgbClr val="B5121B"/>
                </a:solidFill>
              </a:rPr>
              <a:t>http</a:t>
            </a:r>
            <a:r>
              <a:rPr lang="en-GB" sz="2000" dirty="0">
                <a:solidFill>
                  <a:srgbClr val="B5121B"/>
                </a:solidFill>
              </a:rPr>
              <a:t>://www.lancaster.ac.uk/lms/study-with-us/undergraduate/mbchb/entry-requirements-and-selection-process/contextual-offer-scheme/</a:t>
            </a:r>
            <a:endParaRPr lang="en-GB" sz="2600" dirty="0">
              <a:solidFill>
                <a:srgbClr val="B5121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40" y="227665"/>
            <a:ext cx="284230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21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4021" y="655157"/>
            <a:ext cx="7409521" cy="1152128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>A104:  Medicine with a Gateway Year</a:t>
            </a:r>
            <a:endParaRPr lang="en-GB" i="1" dirty="0"/>
          </a:p>
        </p:txBody>
      </p:sp>
      <p:sp>
        <p:nvSpPr>
          <p:cNvPr id="2" name="Subtitle 1"/>
          <p:cNvSpPr>
            <a:spLocks noGrp="1"/>
          </p:cNvSpPr>
          <p:nvPr>
            <p:ph type="body" sz="quarter" idx="14"/>
          </p:nvPr>
        </p:nvSpPr>
        <p:spPr>
          <a:xfrm>
            <a:off x="395288" y="1807285"/>
            <a:ext cx="8425184" cy="4790365"/>
          </a:xfrm>
          <a:prstGeom prst="rect">
            <a:avLst/>
          </a:prstGeom>
        </p:spPr>
        <p:txBody>
          <a:bodyPr/>
          <a:lstStyle/>
          <a:p>
            <a:pPr marL="400050">
              <a:lnSpc>
                <a:spcPct val="90000"/>
              </a:lnSpc>
              <a:buSzPct val="100000"/>
            </a:pPr>
            <a:r>
              <a:rPr lang="en-GB" dirty="0" smtClean="0"/>
              <a:t>Designed </a:t>
            </a:r>
            <a:r>
              <a:rPr lang="en-GB" dirty="0"/>
              <a:t>for students who are </a:t>
            </a:r>
            <a:r>
              <a:rPr lang="en-GB" b="1" dirty="0"/>
              <a:t>not eligible </a:t>
            </a:r>
            <a:r>
              <a:rPr lang="en-GB" b="1" dirty="0" smtClean="0"/>
              <a:t>to apply directly</a:t>
            </a:r>
            <a:r>
              <a:rPr lang="en-GB" dirty="0" smtClean="0"/>
              <a:t> for the Medicine &amp; Surgery programme.</a:t>
            </a:r>
          </a:p>
          <a:p>
            <a:pPr marL="400050">
              <a:lnSpc>
                <a:spcPct val="90000"/>
              </a:lnSpc>
              <a:buSzPct val="100000"/>
            </a:pPr>
            <a:endParaRPr lang="en-GB" sz="1200" dirty="0" smtClean="0"/>
          </a:p>
          <a:p>
            <a:pPr>
              <a:buSzPct val="100000"/>
            </a:pPr>
            <a:r>
              <a:rPr lang="en-GB" dirty="0">
                <a:solidFill>
                  <a:srgbClr val="B5121B"/>
                </a:solidFill>
              </a:rPr>
              <a:t>For </a:t>
            </a:r>
            <a:r>
              <a:rPr lang="en-GB" dirty="0" smtClean="0">
                <a:solidFill>
                  <a:srgbClr val="B5121B"/>
                </a:solidFill>
              </a:rPr>
              <a:t>applicants </a:t>
            </a:r>
            <a:r>
              <a:rPr lang="en-GB" dirty="0">
                <a:solidFill>
                  <a:srgbClr val="B5121B"/>
                </a:solidFill>
              </a:rPr>
              <a:t>who fulfil widening participation criteria</a:t>
            </a:r>
          </a:p>
          <a:p>
            <a:pPr lvl="1">
              <a:lnSpc>
                <a:spcPct val="90000"/>
              </a:lnSpc>
              <a:buSzPct val="100000"/>
            </a:pPr>
            <a:r>
              <a:rPr lang="en-GB" sz="2400" dirty="0"/>
              <a:t>Low income household</a:t>
            </a:r>
          </a:p>
          <a:p>
            <a:pPr lvl="1">
              <a:lnSpc>
                <a:spcPct val="90000"/>
              </a:lnSpc>
              <a:buSzPct val="100000"/>
            </a:pPr>
            <a:r>
              <a:rPr lang="en-GB" sz="2400" dirty="0">
                <a:solidFill>
                  <a:srgbClr val="B5121B"/>
                </a:solidFill>
              </a:rPr>
              <a:t>School context: non-selective state; Attainment 8 score</a:t>
            </a:r>
          </a:p>
          <a:p>
            <a:pPr lvl="1">
              <a:lnSpc>
                <a:spcPct val="90000"/>
              </a:lnSpc>
              <a:buSzPct val="100000"/>
            </a:pPr>
            <a:r>
              <a:rPr lang="en-GB" sz="2400" dirty="0"/>
              <a:t>First in family to attend university</a:t>
            </a:r>
          </a:p>
          <a:p>
            <a:pPr lvl="1">
              <a:lnSpc>
                <a:spcPct val="90000"/>
              </a:lnSpc>
              <a:buSzPct val="100000"/>
            </a:pPr>
            <a:r>
              <a:rPr lang="en-GB" sz="2400" dirty="0">
                <a:solidFill>
                  <a:srgbClr val="B5121B"/>
                </a:solidFill>
              </a:rPr>
              <a:t>Refugee, local authority care leaver, young </a:t>
            </a:r>
            <a:r>
              <a:rPr lang="en-GB" sz="2400" dirty="0" smtClean="0">
                <a:solidFill>
                  <a:srgbClr val="B5121B"/>
                </a:solidFill>
              </a:rPr>
              <a:t>carer</a:t>
            </a:r>
          </a:p>
          <a:p>
            <a:pPr lvl="1">
              <a:lnSpc>
                <a:spcPct val="90000"/>
              </a:lnSpc>
              <a:buSzPct val="100000"/>
            </a:pPr>
            <a:endParaRPr lang="en-GB" sz="1200" dirty="0">
              <a:solidFill>
                <a:srgbClr val="B5121B"/>
              </a:solidFill>
            </a:endParaRPr>
          </a:p>
          <a:p>
            <a:pPr marL="400050">
              <a:lnSpc>
                <a:spcPct val="90000"/>
              </a:lnSpc>
              <a:buSzPct val="100000"/>
            </a:pPr>
            <a:r>
              <a:rPr lang="en-GB" dirty="0"/>
              <a:t>Standard offer:  </a:t>
            </a:r>
            <a:r>
              <a:rPr lang="en-GB" dirty="0" smtClean="0"/>
              <a:t>ABB</a:t>
            </a:r>
          </a:p>
          <a:p>
            <a:pPr marL="400050">
              <a:lnSpc>
                <a:spcPct val="90000"/>
              </a:lnSpc>
              <a:buSzPct val="100000"/>
            </a:pPr>
            <a:endParaRPr lang="en-GB" sz="1200" dirty="0"/>
          </a:p>
          <a:p>
            <a:pPr marL="400050">
              <a:lnSpc>
                <a:spcPct val="90000"/>
              </a:lnSpc>
              <a:buSzPct val="100000"/>
            </a:pPr>
            <a:r>
              <a:rPr lang="en-GB" sz="2000" dirty="0">
                <a:solidFill>
                  <a:srgbClr val="B5121B"/>
                </a:solidFill>
              </a:rPr>
              <a:t>http://www.lancaster.ac.uk/lms/study-with-us/undergraduate/foundation-year/</a:t>
            </a:r>
            <a:endParaRPr lang="en-GB" sz="2000" dirty="0" smtClean="0">
              <a:solidFill>
                <a:srgbClr val="B5121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40" y="227665"/>
            <a:ext cx="284230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84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5" y="667018"/>
            <a:ext cx="8406753" cy="1152128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err="1" smtClean="0"/>
              <a:t>BioMedical</a:t>
            </a:r>
            <a:r>
              <a:rPr lang="en-GB" sz="4000" dirty="0" smtClean="0"/>
              <a:t> Admissions Test (BMAT)</a:t>
            </a:r>
            <a:r>
              <a:rPr lang="en-GB" sz="4000" i="1" dirty="0"/>
              <a:t/>
            </a:r>
            <a:br>
              <a:rPr lang="en-GB" sz="4000" i="1" dirty="0"/>
            </a:br>
            <a:endParaRPr lang="en-GB" sz="4000" i="1" dirty="0"/>
          </a:p>
        </p:txBody>
      </p:sp>
      <p:sp>
        <p:nvSpPr>
          <p:cNvPr id="2" name="Subtitle 1"/>
          <p:cNvSpPr>
            <a:spLocks noGrp="1"/>
          </p:cNvSpPr>
          <p:nvPr>
            <p:ph type="body" sz="quarter" idx="14"/>
          </p:nvPr>
        </p:nvSpPr>
        <p:spPr>
          <a:xfrm>
            <a:off x="395288" y="1807285"/>
            <a:ext cx="8576590" cy="479036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3200" dirty="0" smtClean="0"/>
              <a:t>Independent measure of academic ability</a:t>
            </a:r>
          </a:p>
          <a:p>
            <a:pPr marL="0" indent="0">
              <a:lnSpc>
                <a:spcPct val="90000"/>
              </a:lnSpc>
              <a:buNone/>
            </a:pPr>
            <a:endParaRPr lang="en-GB" sz="3200" dirty="0" smtClean="0">
              <a:solidFill>
                <a:srgbClr val="B5121B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3200" dirty="0" smtClean="0">
                <a:solidFill>
                  <a:srgbClr val="B5121B"/>
                </a:solidFill>
              </a:rPr>
              <a:t>Take it at two points in the year</a:t>
            </a:r>
          </a:p>
          <a:p>
            <a:pPr lvl="1">
              <a:lnSpc>
                <a:spcPct val="90000"/>
              </a:lnSpc>
            </a:pPr>
            <a:r>
              <a:rPr lang="en-GB" sz="2800" dirty="0" smtClean="0">
                <a:solidFill>
                  <a:srgbClr val="B5121B"/>
                </a:solidFill>
              </a:rPr>
              <a:t>BMAT August / BMAT October</a:t>
            </a:r>
          </a:p>
          <a:p>
            <a:pPr marL="457200" lvl="1" indent="0">
              <a:lnSpc>
                <a:spcPct val="90000"/>
              </a:lnSpc>
              <a:buNone/>
            </a:pPr>
            <a:endParaRPr lang="en-GB" sz="2800" dirty="0" smtClean="0">
              <a:solidFill>
                <a:srgbClr val="B5121B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3000" dirty="0" smtClean="0"/>
              <a:t>Bursary for students from low income households</a:t>
            </a:r>
          </a:p>
          <a:p>
            <a:pPr>
              <a:lnSpc>
                <a:spcPct val="90000"/>
              </a:lnSpc>
            </a:pPr>
            <a:endParaRPr lang="en-GB" sz="3000" dirty="0" smtClean="0">
              <a:solidFill>
                <a:srgbClr val="B5121B"/>
              </a:solidFill>
            </a:endParaRPr>
          </a:p>
          <a:p>
            <a:pPr>
              <a:lnSpc>
                <a:spcPct val="90000"/>
              </a:lnSpc>
            </a:pPr>
            <a:r>
              <a:rPr lang="en-GB" sz="3000" dirty="0" smtClean="0">
                <a:solidFill>
                  <a:srgbClr val="B5121B"/>
                </a:solidFill>
              </a:rPr>
              <a:t>Three sections test different skills</a:t>
            </a:r>
          </a:p>
          <a:p>
            <a:pPr>
              <a:lnSpc>
                <a:spcPct val="90000"/>
              </a:lnSpc>
            </a:pPr>
            <a:endParaRPr lang="en-GB" sz="3000" dirty="0">
              <a:solidFill>
                <a:srgbClr val="B5121B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GB" sz="2800" dirty="0">
              <a:cs typeface="Calibri" pitchFamily="34" charset="0"/>
            </a:endParaRPr>
          </a:p>
          <a:p>
            <a:pPr lvl="0"/>
            <a:endParaRPr lang="en-GB" sz="2800" dirty="0">
              <a:solidFill>
                <a:srgbClr val="B5121B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216" y="250935"/>
            <a:ext cx="255807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58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667018"/>
            <a:ext cx="6768752" cy="1152128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BMAT</a:t>
            </a:r>
            <a:r>
              <a:rPr lang="en-GB" sz="4000" i="1" dirty="0"/>
              <a:t/>
            </a:r>
            <a:br>
              <a:rPr lang="en-GB" sz="4000" i="1" dirty="0"/>
            </a:br>
            <a:endParaRPr lang="en-GB" sz="4000" i="1" dirty="0"/>
          </a:p>
        </p:txBody>
      </p:sp>
      <p:sp>
        <p:nvSpPr>
          <p:cNvPr id="2" name="Subtitle 1"/>
          <p:cNvSpPr>
            <a:spLocks noGrp="1"/>
          </p:cNvSpPr>
          <p:nvPr>
            <p:ph type="body" sz="quarter" idx="14"/>
          </p:nvPr>
        </p:nvSpPr>
        <p:spPr>
          <a:xfrm>
            <a:off x="395288" y="1807285"/>
            <a:ext cx="8576590" cy="4790365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B5121B"/>
                </a:solidFill>
                <a:cs typeface="Calibri" pitchFamily="34" charset="0"/>
              </a:rPr>
              <a:t>Section 1 – Thinking Skills</a:t>
            </a:r>
          </a:p>
          <a:p>
            <a:pPr>
              <a:buFontTx/>
              <a:buChar char="-"/>
            </a:pPr>
            <a:r>
              <a:rPr lang="en-GB" dirty="0">
                <a:cs typeface="Calibri" pitchFamily="34" charset="0"/>
              </a:rPr>
              <a:t>problem solving, critical thinking.</a:t>
            </a:r>
          </a:p>
          <a:p>
            <a:pPr marL="0" indent="0">
              <a:buNone/>
            </a:pPr>
            <a:endParaRPr lang="en-GB" sz="1100" b="1" dirty="0">
              <a:cs typeface="Calibri" pitchFamily="34" charset="0"/>
            </a:endParaRPr>
          </a:p>
          <a:p>
            <a:r>
              <a:rPr lang="en-GB" dirty="0">
                <a:solidFill>
                  <a:srgbClr val="B5121B"/>
                </a:solidFill>
                <a:cs typeface="Calibri" pitchFamily="34" charset="0"/>
              </a:rPr>
              <a:t>Section 2 - Scientific Knowledge and Applications  </a:t>
            </a:r>
          </a:p>
          <a:p>
            <a:pPr>
              <a:buFontTx/>
              <a:buChar char="-"/>
            </a:pPr>
            <a:r>
              <a:rPr lang="en-GB" sz="2000" dirty="0" smtClean="0">
                <a:cs typeface="Calibri" pitchFamily="34" charset="0"/>
              </a:rPr>
              <a:t>application </a:t>
            </a:r>
            <a:r>
              <a:rPr lang="en-GB" sz="2000" dirty="0">
                <a:cs typeface="Calibri" pitchFamily="34" charset="0"/>
              </a:rPr>
              <a:t>of scientific knowledge </a:t>
            </a:r>
            <a:r>
              <a:rPr lang="en-GB" sz="2000" dirty="0" smtClean="0">
                <a:cs typeface="Calibri" pitchFamily="34" charset="0"/>
              </a:rPr>
              <a:t>(Key stage 4 Science </a:t>
            </a:r>
            <a:r>
              <a:rPr lang="en-GB" sz="2000" dirty="0">
                <a:cs typeface="Calibri" pitchFamily="34" charset="0"/>
              </a:rPr>
              <a:t>and </a:t>
            </a:r>
            <a:r>
              <a:rPr lang="en-GB" sz="2000" dirty="0" smtClean="0">
                <a:cs typeface="Calibri" pitchFamily="34" charset="0"/>
              </a:rPr>
              <a:t>Maths)</a:t>
            </a:r>
          </a:p>
          <a:p>
            <a:pPr>
              <a:buFontTx/>
              <a:buChar char="-"/>
            </a:pPr>
            <a:endParaRPr lang="en-GB" sz="1100" b="1" dirty="0">
              <a:cs typeface="Calibri" pitchFamily="34" charset="0"/>
            </a:endParaRPr>
          </a:p>
          <a:p>
            <a:r>
              <a:rPr lang="en-GB" dirty="0">
                <a:solidFill>
                  <a:srgbClr val="B5121B"/>
                </a:solidFill>
                <a:cs typeface="Calibri" pitchFamily="34" charset="0"/>
              </a:rPr>
              <a:t>Section 3 - Writing Task </a:t>
            </a:r>
          </a:p>
          <a:p>
            <a:pPr marL="0" indent="0">
              <a:buFont typeface="Wingdings" pitchFamily="2" charset="2"/>
              <a:buNone/>
            </a:pPr>
            <a:r>
              <a:rPr lang="en-GB" sz="2000" dirty="0" smtClean="0">
                <a:cs typeface="Calibri" pitchFamily="34" charset="0"/>
              </a:rPr>
              <a:t>- ability </a:t>
            </a:r>
            <a:r>
              <a:rPr lang="en-GB" sz="2000" dirty="0">
                <a:cs typeface="Calibri" pitchFamily="34" charset="0"/>
              </a:rPr>
              <a:t>to select, develop and organise </a:t>
            </a:r>
            <a:r>
              <a:rPr lang="en-GB" sz="2000" dirty="0" smtClean="0">
                <a:cs typeface="Calibri" pitchFamily="34" charset="0"/>
              </a:rPr>
              <a:t>ideas, </a:t>
            </a:r>
            <a:r>
              <a:rPr lang="en-GB" sz="2000" dirty="0">
                <a:cs typeface="Calibri" pitchFamily="34" charset="0"/>
              </a:rPr>
              <a:t>and communicate them in writing in a concise and effective </a:t>
            </a:r>
            <a:r>
              <a:rPr lang="en-GB" sz="2000" dirty="0" smtClean="0">
                <a:cs typeface="Calibri" pitchFamily="34" charset="0"/>
              </a:rPr>
              <a:t>way</a:t>
            </a:r>
          </a:p>
          <a:p>
            <a:pPr marL="0" indent="0">
              <a:buFont typeface="Wingdings" pitchFamily="2" charset="2"/>
              <a:buNone/>
            </a:pPr>
            <a:endParaRPr lang="en-GB" sz="2000" dirty="0">
              <a:cs typeface="Calibri" pitchFamily="34" charset="0"/>
            </a:endParaRPr>
          </a:p>
          <a:p>
            <a:r>
              <a:rPr lang="en-GB" dirty="0">
                <a:solidFill>
                  <a:srgbClr val="B5121B"/>
                </a:solidFill>
              </a:rPr>
              <a:t>Ranking according to BMAT score </a:t>
            </a:r>
            <a:r>
              <a:rPr lang="en-GB" dirty="0" smtClean="0">
                <a:solidFill>
                  <a:srgbClr val="B5121B"/>
                </a:solidFill>
              </a:rPr>
              <a:t>will </a:t>
            </a:r>
            <a:r>
              <a:rPr lang="en-GB" dirty="0">
                <a:solidFill>
                  <a:srgbClr val="B5121B"/>
                </a:solidFill>
              </a:rPr>
              <a:t>determine who gets to interview</a:t>
            </a:r>
          </a:p>
          <a:p>
            <a:pPr lvl="0"/>
            <a:endParaRPr lang="en-GB" sz="2000" dirty="0">
              <a:solidFill>
                <a:srgbClr val="B5121B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216" y="250935"/>
            <a:ext cx="255807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6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5" y="667018"/>
            <a:ext cx="8106207" cy="1152128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BMAT *Check for COVID19 updates*</a:t>
            </a:r>
            <a:r>
              <a:rPr lang="en-GB" sz="4000" i="1" dirty="0"/>
              <a:t/>
            </a:r>
            <a:br>
              <a:rPr lang="en-GB" sz="4000" i="1" dirty="0"/>
            </a:br>
            <a:endParaRPr lang="en-GB" sz="4000" i="1" dirty="0"/>
          </a:p>
        </p:txBody>
      </p:sp>
      <p:sp>
        <p:nvSpPr>
          <p:cNvPr id="2" name="Subtitle 1"/>
          <p:cNvSpPr>
            <a:spLocks noGrp="1"/>
          </p:cNvSpPr>
          <p:nvPr>
            <p:ph type="body" sz="quarter" idx="14"/>
          </p:nvPr>
        </p:nvSpPr>
        <p:spPr>
          <a:xfrm>
            <a:off x="395288" y="1807285"/>
            <a:ext cx="8576590" cy="479036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b="1" dirty="0" smtClean="0"/>
              <a:t>Key dates (for 2021 entry):</a:t>
            </a:r>
          </a:p>
          <a:p>
            <a:pPr>
              <a:lnSpc>
                <a:spcPct val="90000"/>
              </a:lnSpc>
            </a:pPr>
            <a:r>
              <a:rPr lang="en-GB" b="1" dirty="0" smtClean="0">
                <a:solidFill>
                  <a:srgbClr val="B5121B"/>
                </a:solidFill>
              </a:rPr>
              <a:t>BMAT </a:t>
            </a:r>
            <a:r>
              <a:rPr lang="en-GB" b="1" dirty="0" smtClean="0">
                <a:solidFill>
                  <a:srgbClr val="B5121B"/>
                </a:solidFill>
              </a:rPr>
              <a:t>September*</a:t>
            </a:r>
            <a:endParaRPr lang="en-GB" b="1" dirty="0" smtClean="0">
              <a:solidFill>
                <a:srgbClr val="B5121B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000" dirty="0"/>
              <a:t>Register: 		</a:t>
            </a:r>
            <a:r>
              <a:rPr lang="en-GB" sz="2000" dirty="0" smtClean="0"/>
              <a:t>22</a:t>
            </a:r>
            <a:r>
              <a:rPr lang="en-GB" sz="2000" baseline="30000" dirty="0" smtClean="0"/>
              <a:t>nd</a:t>
            </a:r>
            <a:r>
              <a:rPr lang="en-GB" sz="2000" dirty="0" smtClean="0"/>
              <a:t> June – 9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August 2020</a:t>
            </a:r>
            <a:endParaRPr lang="en-GB" sz="2000" dirty="0">
              <a:solidFill>
                <a:srgbClr val="B5121B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000" dirty="0">
                <a:solidFill>
                  <a:srgbClr val="B5121B"/>
                </a:solidFill>
              </a:rPr>
              <a:t>BMAT </a:t>
            </a:r>
            <a:r>
              <a:rPr lang="en-GB" sz="2000" dirty="0" smtClean="0">
                <a:solidFill>
                  <a:srgbClr val="B5121B"/>
                </a:solidFill>
              </a:rPr>
              <a:t>Sept:  </a:t>
            </a:r>
            <a:r>
              <a:rPr lang="en-GB" sz="2000" dirty="0">
                <a:solidFill>
                  <a:srgbClr val="B5121B"/>
                </a:solidFill>
              </a:rPr>
              <a:t>	</a:t>
            </a:r>
            <a:r>
              <a:rPr lang="en-GB" sz="2000" dirty="0" smtClean="0">
                <a:solidFill>
                  <a:srgbClr val="B5121B"/>
                </a:solidFill>
              </a:rPr>
              <a:t>5th September 2020 (~20 test centres in UK)</a:t>
            </a:r>
            <a:endParaRPr lang="en-GB" sz="2000" dirty="0">
              <a:solidFill>
                <a:srgbClr val="B5121B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000" dirty="0"/>
              <a:t>BMAT results:  	</a:t>
            </a:r>
            <a:r>
              <a:rPr lang="en-GB" sz="2000" dirty="0" smtClean="0"/>
              <a:t>25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September 2020 – to test takers only</a:t>
            </a:r>
            <a:endParaRPr lang="en-GB" sz="2000" dirty="0"/>
          </a:p>
          <a:p>
            <a:pPr marL="0" indent="0">
              <a:lnSpc>
                <a:spcPct val="90000"/>
              </a:lnSpc>
              <a:buNone/>
            </a:pPr>
            <a:endParaRPr lang="en-GB" b="1" dirty="0" smtClean="0">
              <a:solidFill>
                <a:srgbClr val="B5121B"/>
              </a:solidFill>
            </a:endParaRPr>
          </a:p>
          <a:p>
            <a:pPr>
              <a:lnSpc>
                <a:spcPct val="90000"/>
              </a:lnSpc>
            </a:pPr>
            <a:r>
              <a:rPr lang="en-GB" b="1" dirty="0" smtClean="0">
                <a:solidFill>
                  <a:srgbClr val="B5121B"/>
                </a:solidFill>
              </a:rPr>
              <a:t>BMAT November</a:t>
            </a:r>
            <a:endParaRPr lang="en-GB" b="1" dirty="0">
              <a:solidFill>
                <a:srgbClr val="B5121B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Register: </a:t>
            </a:r>
            <a:r>
              <a:rPr lang="en-GB" sz="2000" dirty="0"/>
              <a:t>	</a:t>
            </a:r>
            <a:r>
              <a:rPr lang="en-GB" sz="2000" dirty="0" smtClean="0"/>
              <a:t>	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September - 1</a:t>
            </a:r>
            <a:r>
              <a:rPr lang="en-GB" sz="2000" baseline="30000" dirty="0" smtClean="0"/>
              <a:t>st</a:t>
            </a:r>
            <a:r>
              <a:rPr lang="en-GB" sz="2000" dirty="0" smtClean="0"/>
              <a:t> </a:t>
            </a:r>
            <a:r>
              <a:rPr lang="en-GB" sz="2000" dirty="0"/>
              <a:t>October </a:t>
            </a:r>
            <a:r>
              <a:rPr lang="en-GB" sz="2000" dirty="0" smtClean="0"/>
              <a:t>2020</a:t>
            </a:r>
          </a:p>
          <a:p>
            <a:pPr lvl="1">
              <a:lnSpc>
                <a:spcPct val="90000"/>
              </a:lnSpc>
            </a:pPr>
            <a:r>
              <a:rPr lang="en-GB" sz="2000" dirty="0">
                <a:solidFill>
                  <a:srgbClr val="B5121B"/>
                </a:solidFill>
              </a:rPr>
              <a:t>Late registration:	before 15th October </a:t>
            </a:r>
            <a:r>
              <a:rPr lang="en-GB" sz="2000" dirty="0" smtClean="0">
                <a:solidFill>
                  <a:srgbClr val="B5121B"/>
                </a:solidFill>
              </a:rPr>
              <a:t>2020 </a:t>
            </a:r>
          </a:p>
          <a:p>
            <a:pPr lvl="1">
              <a:lnSpc>
                <a:spcPct val="90000"/>
              </a:lnSpc>
            </a:pPr>
            <a:r>
              <a:rPr lang="en-GB" sz="2000" dirty="0" smtClean="0"/>
              <a:t>BMAT </a:t>
            </a:r>
            <a:r>
              <a:rPr lang="en-GB" sz="2000" dirty="0"/>
              <a:t>test:  	</a:t>
            </a:r>
            <a:r>
              <a:rPr lang="en-GB" sz="2000" dirty="0" smtClean="0"/>
              <a:t>4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November 2020 (in </a:t>
            </a:r>
            <a:r>
              <a:rPr lang="en-GB" sz="2000" dirty="0"/>
              <a:t>school, college or test </a:t>
            </a:r>
            <a:r>
              <a:rPr lang="en-GB" sz="2000" dirty="0" smtClean="0"/>
              <a:t>centre</a:t>
            </a:r>
            <a:r>
              <a:rPr lang="en-GB" sz="2000" dirty="0"/>
              <a:t>)</a:t>
            </a:r>
          </a:p>
          <a:p>
            <a:pPr lvl="1">
              <a:lnSpc>
                <a:spcPct val="90000"/>
              </a:lnSpc>
            </a:pPr>
            <a:r>
              <a:rPr lang="en-GB" sz="2000" dirty="0">
                <a:solidFill>
                  <a:srgbClr val="B5121B"/>
                </a:solidFill>
              </a:rPr>
              <a:t>BMAT results:  	</a:t>
            </a:r>
            <a:r>
              <a:rPr lang="en-GB" sz="2000" dirty="0" smtClean="0">
                <a:solidFill>
                  <a:srgbClr val="B5121B"/>
                </a:solidFill>
              </a:rPr>
              <a:t>27</a:t>
            </a:r>
            <a:r>
              <a:rPr lang="en-GB" sz="2000" baseline="30000" dirty="0" smtClean="0">
                <a:solidFill>
                  <a:srgbClr val="B5121B"/>
                </a:solidFill>
              </a:rPr>
              <a:t>th</a:t>
            </a:r>
            <a:r>
              <a:rPr lang="en-GB" sz="2000" dirty="0" smtClean="0">
                <a:solidFill>
                  <a:srgbClr val="B5121B"/>
                </a:solidFill>
              </a:rPr>
              <a:t> November 2020</a:t>
            </a:r>
            <a:endParaRPr lang="en-GB" sz="2000" dirty="0">
              <a:solidFill>
                <a:srgbClr val="B5121B"/>
              </a:solidFill>
            </a:endParaRPr>
          </a:p>
          <a:p>
            <a:pPr marL="0" indent="0">
              <a:buFont typeface="Wingdings" pitchFamily="2" charset="2"/>
              <a:buNone/>
            </a:pPr>
            <a:endParaRPr lang="en-GB" sz="2000" dirty="0">
              <a:cs typeface="Calibri" pitchFamily="34" charset="0"/>
            </a:endParaRPr>
          </a:p>
          <a:p>
            <a:pPr lvl="0"/>
            <a:endParaRPr lang="en-GB" sz="2000" dirty="0">
              <a:solidFill>
                <a:srgbClr val="B5121B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216" y="250935"/>
            <a:ext cx="255807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42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667018"/>
            <a:ext cx="6768752" cy="1152128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Preparing for BMAT</a:t>
            </a:r>
            <a:r>
              <a:rPr lang="en-GB" sz="4000" i="1" dirty="0"/>
              <a:t/>
            </a:r>
            <a:br>
              <a:rPr lang="en-GB" sz="4000" i="1" dirty="0"/>
            </a:br>
            <a:endParaRPr lang="en-GB" sz="4000" i="1" dirty="0"/>
          </a:p>
        </p:txBody>
      </p:sp>
      <p:sp>
        <p:nvSpPr>
          <p:cNvPr id="2" name="Subtitle 1"/>
          <p:cNvSpPr>
            <a:spLocks noGrp="1"/>
          </p:cNvSpPr>
          <p:nvPr>
            <p:ph type="body" sz="quarter" idx="14"/>
          </p:nvPr>
        </p:nvSpPr>
        <p:spPr>
          <a:xfrm>
            <a:off x="395288" y="1807285"/>
            <a:ext cx="8576590" cy="4790365"/>
          </a:xfrm>
          <a:prstGeom prst="rect">
            <a:avLst/>
          </a:prstGeom>
        </p:spPr>
        <p:txBody>
          <a:bodyPr/>
          <a:lstStyle/>
          <a:p>
            <a:r>
              <a:rPr lang="en-GB" dirty="0" smtClean="0">
                <a:solidFill>
                  <a:srgbClr val="B5121B"/>
                </a:solidFill>
                <a:cs typeface="Calibri" pitchFamily="34" charset="0"/>
              </a:rPr>
              <a:t>Myth One:  You need to be studying A-level Maths &amp; Physics</a:t>
            </a:r>
            <a:endParaRPr lang="en-GB" dirty="0">
              <a:solidFill>
                <a:srgbClr val="B5121B"/>
              </a:solidFill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en-GB" sz="2000" dirty="0" smtClean="0">
                <a:cs typeface="Calibri" pitchFamily="34" charset="0"/>
              </a:rPr>
              <a:t>No, the knowledge assessed in Section 2 is based on </a:t>
            </a:r>
            <a:r>
              <a:rPr lang="en-GB" sz="2000" u="sng" dirty="0" smtClean="0">
                <a:cs typeface="Calibri" pitchFamily="34" charset="0"/>
              </a:rPr>
              <a:t>GCSE</a:t>
            </a:r>
            <a:r>
              <a:rPr lang="en-GB" sz="2000" dirty="0" smtClean="0">
                <a:cs typeface="Calibri" pitchFamily="34" charset="0"/>
              </a:rPr>
              <a:t> Science &amp; Maths but the style of question is different</a:t>
            </a:r>
          </a:p>
          <a:p>
            <a:pPr>
              <a:buFontTx/>
              <a:buChar char="-"/>
            </a:pPr>
            <a:endParaRPr lang="en-GB" sz="1100" b="1" dirty="0">
              <a:cs typeface="Calibri" pitchFamily="34" charset="0"/>
            </a:endParaRPr>
          </a:p>
          <a:p>
            <a:r>
              <a:rPr lang="en-GB" dirty="0" smtClean="0">
                <a:solidFill>
                  <a:srgbClr val="B5121B"/>
                </a:solidFill>
                <a:cs typeface="Calibri" pitchFamily="34" charset="0"/>
              </a:rPr>
              <a:t>Myth Two:  BMAT is super-difficult</a:t>
            </a:r>
            <a:endParaRPr lang="en-GB" dirty="0">
              <a:solidFill>
                <a:srgbClr val="B5121B"/>
              </a:solidFill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en-GB" sz="2000" dirty="0" smtClean="0">
                <a:cs typeface="Calibri" pitchFamily="34" charset="0"/>
              </a:rPr>
              <a:t>If you are good at science, you will probably be good at BMAT</a:t>
            </a:r>
          </a:p>
          <a:p>
            <a:pPr>
              <a:buFontTx/>
              <a:buChar char="-"/>
            </a:pPr>
            <a:endParaRPr lang="en-GB" sz="1100" b="1" dirty="0">
              <a:cs typeface="Calibri" pitchFamily="34" charset="0"/>
            </a:endParaRPr>
          </a:p>
          <a:p>
            <a:r>
              <a:rPr lang="en-GB" dirty="0" smtClean="0">
                <a:solidFill>
                  <a:srgbClr val="B5121B"/>
                </a:solidFill>
                <a:cs typeface="Calibri" pitchFamily="34" charset="0"/>
              </a:rPr>
              <a:t>Myth Three:  You need to pay for an expensive preparation course to be able to get a good BMAT score</a:t>
            </a:r>
            <a:endParaRPr lang="en-GB" dirty="0">
              <a:solidFill>
                <a:srgbClr val="B5121B"/>
              </a:solidFill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en-GB" sz="2000" dirty="0" smtClean="0">
                <a:cs typeface="Calibri" pitchFamily="34" charset="0"/>
              </a:rPr>
              <a:t>No, there is no evidence that attending a course improves applicants’ scores.  All you need to help you prepare can be found, FOR FREE, on the BMAT website</a:t>
            </a:r>
            <a:endParaRPr lang="en-GB" dirty="0">
              <a:solidFill>
                <a:srgbClr val="B5121B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216" y="250935"/>
            <a:ext cx="2558073" cy="6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9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479980"/>
            <a:ext cx="6768752" cy="1152128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Preparing for BMAT:</a:t>
            </a:r>
            <a:br>
              <a:rPr lang="en-GB" sz="4000" dirty="0" smtClean="0"/>
            </a:br>
            <a:r>
              <a:rPr lang="en-GB" sz="4000" dirty="0"/>
              <a:t>t</a:t>
            </a:r>
            <a:r>
              <a:rPr lang="en-GB" sz="4000" dirty="0" smtClean="0"/>
              <a:t>op tips</a:t>
            </a:r>
            <a:r>
              <a:rPr lang="en-GB" sz="4000" i="1" dirty="0"/>
              <a:t/>
            </a:r>
            <a:br>
              <a:rPr lang="en-GB" sz="4000" i="1" dirty="0"/>
            </a:br>
            <a:endParaRPr lang="en-GB" sz="4000" i="1" dirty="0"/>
          </a:p>
        </p:txBody>
      </p:sp>
      <p:sp>
        <p:nvSpPr>
          <p:cNvPr id="2" name="Subtitle 1"/>
          <p:cNvSpPr>
            <a:spLocks noGrp="1"/>
          </p:cNvSpPr>
          <p:nvPr>
            <p:ph type="body" sz="quarter" idx="14"/>
          </p:nvPr>
        </p:nvSpPr>
        <p:spPr>
          <a:xfrm>
            <a:off x="395288" y="1807285"/>
            <a:ext cx="8576590" cy="4790365"/>
          </a:xfrm>
          <a:prstGeom prst="rect">
            <a:avLst/>
          </a:prstGeom>
        </p:spPr>
        <p:txBody>
          <a:bodyPr/>
          <a:lstStyle/>
          <a:p>
            <a:r>
              <a:rPr lang="en-GB" dirty="0">
                <a:solidFill>
                  <a:srgbClr val="B5121B"/>
                </a:solidFill>
                <a:cs typeface="Calibri" pitchFamily="34" charset="0"/>
              </a:rPr>
              <a:t>Use the free resources available on the BMAT website</a:t>
            </a:r>
          </a:p>
          <a:p>
            <a:pPr>
              <a:buFontTx/>
              <a:buChar char="-"/>
            </a:pPr>
            <a:r>
              <a:rPr lang="en-GB" sz="2000" dirty="0">
                <a:cs typeface="Calibri" pitchFamily="34" charset="0"/>
              </a:rPr>
              <a:t>https://www.admissionstesting.org/for-test-takers/bmat/preparing-for-bmat</a:t>
            </a:r>
            <a:r>
              <a:rPr lang="en-GB" sz="2000" dirty="0" smtClean="0">
                <a:cs typeface="Calibri" pitchFamily="34" charset="0"/>
              </a:rPr>
              <a:t>/</a:t>
            </a:r>
          </a:p>
          <a:p>
            <a:pPr>
              <a:buFontTx/>
              <a:buChar char="-"/>
            </a:pPr>
            <a:endParaRPr lang="en-GB" sz="1100" b="1" dirty="0">
              <a:cs typeface="Calibri" pitchFamily="34" charset="0"/>
            </a:endParaRPr>
          </a:p>
          <a:p>
            <a:endParaRPr lang="en-GB" dirty="0">
              <a:solidFill>
                <a:srgbClr val="B5121B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216" y="250935"/>
            <a:ext cx="2558073" cy="64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6672" y="2863259"/>
            <a:ext cx="5223283" cy="366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4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667018"/>
            <a:ext cx="6768752" cy="1152128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LMS Selection Process</a:t>
            </a:r>
            <a:r>
              <a:rPr lang="en-GB" sz="4000" dirty="0"/>
              <a:t/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2" name="Subtitle 1"/>
          <p:cNvSpPr>
            <a:spLocks noGrp="1"/>
          </p:cNvSpPr>
          <p:nvPr>
            <p:ph type="body" sz="quarter" idx="14"/>
          </p:nvPr>
        </p:nvSpPr>
        <p:spPr>
          <a:xfrm>
            <a:off x="395288" y="1807285"/>
            <a:ext cx="8540894" cy="4790365"/>
          </a:xfrm>
          <a:prstGeom prst="rect">
            <a:avLst/>
          </a:prstGeom>
        </p:spPr>
        <p:txBody>
          <a:bodyPr/>
          <a:lstStyle/>
          <a:p>
            <a:pPr marL="180000" indent="457200">
              <a:lnSpc>
                <a:spcPct val="90000"/>
              </a:lnSpc>
              <a:spcAft>
                <a:spcPts val="1200"/>
              </a:spcAft>
            </a:pPr>
            <a:r>
              <a:rPr lang="en-GB" sz="32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Academic Excellence </a:t>
            </a:r>
            <a:endParaRPr lang="en-GB" sz="32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980100" lvl="2" indent="457200">
              <a:lnSpc>
                <a:spcPct val="90000"/>
              </a:lnSpc>
              <a:spcAft>
                <a:spcPts val="1200"/>
              </a:spcAft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achieved </a:t>
            </a:r>
            <a:r>
              <a:rPr lang="en-GB" sz="2800" dirty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and predicted grades</a:t>
            </a:r>
          </a:p>
          <a:p>
            <a:pPr marL="180000" indent="457200">
              <a:lnSpc>
                <a:spcPct val="90000"/>
              </a:lnSpc>
              <a:spcAft>
                <a:spcPts val="1200"/>
              </a:spcAft>
            </a:pP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Medical Admissions Test </a:t>
            </a:r>
          </a:p>
          <a:p>
            <a:pPr marL="980100" lvl="2" indent="457200">
              <a:lnSpc>
                <a:spcPct val="90000"/>
              </a:lnSpc>
              <a:spcAft>
                <a:spcPts val="1200"/>
              </a:spcAft>
            </a:pPr>
            <a:r>
              <a:rPr lang="en-GB" sz="28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(UCAT/BMAT)</a:t>
            </a:r>
            <a:endParaRPr lang="en-GB" sz="1200" dirty="0" smtClean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 marL="180000" indent="457200">
              <a:lnSpc>
                <a:spcPct val="90000"/>
              </a:lnSpc>
              <a:spcAft>
                <a:spcPts val="1200"/>
              </a:spcAft>
            </a:pPr>
            <a:r>
              <a:rPr lang="en-GB" sz="3200" dirty="0" smtClean="0">
                <a:solidFill>
                  <a:srgbClr val="C00000"/>
                </a:solidFill>
                <a:latin typeface="Calibri" pitchFamily="34" charset="0"/>
              </a:rPr>
              <a:t>Interview</a:t>
            </a:r>
          </a:p>
          <a:p>
            <a:pPr marL="580050" lvl="1" indent="457200">
              <a:lnSpc>
                <a:spcPct val="90000"/>
              </a:lnSpc>
              <a:spcAft>
                <a:spcPts val="1200"/>
              </a:spcAft>
            </a:pPr>
            <a:r>
              <a:rPr lang="en-GB" sz="3000" dirty="0" smtClean="0">
                <a:solidFill>
                  <a:srgbClr val="C00000"/>
                </a:solidFill>
                <a:latin typeface="Calibri" pitchFamily="34" charset="0"/>
              </a:rPr>
              <a:t>Personal Statement</a:t>
            </a:r>
            <a:endParaRPr lang="en-GB" sz="3200" dirty="0">
              <a:solidFill>
                <a:srgbClr val="C00000"/>
              </a:solidFill>
              <a:latin typeface="Calibri" pitchFamily="34" charset="0"/>
            </a:endParaRPr>
          </a:p>
          <a:p>
            <a:pPr marL="180000" indent="457200">
              <a:lnSpc>
                <a:spcPct val="90000"/>
              </a:lnSpc>
              <a:spcAft>
                <a:spcPts val="1200"/>
              </a:spcAft>
            </a:pPr>
            <a:r>
              <a:rPr lang="en-GB" sz="3200" dirty="0" smtClean="0"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Fitness to Practice</a:t>
            </a:r>
            <a:endParaRPr lang="en-GB" sz="3200" dirty="0"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n-GB" sz="1600" dirty="0">
              <a:latin typeface="Calibri" pitchFamily="34" charset="0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3200" dirty="0">
              <a:solidFill>
                <a:srgbClr val="B5121B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</a:pPr>
            <a:endParaRPr lang="en-GB" sz="1600" dirty="0"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40" y="227665"/>
            <a:ext cx="2842303" cy="720000"/>
          </a:xfrm>
          <a:prstGeom prst="rect">
            <a:avLst/>
          </a:prstGeom>
        </p:spPr>
      </p:pic>
      <p:sp>
        <p:nvSpPr>
          <p:cNvPr id="4" name="Right Brace 3"/>
          <p:cNvSpPr/>
          <p:nvPr/>
        </p:nvSpPr>
        <p:spPr>
          <a:xfrm>
            <a:off x="6321286" y="1819146"/>
            <a:ext cx="384313" cy="2355289"/>
          </a:xfrm>
          <a:prstGeom prst="rightBrace">
            <a:avLst/>
          </a:prstGeom>
          <a:noFill/>
          <a:ln>
            <a:solidFill>
              <a:srgbClr val="6666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6806478" y="2519736"/>
            <a:ext cx="18206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666666"/>
                </a:solidFill>
              </a:rPr>
              <a:t>Academic criteria</a:t>
            </a:r>
            <a:endParaRPr lang="en-GB" sz="2800" dirty="0">
              <a:solidFill>
                <a:srgbClr val="666666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5270307" y="4276325"/>
            <a:ext cx="494389" cy="1355850"/>
          </a:xfrm>
          <a:prstGeom prst="rightBrac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64696" y="4431935"/>
            <a:ext cx="23421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rgbClr val="C00000"/>
                </a:solidFill>
              </a:rPr>
              <a:t>Non-academic criteria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591" y="4174433"/>
            <a:ext cx="8176592" cy="164327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809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2459592" y="1213109"/>
            <a:ext cx="6009502" cy="5240227"/>
            <a:chOff x="2459592" y="1484784"/>
            <a:chExt cx="6009502" cy="5240227"/>
          </a:xfrm>
        </p:grpSpPr>
        <p:pic>
          <p:nvPicPr>
            <p:cNvPr id="6" name="Content Placeholder 3" descr="med school map.jpg"/>
            <p:cNvPicPr>
              <a:picLocks noChangeAspect="1"/>
            </p:cNvPicPr>
            <p:nvPr/>
          </p:nvPicPr>
          <p:blipFill>
            <a:blip r:embed="rId3" cstate="print"/>
            <a:srcRect t="32932"/>
            <a:stretch>
              <a:fillRect/>
            </a:stretch>
          </p:blipFill>
          <p:spPr>
            <a:xfrm>
              <a:off x="2459592" y="1757437"/>
              <a:ext cx="5802962" cy="4941193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6114477" y="1484784"/>
              <a:ext cx="2201939" cy="2614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974365" y="4110947"/>
              <a:ext cx="494729" cy="2614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413177" y="1604547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chemeClr val="bg1"/>
                </a:solidFill>
              </a:rPr>
              <a:t>Example image</a:t>
            </a:r>
            <a:endParaRPr lang="en-GB" sz="2000" b="1" dirty="0">
              <a:solidFill>
                <a:schemeClr val="bg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258493" y="4995911"/>
            <a:ext cx="1096250" cy="230832"/>
            <a:chOff x="7409575" y="4620013"/>
            <a:chExt cx="1096250" cy="230832"/>
          </a:xfrm>
        </p:grpSpPr>
        <p:sp>
          <p:nvSpPr>
            <p:cNvPr id="9" name="Oval 8"/>
            <p:cNvSpPr/>
            <p:nvPr/>
          </p:nvSpPr>
          <p:spPr>
            <a:xfrm>
              <a:off x="7409575" y="4700258"/>
              <a:ext cx="66518" cy="71436"/>
            </a:xfrm>
            <a:prstGeom prst="ellipse">
              <a:avLst/>
            </a:prstGeom>
            <a:solidFill>
              <a:srgbClr val="9900FF"/>
            </a:solidFill>
            <a:ln>
              <a:solidFill>
                <a:srgbClr val="99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447515" y="4620013"/>
              <a:ext cx="10583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rgbClr val="666666"/>
                  </a:solidFill>
                  <a:latin typeface="Comic Sans MS" pitchFamily="66" charset="0"/>
                </a:rPr>
                <a:t>Anglia Ruskin</a:t>
              </a:r>
              <a:endParaRPr lang="en-GB" sz="900" b="1" dirty="0">
                <a:solidFill>
                  <a:srgbClr val="666666"/>
                </a:solidFill>
                <a:latin typeface="Comic Sans MS" pitchFamily="66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16620" y="1922345"/>
            <a:ext cx="325677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solidFill>
                  <a:srgbClr val="B5121B"/>
                </a:solidFill>
                <a:latin typeface="Calibri" pitchFamily="34" charset="0"/>
              </a:rPr>
              <a:t>Increase in medical student numbers in England:</a:t>
            </a:r>
          </a:p>
          <a:p>
            <a:r>
              <a:rPr lang="en-GB" sz="2000" dirty="0" smtClean="0">
                <a:solidFill>
                  <a:srgbClr val="666666"/>
                </a:solidFill>
                <a:latin typeface="Calibri" pitchFamily="34" charset="0"/>
              </a:rPr>
              <a:t>~6000 in 2017</a:t>
            </a:r>
          </a:p>
          <a:p>
            <a:r>
              <a:rPr lang="en-GB" sz="2000" dirty="0" smtClean="0">
                <a:solidFill>
                  <a:srgbClr val="B5121B"/>
                </a:solidFill>
                <a:latin typeface="Calibri" pitchFamily="34" charset="0"/>
              </a:rPr>
              <a:t>~6500 in 2018</a:t>
            </a:r>
          </a:p>
          <a:p>
            <a:r>
              <a:rPr lang="en-GB" sz="2000" dirty="0" smtClean="0">
                <a:solidFill>
                  <a:srgbClr val="666666"/>
                </a:solidFill>
                <a:latin typeface="Calibri" pitchFamily="34" charset="0"/>
              </a:rPr>
              <a:t>~7500 from 2019 onwards</a:t>
            </a:r>
          </a:p>
          <a:p>
            <a:endParaRPr lang="en-GB" sz="2000" dirty="0" smtClean="0">
              <a:solidFill>
                <a:srgbClr val="B5121B"/>
              </a:solidFill>
              <a:latin typeface="Calibri" pitchFamily="34" charset="0"/>
            </a:endParaRPr>
          </a:p>
          <a:p>
            <a:r>
              <a:rPr lang="en-GB" sz="2000" dirty="0" smtClean="0">
                <a:solidFill>
                  <a:srgbClr val="B5121B"/>
                </a:solidFill>
                <a:latin typeface="Calibri" pitchFamily="34" charset="0"/>
              </a:rPr>
              <a:t>New </a:t>
            </a:r>
            <a:r>
              <a:rPr lang="en-GB" sz="2000" dirty="0">
                <a:solidFill>
                  <a:srgbClr val="B5121B"/>
                </a:solidFill>
                <a:latin typeface="Calibri" pitchFamily="34" charset="0"/>
              </a:rPr>
              <a:t>medical </a:t>
            </a:r>
            <a:r>
              <a:rPr lang="en-GB" sz="2000" dirty="0" smtClean="0">
                <a:solidFill>
                  <a:srgbClr val="B5121B"/>
                </a:solidFill>
                <a:latin typeface="Calibri" pitchFamily="34" charset="0"/>
              </a:rPr>
              <a:t>schools</a:t>
            </a:r>
          </a:p>
          <a:p>
            <a:pPr marL="342900" indent="-342900">
              <a:buFontTx/>
              <a:buChar char="-"/>
            </a:pPr>
            <a:r>
              <a:rPr lang="en-GB" sz="1600" dirty="0" err="1" smtClean="0">
                <a:solidFill>
                  <a:srgbClr val="666666"/>
                </a:solidFill>
                <a:latin typeface="Calibri" pitchFamily="34" charset="0"/>
              </a:rPr>
              <a:t>UCLan</a:t>
            </a:r>
            <a:endParaRPr lang="en-GB" sz="1600" dirty="0" smtClean="0">
              <a:solidFill>
                <a:srgbClr val="666666"/>
              </a:solidFill>
              <a:latin typeface="Calibri" pitchFamily="34" charset="0"/>
            </a:endParaRPr>
          </a:p>
          <a:p>
            <a:pPr marL="342900" indent="-342900">
              <a:buFontTx/>
              <a:buChar char="-"/>
            </a:pPr>
            <a:r>
              <a:rPr lang="en-GB" sz="1600" dirty="0" smtClean="0">
                <a:solidFill>
                  <a:srgbClr val="B5121B"/>
                </a:solidFill>
                <a:latin typeface="Calibri" pitchFamily="34" charset="0"/>
              </a:rPr>
              <a:t>Aston</a:t>
            </a:r>
          </a:p>
          <a:p>
            <a:pPr marL="342900" indent="-342900">
              <a:buFontTx/>
              <a:buChar char="-"/>
            </a:pPr>
            <a:r>
              <a:rPr lang="en-GB" sz="1600" dirty="0" smtClean="0">
                <a:solidFill>
                  <a:srgbClr val="666666"/>
                </a:solidFill>
                <a:latin typeface="Calibri" pitchFamily="34" charset="0"/>
              </a:rPr>
              <a:t>Anglia Ruskin</a:t>
            </a:r>
          </a:p>
          <a:p>
            <a:pPr marL="342900" indent="-342900">
              <a:buFontTx/>
              <a:buChar char="-"/>
            </a:pPr>
            <a:r>
              <a:rPr lang="en-GB" sz="1600" dirty="0" smtClean="0">
                <a:solidFill>
                  <a:srgbClr val="B5121B"/>
                </a:solidFill>
                <a:latin typeface="Calibri" pitchFamily="34" charset="0"/>
              </a:rPr>
              <a:t>Canterbury</a:t>
            </a:r>
          </a:p>
          <a:p>
            <a:pPr marL="342900" indent="-342900">
              <a:buFontTx/>
              <a:buChar char="-"/>
            </a:pPr>
            <a:r>
              <a:rPr lang="en-GB" sz="1600" dirty="0" smtClean="0">
                <a:solidFill>
                  <a:srgbClr val="666666"/>
                </a:solidFill>
                <a:latin typeface="Calibri" pitchFamily="34" charset="0"/>
              </a:rPr>
              <a:t>Edgehill</a:t>
            </a:r>
          </a:p>
          <a:p>
            <a:pPr marL="342900" indent="-342900">
              <a:buFontTx/>
              <a:buChar char="-"/>
            </a:pPr>
            <a:r>
              <a:rPr lang="en-GB" sz="1600" dirty="0" smtClean="0">
                <a:solidFill>
                  <a:srgbClr val="B5121B"/>
                </a:solidFill>
                <a:latin typeface="Calibri" pitchFamily="34" charset="0"/>
              </a:rPr>
              <a:t>Lincoln</a:t>
            </a:r>
          </a:p>
          <a:p>
            <a:pPr marL="342900" indent="-342900">
              <a:buFontTx/>
              <a:buChar char="-"/>
            </a:pPr>
            <a:r>
              <a:rPr lang="en-GB" sz="1600" dirty="0">
                <a:solidFill>
                  <a:srgbClr val="666666"/>
                </a:solidFill>
                <a:latin typeface="Calibri" pitchFamily="34" charset="0"/>
              </a:rPr>
              <a:t>Sunderland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918537" y="6134205"/>
            <a:ext cx="781050" cy="230832"/>
            <a:chOff x="7650513" y="5047011"/>
            <a:chExt cx="781050" cy="230832"/>
          </a:xfrm>
        </p:grpSpPr>
        <p:sp>
          <p:nvSpPr>
            <p:cNvPr id="14" name="Oval 13"/>
            <p:cNvSpPr/>
            <p:nvPr/>
          </p:nvSpPr>
          <p:spPr>
            <a:xfrm>
              <a:off x="8322028" y="5127450"/>
              <a:ext cx="76200" cy="71436"/>
            </a:xfrm>
            <a:prstGeom prst="ellipse">
              <a:avLst/>
            </a:prstGeom>
            <a:solidFill>
              <a:srgbClr val="00B000"/>
            </a:solidFill>
            <a:ln>
              <a:solidFill>
                <a:srgbClr val="00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650513" y="5047011"/>
              <a:ext cx="78105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rgbClr val="666666"/>
                  </a:solidFill>
                  <a:latin typeface="Comic Sans MS" pitchFamily="66" charset="0"/>
                </a:rPr>
                <a:t>Plymouth</a:t>
              </a:r>
              <a:endParaRPr lang="en-GB" sz="900" b="1" dirty="0">
                <a:solidFill>
                  <a:srgbClr val="666666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309062" y="5878663"/>
            <a:ext cx="673130" cy="250779"/>
            <a:chOff x="4309062" y="6150338"/>
            <a:chExt cx="673130" cy="250779"/>
          </a:xfrm>
        </p:grpSpPr>
        <p:grpSp>
          <p:nvGrpSpPr>
            <p:cNvPr id="23" name="Group 22"/>
            <p:cNvGrpSpPr/>
            <p:nvPr/>
          </p:nvGrpSpPr>
          <p:grpSpPr>
            <a:xfrm>
              <a:off x="4381313" y="6150338"/>
              <a:ext cx="491344" cy="179025"/>
              <a:chOff x="4376551" y="6150338"/>
              <a:chExt cx="475663" cy="179025"/>
            </a:xfrm>
          </p:grpSpPr>
          <p:sp>
            <p:nvSpPr>
              <p:cNvPr id="19" name="Freeform 18"/>
              <p:cNvSpPr/>
              <p:nvPr/>
            </p:nvSpPr>
            <p:spPr>
              <a:xfrm>
                <a:off x="4419267" y="6150338"/>
                <a:ext cx="432947" cy="179025"/>
              </a:xfrm>
              <a:custGeom>
                <a:avLst/>
                <a:gdLst>
                  <a:gd name="connsiteX0" fmla="*/ 86059 w 419435"/>
                  <a:gd name="connsiteY0" fmla="*/ 0 h 147638"/>
                  <a:gd name="connsiteX1" fmla="*/ 86059 w 419435"/>
                  <a:gd name="connsiteY1" fmla="*/ 0 h 147638"/>
                  <a:gd name="connsiteX2" fmla="*/ 78915 w 419435"/>
                  <a:gd name="connsiteY2" fmla="*/ 19050 h 147638"/>
                  <a:gd name="connsiteX3" fmla="*/ 74153 w 419435"/>
                  <a:gd name="connsiteY3" fmla="*/ 26194 h 147638"/>
                  <a:gd name="connsiteX4" fmla="*/ 69390 w 419435"/>
                  <a:gd name="connsiteY4" fmla="*/ 40481 h 147638"/>
                  <a:gd name="connsiteX5" fmla="*/ 62246 w 419435"/>
                  <a:gd name="connsiteY5" fmla="*/ 54769 h 147638"/>
                  <a:gd name="connsiteX6" fmla="*/ 55103 w 419435"/>
                  <a:gd name="connsiteY6" fmla="*/ 57150 h 147638"/>
                  <a:gd name="connsiteX7" fmla="*/ 45578 w 419435"/>
                  <a:gd name="connsiteY7" fmla="*/ 71438 h 147638"/>
                  <a:gd name="connsiteX8" fmla="*/ 38434 w 419435"/>
                  <a:gd name="connsiteY8" fmla="*/ 85725 h 147638"/>
                  <a:gd name="connsiteX9" fmla="*/ 31290 w 419435"/>
                  <a:gd name="connsiteY9" fmla="*/ 90488 h 147638"/>
                  <a:gd name="connsiteX10" fmla="*/ 21765 w 419435"/>
                  <a:gd name="connsiteY10" fmla="*/ 104775 h 147638"/>
                  <a:gd name="connsiteX11" fmla="*/ 7478 w 419435"/>
                  <a:gd name="connsiteY11" fmla="*/ 119063 h 147638"/>
                  <a:gd name="connsiteX12" fmla="*/ 5096 w 419435"/>
                  <a:gd name="connsiteY12" fmla="*/ 126206 h 147638"/>
                  <a:gd name="connsiteX13" fmla="*/ 334 w 419435"/>
                  <a:gd name="connsiteY13" fmla="*/ 133350 h 147638"/>
                  <a:gd name="connsiteX14" fmla="*/ 334 w 419435"/>
                  <a:gd name="connsiteY14" fmla="*/ 140494 h 147638"/>
                  <a:gd name="connsiteX15" fmla="*/ 334 w 419435"/>
                  <a:gd name="connsiteY15" fmla="*/ 140494 h 147638"/>
                  <a:gd name="connsiteX16" fmla="*/ 62246 w 419435"/>
                  <a:gd name="connsiteY16" fmla="*/ 145256 h 147638"/>
                  <a:gd name="connsiteX17" fmla="*/ 86059 w 419435"/>
                  <a:gd name="connsiteY17" fmla="*/ 147638 h 147638"/>
                  <a:gd name="connsiteX18" fmla="*/ 214646 w 419435"/>
                  <a:gd name="connsiteY18" fmla="*/ 145256 h 147638"/>
                  <a:gd name="connsiteX19" fmla="*/ 243221 w 419435"/>
                  <a:gd name="connsiteY19" fmla="*/ 142875 h 147638"/>
                  <a:gd name="connsiteX20" fmla="*/ 297990 w 419435"/>
                  <a:gd name="connsiteY20" fmla="*/ 140494 h 147638"/>
                  <a:gd name="connsiteX21" fmla="*/ 343234 w 419435"/>
                  <a:gd name="connsiteY21" fmla="*/ 140494 h 147638"/>
                  <a:gd name="connsiteX22" fmla="*/ 386096 w 419435"/>
                  <a:gd name="connsiteY22" fmla="*/ 142875 h 147638"/>
                  <a:gd name="connsiteX23" fmla="*/ 419434 w 419435"/>
                  <a:gd name="connsiteY23" fmla="*/ 138113 h 147638"/>
                  <a:gd name="connsiteX24" fmla="*/ 419434 w 419435"/>
                  <a:gd name="connsiteY24" fmla="*/ 138113 h 147638"/>
                  <a:gd name="connsiteX25" fmla="*/ 412290 w 419435"/>
                  <a:gd name="connsiteY25" fmla="*/ 119063 h 147638"/>
                  <a:gd name="connsiteX26" fmla="*/ 407528 w 419435"/>
                  <a:gd name="connsiteY26" fmla="*/ 104775 h 147638"/>
                  <a:gd name="connsiteX27" fmla="*/ 409909 w 419435"/>
                  <a:gd name="connsiteY27" fmla="*/ 95250 h 147638"/>
                  <a:gd name="connsiteX28" fmla="*/ 412290 w 419435"/>
                  <a:gd name="connsiteY28" fmla="*/ 88106 h 147638"/>
                  <a:gd name="connsiteX29" fmla="*/ 409909 w 419435"/>
                  <a:gd name="connsiteY29" fmla="*/ 59531 h 147638"/>
                  <a:gd name="connsiteX30" fmla="*/ 412290 w 419435"/>
                  <a:gd name="connsiteY30" fmla="*/ 30956 h 147638"/>
                  <a:gd name="connsiteX31" fmla="*/ 417053 w 419435"/>
                  <a:gd name="connsiteY31" fmla="*/ 23813 h 147638"/>
                  <a:gd name="connsiteX32" fmla="*/ 409909 w 419435"/>
                  <a:gd name="connsiteY32" fmla="*/ 19050 h 147638"/>
                  <a:gd name="connsiteX33" fmla="*/ 355140 w 419435"/>
                  <a:gd name="connsiteY33" fmla="*/ 16669 h 147638"/>
                  <a:gd name="connsiteX34" fmla="*/ 278940 w 419435"/>
                  <a:gd name="connsiteY34" fmla="*/ 14288 h 147638"/>
                  <a:gd name="connsiteX35" fmla="*/ 136065 w 419435"/>
                  <a:gd name="connsiteY35" fmla="*/ 14288 h 147638"/>
                  <a:gd name="connsiteX36" fmla="*/ 126540 w 419435"/>
                  <a:gd name="connsiteY36" fmla="*/ 11906 h 147638"/>
                  <a:gd name="connsiteX37" fmla="*/ 102728 w 419435"/>
                  <a:gd name="connsiteY37" fmla="*/ 7144 h 147638"/>
                  <a:gd name="connsiteX38" fmla="*/ 86059 w 419435"/>
                  <a:gd name="connsiteY38" fmla="*/ 0 h 1476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19435" h="147638">
                    <a:moveTo>
                      <a:pt x="86059" y="0"/>
                    </a:moveTo>
                    <a:lnTo>
                      <a:pt x="86059" y="0"/>
                    </a:lnTo>
                    <a:cubicBezTo>
                      <a:pt x="83678" y="6350"/>
                      <a:pt x="81721" y="12876"/>
                      <a:pt x="78915" y="19050"/>
                    </a:cubicBezTo>
                    <a:cubicBezTo>
                      <a:pt x="77731" y="21655"/>
                      <a:pt x="75315" y="23579"/>
                      <a:pt x="74153" y="26194"/>
                    </a:cubicBezTo>
                    <a:cubicBezTo>
                      <a:pt x="72114" y="30781"/>
                      <a:pt x="70978" y="35719"/>
                      <a:pt x="69390" y="40481"/>
                    </a:cubicBezTo>
                    <a:cubicBezTo>
                      <a:pt x="67821" y="45189"/>
                      <a:pt x="66444" y="51411"/>
                      <a:pt x="62246" y="54769"/>
                    </a:cubicBezTo>
                    <a:cubicBezTo>
                      <a:pt x="60286" y="56337"/>
                      <a:pt x="57484" y="56356"/>
                      <a:pt x="55103" y="57150"/>
                    </a:cubicBezTo>
                    <a:cubicBezTo>
                      <a:pt x="51928" y="61913"/>
                      <a:pt x="47389" y="66008"/>
                      <a:pt x="45578" y="71438"/>
                    </a:cubicBezTo>
                    <a:cubicBezTo>
                      <a:pt x="43641" y="77246"/>
                      <a:pt x="43048" y="81110"/>
                      <a:pt x="38434" y="85725"/>
                    </a:cubicBezTo>
                    <a:cubicBezTo>
                      <a:pt x="36410" y="87749"/>
                      <a:pt x="33671" y="88900"/>
                      <a:pt x="31290" y="90488"/>
                    </a:cubicBezTo>
                    <a:cubicBezTo>
                      <a:pt x="28115" y="95250"/>
                      <a:pt x="25812" y="100728"/>
                      <a:pt x="21765" y="104775"/>
                    </a:cubicBezTo>
                    <a:lnTo>
                      <a:pt x="7478" y="119063"/>
                    </a:lnTo>
                    <a:cubicBezTo>
                      <a:pt x="6684" y="121444"/>
                      <a:pt x="6219" y="123961"/>
                      <a:pt x="5096" y="126206"/>
                    </a:cubicBezTo>
                    <a:cubicBezTo>
                      <a:pt x="3816" y="128766"/>
                      <a:pt x="1239" y="130635"/>
                      <a:pt x="334" y="133350"/>
                    </a:cubicBezTo>
                    <a:cubicBezTo>
                      <a:pt x="-419" y="135609"/>
                      <a:pt x="334" y="138113"/>
                      <a:pt x="334" y="140494"/>
                    </a:cubicBezTo>
                    <a:lnTo>
                      <a:pt x="334" y="140494"/>
                    </a:lnTo>
                    <a:cubicBezTo>
                      <a:pt x="78456" y="147595"/>
                      <a:pt x="-36721" y="137338"/>
                      <a:pt x="62246" y="145256"/>
                    </a:cubicBezTo>
                    <a:cubicBezTo>
                      <a:pt x="70198" y="145892"/>
                      <a:pt x="78121" y="146844"/>
                      <a:pt x="86059" y="147638"/>
                    </a:cubicBezTo>
                    <a:lnTo>
                      <a:pt x="214646" y="145256"/>
                    </a:lnTo>
                    <a:cubicBezTo>
                      <a:pt x="224200" y="144966"/>
                      <a:pt x="233679" y="143420"/>
                      <a:pt x="243221" y="142875"/>
                    </a:cubicBezTo>
                    <a:cubicBezTo>
                      <a:pt x="261465" y="141833"/>
                      <a:pt x="279734" y="141288"/>
                      <a:pt x="297990" y="140494"/>
                    </a:cubicBezTo>
                    <a:cubicBezTo>
                      <a:pt x="317281" y="134065"/>
                      <a:pt x="302248" y="138083"/>
                      <a:pt x="343234" y="140494"/>
                    </a:cubicBezTo>
                    <a:lnTo>
                      <a:pt x="386096" y="142875"/>
                    </a:lnTo>
                    <a:cubicBezTo>
                      <a:pt x="420226" y="140437"/>
                      <a:pt x="419434" y="151635"/>
                      <a:pt x="419434" y="138113"/>
                    </a:cubicBezTo>
                    <a:lnTo>
                      <a:pt x="419434" y="138113"/>
                    </a:lnTo>
                    <a:cubicBezTo>
                      <a:pt x="417053" y="131763"/>
                      <a:pt x="414571" y="125450"/>
                      <a:pt x="412290" y="119063"/>
                    </a:cubicBezTo>
                    <a:cubicBezTo>
                      <a:pt x="410602" y="114335"/>
                      <a:pt x="407528" y="104775"/>
                      <a:pt x="407528" y="104775"/>
                    </a:cubicBezTo>
                    <a:cubicBezTo>
                      <a:pt x="408322" y="101600"/>
                      <a:pt x="409010" y="98397"/>
                      <a:pt x="409909" y="95250"/>
                    </a:cubicBezTo>
                    <a:cubicBezTo>
                      <a:pt x="410599" y="92836"/>
                      <a:pt x="412290" y="90616"/>
                      <a:pt x="412290" y="88106"/>
                    </a:cubicBezTo>
                    <a:cubicBezTo>
                      <a:pt x="412290" y="78548"/>
                      <a:pt x="410703" y="69056"/>
                      <a:pt x="409909" y="59531"/>
                    </a:cubicBezTo>
                    <a:cubicBezTo>
                      <a:pt x="410703" y="50006"/>
                      <a:pt x="410415" y="40328"/>
                      <a:pt x="412290" y="30956"/>
                    </a:cubicBezTo>
                    <a:cubicBezTo>
                      <a:pt x="412851" y="28150"/>
                      <a:pt x="417614" y="26619"/>
                      <a:pt x="417053" y="23813"/>
                    </a:cubicBezTo>
                    <a:cubicBezTo>
                      <a:pt x="416492" y="21007"/>
                      <a:pt x="412752" y="19378"/>
                      <a:pt x="409909" y="19050"/>
                    </a:cubicBezTo>
                    <a:cubicBezTo>
                      <a:pt x="391756" y="16955"/>
                      <a:pt x="373402" y="17333"/>
                      <a:pt x="355140" y="16669"/>
                    </a:cubicBezTo>
                    <a:lnTo>
                      <a:pt x="278940" y="14288"/>
                    </a:lnTo>
                    <a:cubicBezTo>
                      <a:pt x="211995" y="17811"/>
                      <a:pt x="225497" y="18263"/>
                      <a:pt x="136065" y="14288"/>
                    </a:cubicBezTo>
                    <a:cubicBezTo>
                      <a:pt x="132795" y="14143"/>
                      <a:pt x="129740" y="12592"/>
                      <a:pt x="126540" y="11906"/>
                    </a:cubicBezTo>
                    <a:cubicBezTo>
                      <a:pt x="118625" y="10210"/>
                      <a:pt x="110822" y="7144"/>
                      <a:pt x="102728" y="7144"/>
                    </a:cubicBezTo>
                    <a:lnTo>
                      <a:pt x="86059" y="0"/>
                    </a:lnTo>
                    <a:close/>
                  </a:path>
                </a:pathLst>
              </a:custGeom>
              <a:solidFill>
                <a:srgbClr val="ABEB8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" name="Freeform 21"/>
              <p:cNvSpPr/>
              <p:nvPr/>
            </p:nvSpPr>
            <p:spPr>
              <a:xfrm>
                <a:off x="4376551" y="6165056"/>
                <a:ext cx="102580" cy="138113"/>
              </a:xfrm>
              <a:custGeom>
                <a:avLst/>
                <a:gdLst>
                  <a:gd name="connsiteX0" fmla="*/ 102580 w 102580"/>
                  <a:gd name="connsiteY0" fmla="*/ 0 h 138113"/>
                  <a:gd name="connsiteX1" fmla="*/ 102580 w 102580"/>
                  <a:gd name="connsiteY1" fmla="*/ 0 h 138113"/>
                  <a:gd name="connsiteX2" fmla="*/ 90674 w 102580"/>
                  <a:gd name="connsiteY2" fmla="*/ 16669 h 138113"/>
                  <a:gd name="connsiteX3" fmla="*/ 85912 w 102580"/>
                  <a:gd name="connsiteY3" fmla="*/ 30957 h 138113"/>
                  <a:gd name="connsiteX4" fmla="*/ 81149 w 102580"/>
                  <a:gd name="connsiteY4" fmla="*/ 45244 h 138113"/>
                  <a:gd name="connsiteX5" fmla="*/ 78768 w 102580"/>
                  <a:gd name="connsiteY5" fmla="*/ 52388 h 138113"/>
                  <a:gd name="connsiteX6" fmla="*/ 74005 w 102580"/>
                  <a:gd name="connsiteY6" fmla="*/ 59532 h 138113"/>
                  <a:gd name="connsiteX7" fmla="*/ 64480 w 102580"/>
                  <a:gd name="connsiteY7" fmla="*/ 71438 h 138113"/>
                  <a:gd name="connsiteX8" fmla="*/ 54955 w 102580"/>
                  <a:gd name="connsiteY8" fmla="*/ 83344 h 138113"/>
                  <a:gd name="connsiteX9" fmla="*/ 43049 w 102580"/>
                  <a:gd name="connsiteY9" fmla="*/ 97632 h 138113"/>
                  <a:gd name="connsiteX10" fmla="*/ 31143 w 102580"/>
                  <a:gd name="connsiteY10" fmla="*/ 109538 h 138113"/>
                  <a:gd name="connsiteX11" fmla="*/ 16855 w 102580"/>
                  <a:gd name="connsiteY11" fmla="*/ 130969 h 138113"/>
                  <a:gd name="connsiteX12" fmla="*/ 12093 w 102580"/>
                  <a:gd name="connsiteY12" fmla="*/ 138113 h 138113"/>
                  <a:gd name="connsiteX13" fmla="*/ 9712 w 102580"/>
                  <a:gd name="connsiteY13" fmla="*/ 30957 h 138113"/>
                  <a:gd name="connsiteX14" fmla="*/ 19237 w 102580"/>
                  <a:gd name="connsiteY14" fmla="*/ 21432 h 138113"/>
                  <a:gd name="connsiteX15" fmla="*/ 40668 w 102580"/>
                  <a:gd name="connsiteY15" fmla="*/ 11907 h 138113"/>
                  <a:gd name="connsiteX16" fmla="*/ 47812 w 102580"/>
                  <a:gd name="connsiteY16" fmla="*/ 9525 h 138113"/>
                  <a:gd name="connsiteX17" fmla="*/ 102580 w 102580"/>
                  <a:gd name="connsiteY17" fmla="*/ 0 h 1381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2580" h="138113">
                    <a:moveTo>
                      <a:pt x="102580" y="0"/>
                    </a:moveTo>
                    <a:lnTo>
                      <a:pt x="102580" y="0"/>
                    </a:lnTo>
                    <a:cubicBezTo>
                      <a:pt x="98611" y="5556"/>
                      <a:pt x="93911" y="10657"/>
                      <a:pt x="90674" y="16669"/>
                    </a:cubicBezTo>
                    <a:cubicBezTo>
                      <a:pt x="88294" y="21089"/>
                      <a:pt x="87500" y="26194"/>
                      <a:pt x="85912" y="30957"/>
                    </a:cubicBezTo>
                    <a:lnTo>
                      <a:pt x="81149" y="45244"/>
                    </a:lnTo>
                    <a:cubicBezTo>
                      <a:pt x="80355" y="47625"/>
                      <a:pt x="80160" y="50300"/>
                      <a:pt x="78768" y="52388"/>
                    </a:cubicBezTo>
                    <a:lnTo>
                      <a:pt x="74005" y="59532"/>
                    </a:lnTo>
                    <a:cubicBezTo>
                      <a:pt x="68020" y="77487"/>
                      <a:pt x="76790" y="56050"/>
                      <a:pt x="64480" y="71438"/>
                    </a:cubicBezTo>
                    <a:cubicBezTo>
                      <a:pt x="51337" y="87867"/>
                      <a:pt x="75426" y="69699"/>
                      <a:pt x="54955" y="83344"/>
                    </a:cubicBezTo>
                    <a:cubicBezTo>
                      <a:pt x="43136" y="101075"/>
                      <a:pt x="58323" y="79303"/>
                      <a:pt x="43049" y="97632"/>
                    </a:cubicBezTo>
                    <a:cubicBezTo>
                      <a:pt x="33127" y="109538"/>
                      <a:pt x="44241" y="100806"/>
                      <a:pt x="31143" y="109538"/>
                    </a:cubicBezTo>
                    <a:lnTo>
                      <a:pt x="16855" y="130969"/>
                    </a:lnTo>
                    <a:lnTo>
                      <a:pt x="12093" y="138113"/>
                    </a:lnTo>
                    <a:cubicBezTo>
                      <a:pt x="-10998" y="103480"/>
                      <a:pt x="5272" y="130846"/>
                      <a:pt x="9712" y="30957"/>
                    </a:cubicBezTo>
                    <a:cubicBezTo>
                      <a:pt x="10094" y="22362"/>
                      <a:pt x="12504" y="23676"/>
                      <a:pt x="19237" y="21432"/>
                    </a:cubicBezTo>
                    <a:cubicBezTo>
                      <a:pt x="30558" y="13883"/>
                      <a:pt x="23663" y="17575"/>
                      <a:pt x="40668" y="11907"/>
                    </a:cubicBezTo>
                    <a:cubicBezTo>
                      <a:pt x="43049" y="11113"/>
                      <a:pt x="45305" y="9650"/>
                      <a:pt x="47812" y="9525"/>
                    </a:cubicBezTo>
                    <a:cubicBezTo>
                      <a:pt x="97209" y="7055"/>
                      <a:pt x="93452" y="1588"/>
                      <a:pt x="10258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Oval 16"/>
            <p:cNvSpPr/>
            <p:nvPr/>
          </p:nvSpPr>
          <p:spPr>
            <a:xfrm>
              <a:off x="4872657" y="6261502"/>
              <a:ext cx="76200" cy="71436"/>
            </a:xfrm>
            <a:prstGeom prst="ellipse">
              <a:avLst/>
            </a:prstGeom>
            <a:solidFill>
              <a:srgbClr val="00B000"/>
            </a:solidFill>
            <a:ln>
              <a:solidFill>
                <a:srgbClr val="00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309062" y="6170285"/>
              <a:ext cx="67313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rgbClr val="666666"/>
                  </a:solidFill>
                  <a:latin typeface="Comic Sans MS" pitchFamily="66" charset="0"/>
                </a:rPr>
                <a:t>Exeter</a:t>
              </a:r>
              <a:endParaRPr lang="en-GB" sz="900" b="1" dirty="0">
                <a:solidFill>
                  <a:srgbClr val="666666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07438" y="5030888"/>
            <a:ext cx="642007" cy="230832"/>
            <a:chOff x="7650514" y="5047011"/>
            <a:chExt cx="747714" cy="230832"/>
          </a:xfrm>
        </p:grpSpPr>
        <p:sp>
          <p:nvSpPr>
            <p:cNvPr id="26" name="Oval 25"/>
            <p:cNvSpPr/>
            <p:nvPr/>
          </p:nvSpPr>
          <p:spPr>
            <a:xfrm>
              <a:off x="8322028" y="5127450"/>
              <a:ext cx="76200" cy="71436"/>
            </a:xfrm>
            <a:prstGeom prst="ellipse">
              <a:avLst/>
            </a:prstGeom>
            <a:solidFill>
              <a:srgbClr val="9900FF"/>
            </a:solidFill>
            <a:ln>
              <a:solidFill>
                <a:srgbClr val="99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650514" y="5047011"/>
              <a:ext cx="632691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rgbClr val="666666"/>
                  </a:solidFill>
                  <a:latin typeface="Comic Sans MS" pitchFamily="66" charset="0"/>
                </a:rPr>
                <a:t>Aston</a:t>
              </a:r>
              <a:endParaRPr lang="en-GB" sz="900" b="1" dirty="0">
                <a:solidFill>
                  <a:srgbClr val="666666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434294" y="4155038"/>
            <a:ext cx="781050" cy="230832"/>
            <a:chOff x="4604451" y="4472114"/>
            <a:chExt cx="781050" cy="230832"/>
          </a:xfrm>
        </p:grpSpPr>
        <p:sp>
          <p:nvSpPr>
            <p:cNvPr id="32" name="Oval 31"/>
            <p:cNvSpPr/>
            <p:nvPr/>
          </p:nvSpPr>
          <p:spPr>
            <a:xfrm>
              <a:off x="5274483" y="4559902"/>
              <a:ext cx="76200" cy="71436"/>
            </a:xfrm>
            <a:prstGeom prst="ellipse">
              <a:avLst/>
            </a:prstGeom>
            <a:solidFill>
              <a:srgbClr val="FF9933"/>
            </a:solidFill>
            <a:ln>
              <a:solidFill>
                <a:srgbClr val="FF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604451" y="4472114"/>
              <a:ext cx="78105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rgbClr val="666666"/>
                  </a:solidFill>
                  <a:latin typeface="Comic Sans MS" pitchFamily="66" charset="0"/>
                </a:rPr>
                <a:t>Lancaster</a:t>
              </a:r>
              <a:endParaRPr lang="en-GB" sz="900" b="1" dirty="0">
                <a:solidFill>
                  <a:srgbClr val="666666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5486967" y="3564867"/>
            <a:ext cx="1096250" cy="230832"/>
            <a:chOff x="7409575" y="4620013"/>
            <a:chExt cx="1096250" cy="230832"/>
          </a:xfrm>
        </p:grpSpPr>
        <p:sp>
          <p:nvSpPr>
            <p:cNvPr id="35" name="Oval 34"/>
            <p:cNvSpPr/>
            <p:nvPr/>
          </p:nvSpPr>
          <p:spPr>
            <a:xfrm>
              <a:off x="7409575" y="4700258"/>
              <a:ext cx="66518" cy="71436"/>
            </a:xfrm>
            <a:prstGeom prst="ellipse">
              <a:avLst/>
            </a:prstGeom>
            <a:solidFill>
              <a:srgbClr val="9900FF"/>
            </a:solidFill>
            <a:ln>
              <a:solidFill>
                <a:srgbClr val="99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7447515" y="4620013"/>
              <a:ext cx="10583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rgbClr val="666666"/>
                  </a:solidFill>
                  <a:latin typeface="Comic Sans MS" pitchFamily="66" charset="0"/>
                </a:rPr>
                <a:t>Sunderland</a:t>
              </a:r>
              <a:endParaRPr lang="en-GB" sz="900" b="1" dirty="0">
                <a:solidFill>
                  <a:srgbClr val="666666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325011" y="5717136"/>
            <a:ext cx="1096250" cy="230832"/>
            <a:chOff x="7409575" y="4620013"/>
            <a:chExt cx="1096250" cy="230832"/>
          </a:xfrm>
        </p:grpSpPr>
        <p:sp>
          <p:nvSpPr>
            <p:cNvPr id="38" name="Oval 37"/>
            <p:cNvSpPr/>
            <p:nvPr/>
          </p:nvSpPr>
          <p:spPr>
            <a:xfrm>
              <a:off x="7409575" y="4700258"/>
              <a:ext cx="66518" cy="71436"/>
            </a:xfrm>
            <a:prstGeom prst="ellipse">
              <a:avLst/>
            </a:prstGeom>
            <a:solidFill>
              <a:srgbClr val="9900FF"/>
            </a:solidFill>
            <a:ln>
              <a:solidFill>
                <a:srgbClr val="99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447515" y="4620013"/>
              <a:ext cx="10583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rgbClr val="666666"/>
                  </a:solidFill>
                  <a:latin typeface="Comic Sans MS" pitchFamily="66" charset="0"/>
                </a:rPr>
                <a:t>Canterbury</a:t>
              </a:r>
              <a:endParaRPr lang="en-GB" sz="900" b="1" dirty="0">
                <a:solidFill>
                  <a:srgbClr val="666666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985932" y="4612656"/>
            <a:ext cx="1096250" cy="230832"/>
            <a:chOff x="7409575" y="4620013"/>
            <a:chExt cx="1096250" cy="230832"/>
          </a:xfrm>
        </p:grpSpPr>
        <p:sp>
          <p:nvSpPr>
            <p:cNvPr id="41" name="Oval 40"/>
            <p:cNvSpPr/>
            <p:nvPr/>
          </p:nvSpPr>
          <p:spPr>
            <a:xfrm>
              <a:off x="7409575" y="4700258"/>
              <a:ext cx="66518" cy="71436"/>
            </a:xfrm>
            <a:prstGeom prst="ellipse">
              <a:avLst/>
            </a:prstGeom>
            <a:solidFill>
              <a:srgbClr val="9900FF"/>
            </a:solidFill>
            <a:ln>
              <a:solidFill>
                <a:srgbClr val="99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447515" y="4620013"/>
              <a:ext cx="105831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rgbClr val="666666"/>
                  </a:solidFill>
                  <a:latin typeface="Comic Sans MS" pitchFamily="66" charset="0"/>
                </a:rPr>
                <a:t>Lincoln</a:t>
              </a:r>
              <a:endParaRPr lang="en-GB" sz="900" b="1" dirty="0">
                <a:solidFill>
                  <a:srgbClr val="666666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458357" y="4300794"/>
            <a:ext cx="808123" cy="317503"/>
            <a:chOff x="4493082" y="4323945"/>
            <a:chExt cx="747715" cy="230832"/>
          </a:xfrm>
        </p:grpSpPr>
        <p:sp>
          <p:nvSpPr>
            <p:cNvPr id="44" name="Oval 43"/>
            <p:cNvSpPr/>
            <p:nvPr/>
          </p:nvSpPr>
          <p:spPr>
            <a:xfrm>
              <a:off x="5164597" y="4404384"/>
              <a:ext cx="76200" cy="71436"/>
            </a:xfrm>
            <a:prstGeom prst="ellipse">
              <a:avLst/>
            </a:prstGeom>
            <a:solidFill>
              <a:srgbClr val="9900FF"/>
            </a:solidFill>
            <a:ln>
              <a:solidFill>
                <a:srgbClr val="99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4493082" y="4323945"/>
              <a:ext cx="671515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rgbClr val="666666"/>
                  </a:solidFill>
                  <a:latin typeface="Comic Sans MS" pitchFamily="66" charset="0"/>
                </a:rPr>
                <a:t>Edgehill</a:t>
              </a:r>
              <a:endParaRPr lang="en-GB" sz="900" b="1" dirty="0">
                <a:solidFill>
                  <a:srgbClr val="666666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804774" y="3955105"/>
            <a:ext cx="1400580" cy="369332"/>
            <a:chOff x="7409573" y="4620013"/>
            <a:chExt cx="1096252" cy="369332"/>
          </a:xfrm>
        </p:grpSpPr>
        <p:sp>
          <p:nvSpPr>
            <p:cNvPr id="47" name="Oval 46"/>
            <p:cNvSpPr/>
            <p:nvPr/>
          </p:nvSpPr>
          <p:spPr>
            <a:xfrm>
              <a:off x="7409573" y="4700258"/>
              <a:ext cx="66518" cy="71436"/>
            </a:xfrm>
            <a:prstGeom prst="ellipse">
              <a:avLst/>
            </a:prstGeom>
            <a:solidFill>
              <a:srgbClr val="9900FF"/>
            </a:solidFill>
            <a:ln>
              <a:solidFill>
                <a:srgbClr val="99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447515" y="4620013"/>
              <a:ext cx="10583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b="1" dirty="0" smtClean="0">
                  <a:solidFill>
                    <a:srgbClr val="666666"/>
                  </a:solidFill>
                  <a:latin typeface="Comic Sans MS" pitchFamily="66" charset="0"/>
                </a:rPr>
                <a:t>New medical schools</a:t>
              </a:r>
              <a:endParaRPr lang="en-GB" sz="900" b="1" dirty="0">
                <a:solidFill>
                  <a:srgbClr val="666666"/>
                </a:solidFill>
                <a:latin typeface="Comic Sans MS" pitchFamily="66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6798061" y="2042923"/>
            <a:ext cx="1603839" cy="1900584"/>
            <a:chOff x="8287912" y="2237773"/>
            <a:chExt cx="1603839" cy="1900584"/>
          </a:xfrm>
        </p:grpSpPr>
        <p:grpSp>
          <p:nvGrpSpPr>
            <p:cNvPr id="53" name="Group 52"/>
            <p:cNvGrpSpPr/>
            <p:nvPr/>
          </p:nvGrpSpPr>
          <p:grpSpPr>
            <a:xfrm>
              <a:off x="8287912" y="2237773"/>
              <a:ext cx="1603839" cy="230832"/>
              <a:chOff x="7409575" y="4620013"/>
              <a:chExt cx="1255347" cy="230832"/>
            </a:xfrm>
          </p:grpSpPr>
          <p:sp>
            <p:nvSpPr>
              <p:cNvPr id="54" name="Oval 53"/>
              <p:cNvSpPr/>
              <p:nvPr/>
            </p:nvSpPr>
            <p:spPr>
              <a:xfrm>
                <a:off x="7409575" y="4700258"/>
                <a:ext cx="66518" cy="71436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7447515" y="4620013"/>
                <a:ext cx="121740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b="1" dirty="0" smtClean="0">
                    <a:solidFill>
                      <a:srgbClr val="666666"/>
                    </a:solidFill>
                    <a:latin typeface="Comic Sans MS" pitchFamily="66" charset="0"/>
                  </a:rPr>
                  <a:t>Standard course only</a:t>
                </a:r>
                <a:endParaRPr lang="en-GB" sz="900" b="1" dirty="0">
                  <a:solidFill>
                    <a:srgbClr val="666666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8287912" y="2551336"/>
              <a:ext cx="1603839" cy="230832"/>
              <a:chOff x="7409575" y="4620013"/>
              <a:chExt cx="1255347" cy="230832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7409575" y="4700258"/>
                <a:ext cx="66518" cy="71436"/>
              </a:xfrm>
              <a:prstGeom prst="ellipse">
                <a:avLst/>
              </a:prstGeom>
              <a:solidFill>
                <a:srgbClr val="00B0F0"/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7447515" y="4620013"/>
                <a:ext cx="1217407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b="1" dirty="0" smtClean="0">
                    <a:solidFill>
                      <a:srgbClr val="666666"/>
                    </a:solidFill>
                    <a:latin typeface="Comic Sans MS" pitchFamily="66" charset="0"/>
                  </a:rPr>
                  <a:t>Graduate course only</a:t>
                </a:r>
                <a:endParaRPr lang="en-GB" sz="900" b="1" dirty="0">
                  <a:solidFill>
                    <a:srgbClr val="666666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60" name="Group 59"/>
            <p:cNvGrpSpPr/>
            <p:nvPr/>
          </p:nvGrpSpPr>
          <p:grpSpPr>
            <a:xfrm>
              <a:off x="8287912" y="3316962"/>
              <a:ext cx="1603839" cy="369332"/>
              <a:chOff x="7409575" y="4620013"/>
              <a:chExt cx="1255347" cy="369332"/>
            </a:xfrm>
          </p:grpSpPr>
          <p:sp>
            <p:nvSpPr>
              <p:cNvPr id="61" name="Oval 60"/>
              <p:cNvSpPr/>
              <p:nvPr/>
            </p:nvSpPr>
            <p:spPr>
              <a:xfrm>
                <a:off x="7409575" y="4700258"/>
                <a:ext cx="66518" cy="71436"/>
              </a:xfrm>
              <a:prstGeom prst="ellipse">
                <a:avLst/>
              </a:prstGeom>
              <a:solidFill>
                <a:srgbClr val="FF9933"/>
              </a:solidFill>
              <a:ln>
                <a:solidFill>
                  <a:srgbClr val="FF99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7447515" y="4620013"/>
                <a:ext cx="12174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b="1" dirty="0" smtClean="0">
                    <a:solidFill>
                      <a:srgbClr val="666666"/>
                    </a:solidFill>
                    <a:latin typeface="Comic Sans MS" pitchFamily="66" charset="0"/>
                  </a:rPr>
                  <a:t>Standard and Foundation courses</a:t>
                </a:r>
                <a:endParaRPr lang="en-GB" sz="900" b="1" dirty="0">
                  <a:solidFill>
                    <a:srgbClr val="666666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63" name="Group 62"/>
            <p:cNvGrpSpPr/>
            <p:nvPr/>
          </p:nvGrpSpPr>
          <p:grpSpPr>
            <a:xfrm>
              <a:off x="8287912" y="2864899"/>
              <a:ext cx="1603839" cy="369332"/>
              <a:chOff x="7409575" y="4620013"/>
              <a:chExt cx="1255347" cy="369332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7409575" y="4700258"/>
                <a:ext cx="66518" cy="71436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7447515" y="4620013"/>
                <a:ext cx="12174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b="1" dirty="0" smtClean="0">
                    <a:solidFill>
                      <a:srgbClr val="666666"/>
                    </a:solidFill>
                    <a:latin typeface="Comic Sans MS" pitchFamily="66" charset="0"/>
                  </a:rPr>
                  <a:t>Standard and </a:t>
                </a:r>
              </a:p>
              <a:p>
                <a:r>
                  <a:rPr lang="en-GB" sz="900" b="1" dirty="0" smtClean="0">
                    <a:solidFill>
                      <a:srgbClr val="666666"/>
                    </a:solidFill>
                    <a:latin typeface="Comic Sans MS" pitchFamily="66" charset="0"/>
                  </a:rPr>
                  <a:t>Graduate courses</a:t>
                </a:r>
                <a:endParaRPr lang="en-GB" sz="900" b="1" dirty="0">
                  <a:solidFill>
                    <a:srgbClr val="666666"/>
                  </a:solidFill>
                  <a:latin typeface="Comic Sans MS" pitchFamily="66" charset="0"/>
                </a:endParaRPr>
              </a:p>
            </p:txBody>
          </p:sp>
        </p:grpSp>
        <p:grpSp>
          <p:nvGrpSpPr>
            <p:cNvPr id="66" name="Group 65"/>
            <p:cNvGrpSpPr/>
            <p:nvPr/>
          </p:nvGrpSpPr>
          <p:grpSpPr>
            <a:xfrm>
              <a:off x="8287912" y="3769025"/>
              <a:ext cx="1603839" cy="369332"/>
              <a:chOff x="7409575" y="4620013"/>
              <a:chExt cx="1255347" cy="369332"/>
            </a:xfrm>
          </p:grpSpPr>
          <p:sp>
            <p:nvSpPr>
              <p:cNvPr id="67" name="Oval 66"/>
              <p:cNvSpPr/>
              <p:nvPr/>
            </p:nvSpPr>
            <p:spPr>
              <a:xfrm>
                <a:off x="7409575" y="4700258"/>
                <a:ext cx="66518" cy="71436"/>
              </a:xfrm>
              <a:prstGeom prst="ellipse">
                <a:avLst/>
              </a:prstGeom>
              <a:solidFill>
                <a:srgbClr val="FF0066"/>
              </a:solidFill>
              <a:ln>
                <a:solidFill>
                  <a:srgbClr val="FF006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7447515" y="4620013"/>
                <a:ext cx="121740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b="1" dirty="0" smtClean="0">
                    <a:solidFill>
                      <a:srgbClr val="666666"/>
                    </a:solidFill>
                    <a:latin typeface="Comic Sans MS" pitchFamily="66" charset="0"/>
                  </a:rPr>
                  <a:t>Standard, Foundation </a:t>
                </a:r>
              </a:p>
              <a:p>
                <a:r>
                  <a:rPr lang="en-GB" sz="900" b="1" dirty="0" smtClean="0">
                    <a:solidFill>
                      <a:srgbClr val="666666"/>
                    </a:solidFill>
                    <a:latin typeface="Comic Sans MS" pitchFamily="66" charset="0"/>
                  </a:rPr>
                  <a:t>&amp; Graduate courses</a:t>
                </a:r>
                <a:endParaRPr lang="en-GB" sz="900" b="1" dirty="0">
                  <a:solidFill>
                    <a:srgbClr val="666666"/>
                  </a:solidFill>
                  <a:latin typeface="Comic Sans MS" pitchFamily="66" charset="0"/>
                </a:endParaRPr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283990"/>
            <a:ext cx="6768752" cy="1152128"/>
          </a:xfrm>
        </p:spPr>
        <p:txBody>
          <a:bodyPr anchor="ctr"/>
          <a:lstStyle/>
          <a:p>
            <a:r>
              <a:rPr lang="en-GB" sz="4000" kern="1200" dirty="0">
                <a:latin typeface="Calibri" pitchFamily="34" charset="0"/>
                <a:ea typeface="+mn-ea"/>
                <a:cs typeface="+mn-cs"/>
              </a:rPr>
              <a:t>UK Medical schools</a:t>
            </a:r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40" y="227665"/>
            <a:ext cx="2842303" cy="7200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241576" y="4093740"/>
            <a:ext cx="833081" cy="294116"/>
            <a:chOff x="5322601" y="4163190"/>
            <a:chExt cx="833081" cy="294116"/>
          </a:xfrm>
        </p:grpSpPr>
        <p:grpSp>
          <p:nvGrpSpPr>
            <p:cNvPr id="20" name="Group 19"/>
            <p:cNvGrpSpPr/>
            <p:nvPr/>
          </p:nvGrpSpPr>
          <p:grpSpPr>
            <a:xfrm>
              <a:off x="5419765" y="4163190"/>
              <a:ext cx="735917" cy="230061"/>
              <a:chOff x="6292530" y="4287456"/>
              <a:chExt cx="735917" cy="230832"/>
            </a:xfrm>
          </p:grpSpPr>
          <p:sp>
            <p:nvSpPr>
              <p:cNvPr id="73" name="TextBox 72"/>
              <p:cNvSpPr txBox="1"/>
              <p:nvPr/>
            </p:nvSpPr>
            <p:spPr>
              <a:xfrm>
                <a:off x="6356932" y="4287456"/>
                <a:ext cx="67151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b="1" dirty="0" err="1" smtClean="0">
                    <a:solidFill>
                      <a:srgbClr val="666666"/>
                    </a:solidFill>
                    <a:latin typeface="Comic Sans MS" pitchFamily="66" charset="0"/>
                  </a:rPr>
                  <a:t>UCLan</a:t>
                </a:r>
                <a:endParaRPr lang="en-GB" sz="900" b="1" dirty="0">
                  <a:solidFill>
                    <a:srgbClr val="666666"/>
                  </a:solidFill>
                  <a:latin typeface="Comic Sans MS" pitchFamily="66" charset="0"/>
                </a:endParaRP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 flipH="1">
                <a:off x="6292530" y="4421862"/>
                <a:ext cx="139663" cy="94368"/>
              </a:xfrm>
              <a:prstGeom prst="straightConnector1">
                <a:avLst/>
              </a:prstGeom>
              <a:ln>
                <a:solidFill>
                  <a:srgbClr val="99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Oval 71"/>
            <p:cNvSpPr/>
            <p:nvPr/>
          </p:nvSpPr>
          <p:spPr>
            <a:xfrm>
              <a:off x="5322601" y="4385870"/>
              <a:ext cx="76200" cy="71436"/>
            </a:xfrm>
            <a:prstGeom prst="ellipse">
              <a:avLst/>
            </a:prstGeom>
            <a:solidFill>
              <a:srgbClr val="9900FF"/>
            </a:solidFill>
            <a:ln>
              <a:solidFill>
                <a:srgbClr val="99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92660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297646"/>
            <a:ext cx="6768752" cy="1152128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Work experience</a:t>
            </a:r>
            <a:r>
              <a:rPr lang="en-GB" sz="4000" i="1" dirty="0" smtClean="0"/>
              <a:t/>
            </a:r>
            <a:br>
              <a:rPr lang="en-GB" sz="4000" i="1" dirty="0" smtClean="0"/>
            </a:br>
            <a:endParaRPr lang="en-GB" sz="4000" i="1" dirty="0"/>
          </a:p>
        </p:txBody>
      </p:sp>
      <p:sp>
        <p:nvSpPr>
          <p:cNvPr id="2" name="Subtitle 1"/>
          <p:cNvSpPr>
            <a:spLocks noGrp="1"/>
          </p:cNvSpPr>
          <p:nvPr>
            <p:ph type="body" sz="quarter" idx="14"/>
          </p:nvPr>
        </p:nvSpPr>
        <p:spPr>
          <a:xfrm>
            <a:off x="172730" y="3861048"/>
            <a:ext cx="8681440" cy="240914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GB" sz="2200" b="1" dirty="0" smtClean="0">
                <a:solidFill>
                  <a:schemeClr val="tx1"/>
                </a:solidFill>
              </a:rPr>
              <a:t>Medical </a:t>
            </a:r>
            <a:r>
              <a:rPr lang="en-GB" sz="2200" b="1" dirty="0">
                <a:solidFill>
                  <a:schemeClr val="tx1"/>
                </a:solidFill>
              </a:rPr>
              <a:t>schools want to see how your work experience has given you:</a:t>
            </a:r>
          </a:p>
          <a:p>
            <a:pPr marL="0" indent="0">
              <a:buNone/>
            </a:pPr>
            <a:r>
              <a:rPr lang="en-GB" sz="2200" dirty="0" smtClean="0">
                <a:solidFill>
                  <a:srgbClr val="A64540"/>
                </a:solidFill>
              </a:rPr>
              <a:t> </a:t>
            </a:r>
            <a:endParaRPr lang="en-GB" sz="2200" dirty="0" smtClean="0">
              <a:solidFill>
                <a:srgbClr val="A64540"/>
              </a:solidFill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40" y="227665"/>
            <a:ext cx="2842303" cy="720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23250" t="42148" r="51084" b="21408"/>
          <a:stretch/>
        </p:blipFill>
        <p:spPr>
          <a:xfrm>
            <a:off x="3516162" y="1645242"/>
            <a:ext cx="5078696" cy="202818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95536" y="1665798"/>
            <a:ext cx="2942945" cy="193899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C13A41"/>
                </a:solidFill>
              </a:rPr>
              <a:t>Caring </a:t>
            </a:r>
            <a:r>
              <a:rPr lang="en-GB" sz="2400" b="1" dirty="0">
                <a:solidFill>
                  <a:srgbClr val="C13A41"/>
                </a:solidFill>
              </a:rPr>
              <a:t>or service </a:t>
            </a:r>
            <a:r>
              <a:rPr lang="en-GB" sz="2400" b="1" dirty="0" smtClean="0">
                <a:solidFill>
                  <a:srgbClr val="C13A41"/>
                </a:solidFill>
              </a:rPr>
              <a:t>role </a:t>
            </a:r>
            <a:r>
              <a:rPr lang="en-GB" sz="2400" dirty="0" smtClean="0"/>
              <a:t>with</a:t>
            </a:r>
            <a:r>
              <a:rPr lang="en-GB" sz="2400" b="1" dirty="0" smtClean="0">
                <a:solidFill>
                  <a:srgbClr val="C13A41"/>
                </a:solidFill>
              </a:rPr>
              <a:t> </a:t>
            </a:r>
            <a:r>
              <a:rPr lang="en-GB" sz="2400" dirty="0" smtClean="0"/>
              <a:t>people particularly those who </a:t>
            </a:r>
            <a:r>
              <a:rPr lang="en-GB" sz="2400" dirty="0"/>
              <a:t>are </a:t>
            </a:r>
            <a:r>
              <a:rPr lang="en-GB" sz="2400" b="1" dirty="0">
                <a:solidFill>
                  <a:srgbClr val="C13A41"/>
                </a:solidFill>
              </a:rPr>
              <a:t>ill, disabled or disadvantaged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304259" y="4662428"/>
            <a:ext cx="2096272" cy="83099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experience of a caring role</a:t>
            </a:r>
          </a:p>
        </p:txBody>
      </p:sp>
      <p:sp>
        <p:nvSpPr>
          <p:cNvPr id="8" name="Rectangle 7"/>
          <p:cNvSpPr/>
          <p:nvPr/>
        </p:nvSpPr>
        <p:spPr>
          <a:xfrm>
            <a:off x="6021288" y="4293096"/>
            <a:ext cx="2286000" cy="1569660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the attitudes and behaviours essential to being a doctor</a:t>
            </a:r>
          </a:p>
        </p:txBody>
      </p:sp>
      <p:sp>
        <p:nvSpPr>
          <p:cNvPr id="10" name="Rectangle 9"/>
          <p:cNvSpPr/>
          <p:nvPr/>
        </p:nvSpPr>
        <p:spPr>
          <a:xfrm>
            <a:off x="709881" y="4343288"/>
            <a:ext cx="1973621" cy="1569660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a realistic understanding of practising medicine </a:t>
            </a:r>
          </a:p>
        </p:txBody>
      </p:sp>
      <p:sp>
        <p:nvSpPr>
          <p:cNvPr id="6" name="Rectangle 5"/>
          <p:cNvSpPr/>
          <p:nvPr/>
        </p:nvSpPr>
        <p:spPr>
          <a:xfrm>
            <a:off x="141224" y="6114772"/>
            <a:ext cx="8895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5"/>
              </a:rPr>
              <a:t>https://www.medschools.ac.uk/media/2636/guidance-on-gaining-relevant-experience-for-studying-medicine-in-the-time-of-covid-19.pdf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246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4" grpId="0" animBg="1"/>
      <p:bldP spid="8" grpId="0" animBg="1"/>
      <p:bldP spid="10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667018"/>
            <a:ext cx="6768752" cy="1152128"/>
          </a:xfrm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Interview</a:t>
            </a:r>
            <a:r>
              <a:rPr lang="en-GB" sz="4000" i="1" dirty="0"/>
              <a:t/>
            </a:r>
            <a:br>
              <a:rPr lang="en-GB" sz="4000" i="1" dirty="0"/>
            </a:br>
            <a:endParaRPr lang="en-GB" sz="4000" i="1" dirty="0"/>
          </a:p>
        </p:txBody>
      </p:sp>
      <p:sp>
        <p:nvSpPr>
          <p:cNvPr id="2" name="Subtitle 1"/>
          <p:cNvSpPr>
            <a:spLocks noGrp="1"/>
          </p:cNvSpPr>
          <p:nvPr>
            <p:ph type="body" sz="quarter" idx="14"/>
          </p:nvPr>
        </p:nvSpPr>
        <p:spPr>
          <a:xfrm>
            <a:off x="395288" y="1807285"/>
            <a:ext cx="8425184" cy="4790365"/>
          </a:xfrm>
          <a:prstGeom prst="rect">
            <a:avLst/>
          </a:prstGeom>
        </p:spPr>
        <p:txBody>
          <a:bodyPr/>
          <a:lstStyle/>
          <a:p>
            <a:pPr lvl="0">
              <a:buSzPct val="100000"/>
            </a:pPr>
            <a:r>
              <a:rPr lang="en-GB" sz="3600" dirty="0"/>
              <a:t>To assess: </a:t>
            </a:r>
          </a:p>
          <a:p>
            <a:pPr lvl="1">
              <a:buSzPct val="100000"/>
            </a:pPr>
            <a:r>
              <a:rPr lang="en-GB" sz="3200" dirty="0">
                <a:solidFill>
                  <a:srgbClr val="B5121B"/>
                </a:solidFill>
              </a:rPr>
              <a:t>motivation</a:t>
            </a:r>
          </a:p>
          <a:p>
            <a:pPr lvl="1">
              <a:buSzPct val="100000"/>
            </a:pPr>
            <a:r>
              <a:rPr lang="en-GB" sz="3200" dirty="0"/>
              <a:t>understanding of career choice</a:t>
            </a:r>
          </a:p>
          <a:p>
            <a:pPr lvl="1">
              <a:buSzPct val="100000"/>
            </a:pPr>
            <a:r>
              <a:rPr lang="en-GB" sz="3200" dirty="0">
                <a:solidFill>
                  <a:srgbClr val="B5121B"/>
                </a:solidFill>
              </a:rPr>
              <a:t>personal skills, values &amp; attitudes </a:t>
            </a:r>
          </a:p>
          <a:p>
            <a:pPr lvl="1">
              <a:buSzPct val="100000"/>
            </a:pPr>
            <a:r>
              <a:rPr lang="en-GB" sz="3200" dirty="0"/>
              <a:t>communication skills</a:t>
            </a:r>
          </a:p>
          <a:p>
            <a:pPr lvl="0">
              <a:buSzPct val="100000"/>
              <a:buNone/>
            </a:pPr>
            <a:endParaRPr lang="en-GB" b="1" dirty="0">
              <a:solidFill>
                <a:srgbClr val="D52B1E"/>
              </a:solidFill>
            </a:endParaRPr>
          </a:p>
          <a:p>
            <a:pPr lvl="0">
              <a:buSzPct val="100000"/>
            </a:pPr>
            <a:r>
              <a:rPr lang="en-GB" sz="3600" dirty="0">
                <a:solidFill>
                  <a:srgbClr val="B5121B"/>
                </a:solidFill>
              </a:rPr>
              <a:t>Multiple mini interviews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540" y="227665"/>
            <a:ext cx="284230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2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667018"/>
            <a:ext cx="6768752" cy="1152128"/>
          </a:xfrm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Multiple mini interview (MMI)</a:t>
            </a:r>
            <a:r>
              <a:rPr lang="en-GB" sz="4000" i="1" dirty="0"/>
              <a:t/>
            </a:r>
            <a:br>
              <a:rPr lang="en-GB" sz="4000" i="1" dirty="0"/>
            </a:br>
            <a:endParaRPr lang="en-GB" sz="4000" i="1" dirty="0"/>
          </a:p>
        </p:txBody>
      </p:sp>
      <p:sp>
        <p:nvSpPr>
          <p:cNvPr id="2" name="Subtitle 1"/>
          <p:cNvSpPr>
            <a:spLocks noGrp="1"/>
          </p:cNvSpPr>
          <p:nvPr>
            <p:ph type="body" sz="quarter" idx="14"/>
          </p:nvPr>
        </p:nvSpPr>
        <p:spPr>
          <a:xfrm>
            <a:off x="1567986" y="3065371"/>
            <a:ext cx="6318028" cy="4790365"/>
          </a:xfrm>
          <a:prstGeom prst="rect">
            <a:avLst/>
          </a:prstGeom>
        </p:spPr>
        <p:txBody>
          <a:bodyPr/>
          <a:lstStyle/>
          <a:p>
            <a:pPr lvl="0">
              <a:buSzPct val="100000"/>
            </a:pPr>
            <a:r>
              <a:rPr lang="en-GB" sz="2800" dirty="0"/>
              <a:t>Applicants asked to perform a range of different </a:t>
            </a:r>
            <a:r>
              <a:rPr lang="en-GB" sz="2800" dirty="0" smtClean="0"/>
              <a:t>tasks</a:t>
            </a:r>
          </a:p>
          <a:p>
            <a:pPr marL="0" lvl="0" indent="0">
              <a:buSzPct val="100000"/>
              <a:buNone/>
            </a:pPr>
            <a:endParaRPr lang="en-GB" sz="1100" dirty="0"/>
          </a:p>
          <a:p>
            <a:pPr lvl="0">
              <a:buSzPct val="100000"/>
            </a:pPr>
            <a:r>
              <a:rPr lang="en-GB" sz="2800" dirty="0">
                <a:solidFill>
                  <a:srgbClr val="B5121B"/>
                </a:solidFill>
              </a:rPr>
              <a:t>Assessed against clearly defined </a:t>
            </a:r>
            <a:r>
              <a:rPr lang="en-GB" sz="2800" dirty="0" smtClean="0">
                <a:solidFill>
                  <a:srgbClr val="B5121B"/>
                </a:solidFill>
              </a:rPr>
              <a:t>criteria</a:t>
            </a:r>
          </a:p>
          <a:p>
            <a:pPr lvl="0">
              <a:buSzPct val="100000"/>
            </a:pPr>
            <a:endParaRPr lang="en-GB" sz="1100" dirty="0">
              <a:solidFill>
                <a:srgbClr val="B5121B"/>
              </a:solidFill>
            </a:endParaRPr>
          </a:p>
          <a:p>
            <a:pPr>
              <a:buSzPct val="100000"/>
            </a:pPr>
            <a:r>
              <a:rPr lang="en-GB" sz="2800" dirty="0"/>
              <a:t>Multiple interviewers / assessors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540" y="227665"/>
            <a:ext cx="2842303" cy="720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840417" y="1894151"/>
            <a:ext cx="647741" cy="625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3</a:t>
            </a:r>
            <a:endParaRPr lang="en-GB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8069121" y="2440338"/>
            <a:ext cx="647741" cy="62503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/>
              <a:t>Break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8286013" y="3750715"/>
            <a:ext cx="647741" cy="62503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A64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Prep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069121" y="5183178"/>
            <a:ext cx="647741" cy="625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4</a:t>
            </a:r>
            <a:endParaRPr lang="en-GB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6840416" y="5965726"/>
            <a:ext cx="647741" cy="625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5</a:t>
            </a:r>
            <a:endParaRPr lang="en-GB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5359798" y="5972614"/>
            <a:ext cx="647741" cy="625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6</a:t>
            </a:r>
            <a:endParaRPr lang="en-GB" sz="2800" b="1" dirty="0"/>
          </a:p>
        </p:txBody>
      </p:sp>
      <p:sp>
        <p:nvSpPr>
          <p:cNvPr id="11" name="Rectangle 10"/>
          <p:cNvSpPr/>
          <p:nvPr/>
        </p:nvSpPr>
        <p:spPr>
          <a:xfrm>
            <a:off x="3874302" y="5972614"/>
            <a:ext cx="647741" cy="625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7</a:t>
            </a:r>
            <a:endParaRPr lang="en-GB" sz="2800" b="1" dirty="0"/>
          </a:p>
        </p:txBody>
      </p:sp>
      <p:sp>
        <p:nvSpPr>
          <p:cNvPr id="12" name="Rectangle 11"/>
          <p:cNvSpPr/>
          <p:nvPr/>
        </p:nvSpPr>
        <p:spPr>
          <a:xfrm>
            <a:off x="2388806" y="5972615"/>
            <a:ext cx="647741" cy="625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8</a:t>
            </a:r>
            <a:endParaRPr lang="en-GB" sz="2800" b="1" dirty="0"/>
          </a:p>
        </p:txBody>
      </p:sp>
      <p:sp>
        <p:nvSpPr>
          <p:cNvPr id="13" name="Rectangle 12"/>
          <p:cNvSpPr/>
          <p:nvPr/>
        </p:nvSpPr>
        <p:spPr>
          <a:xfrm>
            <a:off x="1045388" y="5774406"/>
            <a:ext cx="647741" cy="62503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 dirty="0" smtClean="0"/>
              <a:t>Break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335076" y="4791000"/>
            <a:ext cx="647741" cy="62503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36000" rtlCol="0" anchor="ctr"/>
          <a:lstStyle/>
          <a:p>
            <a:pPr algn="ctr"/>
            <a:r>
              <a:rPr lang="en-GB"/>
              <a:t>Break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342886" y="3321734"/>
            <a:ext cx="647741" cy="62503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A64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Prep</a:t>
            </a:r>
            <a:endParaRPr lang="en-GB" dirty="0"/>
          </a:p>
        </p:txBody>
      </p:sp>
      <p:sp>
        <p:nvSpPr>
          <p:cNvPr id="16" name="Rectangle 15"/>
          <p:cNvSpPr/>
          <p:nvPr/>
        </p:nvSpPr>
        <p:spPr>
          <a:xfrm>
            <a:off x="1045388" y="2129742"/>
            <a:ext cx="647741" cy="62503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A64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Prep</a:t>
            </a:r>
            <a:endParaRPr lang="en-GB" dirty="0"/>
          </a:p>
        </p:txBody>
      </p:sp>
      <p:sp>
        <p:nvSpPr>
          <p:cNvPr id="17" name="Rectangle 16"/>
          <p:cNvSpPr/>
          <p:nvPr/>
        </p:nvSpPr>
        <p:spPr>
          <a:xfrm>
            <a:off x="2388807" y="1898249"/>
            <a:ext cx="647741" cy="625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b="1" dirty="0" smtClean="0"/>
              <a:t>1</a:t>
            </a:r>
            <a:endParaRPr lang="en-GB" sz="3200" b="1" dirty="0"/>
          </a:p>
        </p:txBody>
      </p:sp>
      <p:sp>
        <p:nvSpPr>
          <p:cNvPr id="18" name="Rectangle 17"/>
          <p:cNvSpPr/>
          <p:nvPr/>
        </p:nvSpPr>
        <p:spPr>
          <a:xfrm>
            <a:off x="3874303" y="1910739"/>
            <a:ext cx="647741" cy="625033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rgbClr val="A645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Prep</a:t>
            </a:r>
            <a:endParaRPr lang="en-GB" dirty="0"/>
          </a:p>
        </p:txBody>
      </p:sp>
      <p:sp>
        <p:nvSpPr>
          <p:cNvPr id="19" name="Rectangle 18"/>
          <p:cNvSpPr/>
          <p:nvPr/>
        </p:nvSpPr>
        <p:spPr>
          <a:xfrm>
            <a:off x="5359799" y="1890537"/>
            <a:ext cx="647741" cy="6250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 smtClean="0"/>
              <a:t>2</a:t>
            </a:r>
            <a:endParaRPr lang="en-GB" sz="2800" b="1" dirty="0"/>
          </a:p>
        </p:txBody>
      </p:sp>
      <p:cxnSp>
        <p:nvCxnSpPr>
          <p:cNvPr id="21" name="Straight Arrow Connector 20"/>
          <p:cNvCxnSpPr>
            <a:stCxn id="16" idx="3"/>
            <a:endCxn id="17" idx="1"/>
          </p:cNvCxnSpPr>
          <p:nvPr/>
        </p:nvCxnSpPr>
        <p:spPr>
          <a:xfrm flipV="1">
            <a:off x="1693129" y="2210766"/>
            <a:ext cx="695678" cy="23149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8" idx="1"/>
          </p:cNvCxnSpPr>
          <p:nvPr/>
        </p:nvCxnSpPr>
        <p:spPr>
          <a:xfrm flipV="1">
            <a:off x="3038486" y="2223256"/>
            <a:ext cx="835817" cy="2392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5" idx="0"/>
            <a:endCxn id="16" idx="1"/>
          </p:cNvCxnSpPr>
          <p:nvPr/>
        </p:nvCxnSpPr>
        <p:spPr>
          <a:xfrm flipV="1">
            <a:off x="666757" y="2442259"/>
            <a:ext cx="378631" cy="87947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4" idx="0"/>
            <a:endCxn id="15" idx="2"/>
          </p:cNvCxnSpPr>
          <p:nvPr/>
        </p:nvCxnSpPr>
        <p:spPr>
          <a:xfrm flipV="1">
            <a:off x="658947" y="3946767"/>
            <a:ext cx="7810" cy="84423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8" idx="3"/>
            <a:endCxn id="19" idx="1"/>
          </p:cNvCxnSpPr>
          <p:nvPr/>
        </p:nvCxnSpPr>
        <p:spPr>
          <a:xfrm flipV="1">
            <a:off x="4522044" y="2203054"/>
            <a:ext cx="837755" cy="2020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9" idx="3"/>
            <a:endCxn id="4" idx="1"/>
          </p:cNvCxnSpPr>
          <p:nvPr/>
        </p:nvCxnSpPr>
        <p:spPr>
          <a:xfrm>
            <a:off x="6007540" y="2203054"/>
            <a:ext cx="832877" cy="361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4" idx="3"/>
            <a:endCxn id="6" idx="1"/>
          </p:cNvCxnSpPr>
          <p:nvPr/>
        </p:nvCxnSpPr>
        <p:spPr>
          <a:xfrm>
            <a:off x="7488158" y="2206668"/>
            <a:ext cx="580963" cy="54618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6" idx="2"/>
            <a:endCxn id="7" idx="0"/>
          </p:cNvCxnSpPr>
          <p:nvPr/>
        </p:nvCxnSpPr>
        <p:spPr>
          <a:xfrm>
            <a:off x="8392992" y="3065371"/>
            <a:ext cx="216892" cy="68534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7" idx="2"/>
            <a:endCxn id="8" idx="0"/>
          </p:cNvCxnSpPr>
          <p:nvPr/>
        </p:nvCxnSpPr>
        <p:spPr>
          <a:xfrm flipH="1">
            <a:off x="8392992" y="4375748"/>
            <a:ext cx="216892" cy="80743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8" idx="2"/>
            <a:endCxn id="9" idx="3"/>
          </p:cNvCxnSpPr>
          <p:nvPr/>
        </p:nvCxnSpPr>
        <p:spPr>
          <a:xfrm flipH="1">
            <a:off x="7488157" y="5808211"/>
            <a:ext cx="904835" cy="47003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9" idx="1"/>
            <a:endCxn id="10" idx="3"/>
          </p:cNvCxnSpPr>
          <p:nvPr/>
        </p:nvCxnSpPr>
        <p:spPr>
          <a:xfrm flipH="1">
            <a:off x="6007539" y="6278243"/>
            <a:ext cx="832877" cy="688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10" idx="1"/>
            <a:endCxn id="11" idx="3"/>
          </p:cNvCxnSpPr>
          <p:nvPr/>
        </p:nvCxnSpPr>
        <p:spPr>
          <a:xfrm flipH="1">
            <a:off x="4522043" y="6285131"/>
            <a:ext cx="837755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1" idx="1"/>
            <a:endCxn id="12" idx="3"/>
          </p:cNvCxnSpPr>
          <p:nvPr/>
        </p:nvCxnSpPr>
        <p:spPr>
          <a:xfrm flipH="1">
            <a:off x="3036547" y="6285131"/>
            <a:ext cx="837755" cy="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2" idx="1"/>
            <a:endCxn id="13" idx="3"/>
          </p:cNvCxnSpPr>
          <p:nvPr/>
        </p:nvCxnSpPr>
        <p:spPr>
          <a:xfrm flipH="1" flipV="1">
            <a:off x="1693129" y="6086923"/>
            <a:ext cx="695677" cy="19820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3" idx="1"/>
            <a:endCxn id="14" idx="2"/>
          </p:cNvCxnSpPr>
          <p:nvPr/>
        </p:nvCxnSpPr>
        <p:spPr>
          <a:xfrm flipH="1" flipV="1">
            <a:off x="658947" y="5416033"/>
            <a:ext cx="386441" cy="67089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8694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1520" y="1196752"/>
            <a:ext cx="87129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139952" y="1196752"/>
            <a:ext cx="4680520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4400" dirty="0" smtClean="0">
                <a:solidFill>
                  <a:srgbClr val="555656"/>
                </a:solidFill>
                <a:latin typeface="Lexia" panose="02060503040202020203"/>
              </a:rPr>
              <a:t>Example </a:t>
            </a:r>
            <a:r>
              <a:rPr lang="en-US" sz="4400" dirty="0">
                <a:solidFill>
                  <a:srgbClr val="555656"/>
                </a:solidFill>
                <a:latin typeface="Lexia" panose="02060503040202020203"/>
              </a:rPr>
              <a:t>MMI </a:t>
            </a:r>
            <a:r>
              <a:rPr lang="en-US" sz="4400" dirty="0" smtClean="0">
                <a:solidFill>
                  <a:srgbClr val="555656"/>
                </a:solidFill>
                <a:latin typeface="Lexia" panose="02060503040202020203"/>
              </a:rPr>
              <a:t>Stations</a:t>
            </a:r>
            <a:endParaRPr lang="en-US" sz="4400" dirty="0">
              <a:solidFill>
                <a:srgbClr val="555656"/>
              </a:solidFill>
              <a:latin typeface="Lexia"/>
              <a:cs typeface="Lex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72775" y="3757890"/>
            <a:ext cx="231258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>
                <a:solidFill>
                  <a:srgbClr val="555656"/>
                </a:solidFill>
              </a:rPr>
              <a:t>Read and analyse </a:t>
            </a:r>
          </a:p>
          <a:p>
            <a:pPr algn="ctr"/>
            <a:r>
              <a:rPr lang="en-GB" dirty="0">
                <a:solidFill>
                  <a:srgbClr val="555656"/>
                </a:solidFill>
              </a:rPr>
              <a:t>a PBL scenario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951210" y="3656337"/>
            <a:ext cx="638657" cy="0"/>
          </a:xfrm>
          <a:prstGeom prst="line">
            <a:avLst/>
          </a:prstGeom>
          <a:ln w="12700">
            <a:solidFill>
              <a:srgbClr val="5556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410375" y="3757890"/>
            <a:ext cx="231258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>
                <a:solidFill>
                  <a:srgbClr val="555656"/>
                </a:solidFill>
              </a:rPr>
              <a:t>Interact with a </a:t>
            </a:r>
            <a:r>
              <a:rPr lang="en-GB" dirty="0" smtClean="0">
                <a:solidFill>
                  <a:srgbClr val="555656"/>
                </a:solidFill>
              </a:rPr>
              <a:t>member</a:t>
            </a:r>
          </a:p>
          <a:p>
            <a:pPr algn="ctr"/>
            <a:r>
              <a:rPr lang="en-GB" dirty="0" smtClean="0">
                <a:solidFill>
                  <a:srgbClr val="555656"/>
                </a:solidFill>
              </a:rPr>
              <a:t> </a:t>
            </a:r>
            <a:r>
              <a:rPr lang="en-GB" dirty="0">
                <a:solidFill>
                  <a:srgbClr val="555656"/>
                </a:solidFill>
              </a:rPr>
              <a:t>of </a:t>
            </a:r>
            <a:r>
              <a:rPr lang="en-GB" dirty="0" smtClean="0">
                <a:solidFill>
                  <a:srgbClr val="555656"/>
                </a:solidFill>
              </a:rPr>
              <a:t>the public</a:t>
            </a:r>
            <a:endParaRPr lang="en-GB" dirty="0">
              <a:solidFill>
                <a:srgbClr val="555656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188810" y="3656337"/>
            <a:ext cx="638657" cy="0"/>
          </a:xfrm>
          <a:prstGeom prst="line">
            <a:avLst/>
          </a:prstGeom>
          <a:ln w="12700">
            <a:solidFill>
              <a:srgbClr val="5556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172775" y="5410727"/>
            <a:ext cx="231258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>
                <a:solidFill>
                  <a:srgbClr val="555656"/>
                </a:solidFill>
              </a:rPr>
              <a:t>Read a short </a:t>
            </a:r>
          </a:p>
          <a:p>
            <a:pPr algn="ctr"/>
            <a:r>
              <a:rPr lang="en-GB" dirty="0">
                <a:solidFill>
                  <a:srgbClr val="555656"/>
                </a:solidFill>
              </a:rPr>
              <a:t>statement about an </a:t>
            </a:r>
          </a:p>
          <a:p>
            <a:pPr algn="ctr"/>
            <a:r>
              <a:rPr lang="en-GB" dirty="0">
                <a:solidFill>
                  <a:srgbClr val="555656"/>
                </a:solidFill>
              </a:rPr>
              <a:t>ethical issue in </a:t>
            </a:r>
          </a:p>
          <a:p>
            <a:pPr algn="ctr"/>
            <a:r>
              <a:rPr lang="en-GB" dirty="0">
                <a:solidFill>
                  <a:srgbClr val="555656"/>
                </a:solidFill>
              </a:rPr>
              <a:t>medicine &amp; discuss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951210" y="5309174"/>
            <a:ext cx="638657" cy="0"/>
          </a:xfrm>
          <a:prstGeom prst="line">
            <a:avLst/>
          </a:prstGeom>
          <a:ln w="12700">
            <a:solidFill>
              <a:srgbClr val="5556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86887" y="5410727"/>
            <a:ext cx="231258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dirty="0">
                <a:solidFill>
                  <a:srgbClr val="555656"/>
                </a:solidFill>
              </a:rPr>
              <a:t>Short interview to </a:t>
            </a:r>
          </a:p>
          <a:p>
            <a:pPr algn="ctr"/>
            <a:r>
              <a:rPr lang="en-GB" dirty="0">
                <a:solidFill>
                  <a:srgbClr val="555656"/>
                </a:solidFill>
              </a:rPr>
              <a:t>probe your </a:t>
            </a:r>
          </a:p>
          <a:p>
            <a:pPr algn="ctr"/>
            <a:r>
              <a:rPr lang="en-GB" dirty="0">
                <a:solidFill>
                  <a:srgbClr val="555656"/>
                </a:solidFill>
              </a:rPr>
              <a:t>understanding of </a:t>
            </a:r>
          </a:p>
          <a:p>
            <a:pPr algn="ctr"/>
            <a:r>
              <a:rPr lang="en-GB" dirty="0">
                <a:solidFill>
                  <a:srgbClr val="555656"/>
                </a:solidFill>
              </a:rPr>
              <a:t>your career choice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7265322" y="5309174"/>
            <a:ext cx="638657" cy="0"/>
          </a:xfrm>
          <a:prstGeom prst="line">
            <a:avLst/>
          </a:prstGeom>
          <a:ln w="12700">
            <a:solidFill>
              <a:srgbClr val="55565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80015" y="2958499"/>
            <a:ext cx="610260" cy="61026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910022" y="4637369"/>
            <a:ext cx="731824" cy="57025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65321" y="4507146"/>
            <a:ext cx="691055" cy="6811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256844" y="2863220"/>
            <a:ext cx="532846" cy="69156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40" y="276825"/>
            <a:ext cx="2842303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3" r="16642"/>
          <a:stretch/>
        </p:blipFill>
        <p:spPr>
          <a:xfrm>
            <a:off x="323528" y="333353"/>
            <a:ext cx="3600400" cy="625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9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667018"/>
            <a:ext cx="6768752" cy="1152128"/>
          </a:xfrm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Fitness to Practice</a:t>
            </a:r>
            <a:r>
              <a:rPr lang="en-GB" sz="4000" i="1" dirty="0"/>
              <a:t/>
            </a:r>
            <a:br>
              <a:rPr lang="en-GB" sz="4000" i="1" dirty="0"/>
            </a:br>
            <a:endParaRPr lang="en-GB" sz="4000" i="1" dirty="0"/>
          </a:p>
        </p:txBody>
      </p:sp>
      <p:sp>
        <p:nvSpPr>
          <p:cNvPr id="2" name="Subtitle 1"/>
          <p:cNvSpPr>
            <a:spLocks noGrp="1"/>
          </p:cNvSpPr>
          <p:nvPr>
            <p:ph type="body" sz="quarter" idx="14"/>
          </p:nvPr>
        </p:nvSpPr>
        <p:spPr>
          <a:xfrm>
            <a:off x="395288" y="1807285"/>
            <a:ext cx="8425184" cy="4790365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en-GB" sz="3200" dirty="0"/>
              <a:t>All applicants must have the potential to function as a fully competent doctor and fulfil the rigorous demands of professional fitness to </a:t>
            </a:r>
            <a:r>
              <a:rPr lang="en-GB" sz="3200" dirty="0" smtClean="0"/>
              <a:t>practice</a:t>
            </a:r>
            <a:endParaRPr lang="en-GB" sz="3200" dirty="0"/>
          </a:p>
          <a:p>
            <a:pPr algn="ctr"/>
            <a:endParaRPr lang="en-GB" sz="3200" dirty="0"/>
          </a:p>
          <a:p>
            <a:pPr algn="ctr">
              <a:buNone/>
            </a:pPr>
            <a:r>
              <a:rPr lang="en-GB" sz="2800" dirty="0">
                <a:solidFill>
                  <a:srgbClr val="B5121B"/>
                </a:solidFill>
              </a:rPr>
              <a:t>http://www.gmc-uk.org/education/undergraduate/ professional_behaviour.asp</a:t>
            </a:r>
            <a:endParaRPr lang="en-GB" sz="3200" dirty="0">
              <a:solidFill>
                <a:srgbClr val="B5121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540" y="227665"/>
            <a:ext cx="284230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0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667018"/>
            <a:ext cx="6768752" cy="1152128"/>
          </a:xfrm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Fitness to Practice</a:t>
            </a:r>
            <a:r>
              <a:rPr lang="en-GB" sz="4000" i="1" dirty="0"/>
              <a:t/>
            </a:r>
            <a:br>
              <a:rPr lang="en-GB" sz="4000" i="1" dirty="0"/>
            </a:br>
            <a:endParaRPr lang="en-GB" sz="4000" i="1" dirty="0"/>
          </a:p>
        </p:txBody>
      </p:sp>
      <p:sp>
        <p:nvSpPr>
          <p:cNvPr id="2" name="Subtitle 1"/>
          <p:cNvSpPr>
            <a:spLocks noGrp="1"/>
          </p:cNvSpPr>
          <p:nvPr>
            <p:ph type="body" sz="quarter" idx="14"/>
          </p:nvPr>
        </p:nvSpPr>
        <p:spPr>
          <a:xfrm>
            <a:off x="395288" y="1807285"/>
            <a:ext cx="8425184" cy="4790365"/>
          </a:xfrm>
          <a:prstGeom prst="rect">
            <a:avLst/>
          </a:prstGeom>
        </p:spPr>
        <p:txBody>
          <a:bodyPr/>
          <a:lstStyle/>
          <a:p>
            <a:pPr>
              <a:buSzPct val="100000"/>
            </a:pPr>
            <a:r>
              <a:rPr lang="en-GB" dirty="0"/>
              <a:t>Probity</a:t>
            </a:r>
          </a:p>
          <a:p>
            <a:pPr>
              <a:buSzPct val="100000"/>
            </a:pPr>
            <a:r>
              <a:rPr lang="en-GB" dirty="0">
                <a:solidFill>
                  <a:srgbClr val="B5121B"/>
                </a:solidFill>
              </a:rPr>
              <a:t>Health:</a:t>
            </a:r>
          </a:p>
          <a:p>
            <a:pPr lvl="1">
              <a:buSzPct val="100000"/>
            </a:pPr>
            <a:r>
              <a:rPr lang="en-GB" sz="2400" dirty="0"/>
              <a:t>All </a:t>
            </a:r>
            <a:r>
              <a:rPr lang="en-GB" sz="2400" dirty="0">
                <a:solidFill>
                  <a:srgbClr val="B5121B"/>
                </a:solidFill>
              </a:rPr>
              <a:t>disabilities and medical conditions </a:t>
            </a:r>
            <a:r>
              <a:rPr lang="en-GB" sz="2400" dirty="0"/>
              <a:t>must be disclosed on your application form as they may affect your ability to practise medicine</a:t>
            </a:r>
          </a:p>
          <a:p>
            <a:pPr lvl="1">
              <a:lnSpc>
                <a:spcPct val="90000"/>
              </a:lnSpc>
              <a:buSzPct val="100000"/>
            </a:pPr>
            <a:r>
              <a:rPr lang="en-GB" sz="2400" dirty="0"/>
              <a:t>Prospective medical students must be immunised for </a:t>
            </a:r>
            <a:r>
              <a:rPr lang="en-GB" sz="2400" dirty="0">
                <a:solidFill>
                  <a:srgbClr val="B5121B"/>
                </a:solidFill>
              </a:rPr>
              <a:t>hepatitis B</a:t>
            </a:r>
            <a:r>
              <a:rPr lang="en-GB" sz="2400" dirty="0"/>
              <a:t>,</a:t>
            </a:r>
            <a:r>
              <a:rPr lang="en-GB" sz="2400" dirty="0">
                <a:solidFill>
                  <a:srgbClr val="B5121B"/>
                </a:solidFill>
              </a:rPr>
              <a:t> MMR </a:t>
            </a:r>
            <a:r>
              <a:rPr lang="en-GB" sz="2400" dirty="0"/>
              <a:t>and </a:t>
            </a:r>
            <a:r>
              <a:rPr lang="en-GB" sz="2400" dirty="0">
                <a:solidFill>
                  <a:srgbClr val="B5121B"/>
                </a:solidFill>
              </a:rPr>
              <a:t>tuberculosis</a:t>
            </a:r>
            <a:r>
              <a:rPr lang="en-GB" sz="2400" dirty="0"/>
              <a:t>.</a:t>
            </a:r>
          </a:p>
          <a:p>
            <a:pPr>
              <a:lnSpc>
                <a:spcPct val="90000"/>
              </a:lnSpc>
              <a:buSzPct val="100000"/>
            </a:pPr>
            <a:r>
              <a:rPr lang="en-GB" dirty="0"/>
              <a:t>Criminal Record:</a:t>
            </a:r>
          </a:p>
          <a:p>
            <a:pPr lvl="1">
              <a:lnSpc>
                <a:spcPct val="90000"/>
              </a:lnSpc>
              <a:buSzPct val="100000"/>
            </a:pPr>
            <a:r>
              <a:rPr lang="en-GB" sz="2400" dirty="0"/>
              <a:t>All medical students must be cleared by the </a:t>
            </a:r>
            <a:r>
              <a:rPr lang="en-GB" sz="2400" dirty="0">
                <a:solidFill>
                  <a:srgbClr val="B5121B"/>
                </a:solidFill>
              </a:rPr>
              <a:t>Disclosure and Barring Service (DBS)</a:t>
            </a:r>
            <a:r>
              <a:rPr lang="en-GB" sz="2400" dirty="0"/>
              <a:t>.	Criminal convictions, cautions, reprimands and warnings </a:t>
            </a:r>
            <a:r>
              <a:rPr lang="en-GB" sz="2400" dirty="0" err="1"/>
              <a:t>etc</a:t>
            </a:r>
            <a:r>
              <a:rPr lang="en-GB" sz="2400" dirty="0"/>
              <a:t> must be declared on UCAS form.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540" y="227665"/>
            <a:ext cx="284230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23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5" y="1023255"/>
            <a:ext cx="8231629" cy="442909"/>
          </a:xfrm>
        </p:spPr>
        <p:txBody>
          <a:bodyPr/>
          <a:lstStyle/>
          <a:p>
            <a:r>
              <a:rPr lang="en-GB" dirty="0" smtClean="0"/>
              <a:t>Resources – Lancaster Medical School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3805" t="16667" r="28804" b="11063"/>
          <a:stretch/>
        </p:blipFill>
        <p:spPr>
          <a:xfrm>
            <a:off x="196336" y="1808921"/>
            <a:ext cx="5468968" cy="469127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96335" y="6534835"/>
            <a:ext cx="860973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4"/>
              </a:rPr>
              <a:t>https://www.lancaster.ac.uk/lms/medicine/mbchb-medicine-and-surgery/</a:t>
            </a:r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l="36848" t="23044" r="38370" b="15314"/>
          <a:stretch/>
        </p:blipFill>
        <p:spPr>
          <a:xfrm>
            <a:off x="5893498" y="2117033"/>
            <a:ext cx="2912571" cy="407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90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023255"/>
            <a:ext cx="6768752" cy="493042"/>
          </a:xfrm>
        </p:spPr>
        <p:txBody>
          <a:bodyPr/>
          <a:lstStyle/>
          <a:p>
            <a:r>
              <a:rPr lang="en-GB" dirty="0" smtClean="0"/>
              <a:t>Resources - General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92087" y="4043745"/>
            <a:ext cx="7473626" cy="1432436"/>
          </a:xfrm>
        </p:spPr>
        <p:txBody>
          <a:bodyPr/>
          <a:lstStyle/>
          <a:p>
            <a:pPr marL="0" indent="0" algn="ctr">
              <a:buNone/>
            </a:pPr>
            <a:r>
              <a:rPr lang="en-GB" sz="2000" dirty="0" smtClean="0">
                <a:hlinkClick r:id="rId3"/>
              </a:rPr>
              <a:t>https</a:t>
            </a:r>
            <a:r>
              <a:rPr lang="en-GB" sz="2000" dirty="0">
                <a:hlinkClick r:id="rId3"/>
              </a:rPr>
              <a:t>://</a:t>
            </a:r>
            <a:r>
              <a:rPr lang="en-GB" sz="2000" dirty="0" smtClean="0">
                <a:hlinkClick r:id="rId3"/>
              </a:rPr>
              <a:t>www.medschools.ac.uk/studying-medicine/</a:t>
            </a:r>
            <a:r>
              <a:rPr lang="en-GB" sz="2000" dirty="0" smtClean="0"/>
              <a:t> </a:t>
            </a:r>
          </a:p>
          <a:p>
            <a:pPr marL="0" indent="0">
              <a:buNone/>
            </a:pPr>
            <a:r>
              <a:rPr lang="en-GB" sz="2000" dirty="0" smtClean="0"/>
              <a:t>Lots of information written with UK Medical Schools</a:t>
            </a:r>
          </a:p>
          <a:p>
            <a:r>
              <a:rPr lang="en-GB" sz="2000" dirty="0" smtClean="0"/>
              <a:t>different types of medical education, </a:t>
            </a:r>
          </a:p>
          <a:p>
            <a:r>
              <a:rPr lang="en-GB" sz="2000" dirty="0" smtClean="0"/>
              <a:t>what its like working as a doctor, </a:t>
            </a:r>
          </a:p>
          <a:p>
            <a:r>
              <a:rPr lang="en-GB" sz="2000" dirty="0" smtClean="0"/>
              <a:t>how to apply to medical school, </a:t>
            </a:r>
          </a:p>
          <a:p>
            <a:r>
              <a:rPr lang="en-GB" sz="2000" dirty="0" smtClean="0"/>
              <a:t>how to prepare for medical school </a:t>
            </a:r>
          </a:p>
          <a:p>
            <a:r>
              <a:rPr lang="en-GB" sz="2000" dirty="0" smtClean="0"/>
              <a:t>etc.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t="14225" r="50736" b="41172"/>
          <a:stretch/>
        </p:blipFill>
        <p:spPr>
          <a:xfrm>
            <a:off x="222063" y="1675376"/>
            <a:ext cx="8676346" cy="2209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89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5" y="1023255"/>
            <a:ext cx="8661379" cy="493042"/>
          </a:xfrm>
        </p:spPr>
        <p:txBody>
          <a:bodyPr/>
          <a:lstStyle/>
          <a:p>
            <a:r>
              <a:rPr lang="en-GB" dirty="0" smtClean="0"/>
              <a:t>Open Days Summer 2020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95288" y="1844675"/>
            <a:ext cx="8585426" cy="4752975"/>
          </a:xfrm>
        </p:spPr>
        <p:txBody>
          <a:bodyPr/>
          <a:lstStyle/>
          <a:p>
            <a:pPr marL="0" indent="0">
              <a:spcBef>
                <a:spcPts val="4200"/>
              </a:spcBef>
              <a:buNone/>
            </a:pPr>
            <a:r>
              <a:rPr lang="en-GB" sz="2800" b="1" dirty="0" smtClean="0">
                <a:solidFill>
                  <a:srgbClr val="B5121B"/>
                </a:solidFill>
              </a:rPr>
              <a:t>General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800" dirty="0" smtClean="0">
                <a:solidFill>
                  <a:srgbClr val="B5121B"/>
                </a:solidFill>
              </a:rPr>
              <a:t>Online open </a:t>
            </a:r>
            <a:r>
              <a:rPr lang="en-GB" sz="2800" dirty="0">
                <a:solidFill>
                  <a:srgbClr val="B5121B"/>
                </a:solidFill>
              </a:rPr>
              <a:t>d</a:t>
            </a:r>
            <a:r>
              <a:rPr lang="en-GB" sz="2800" dirty="0" smtClean="0">
                <a:solidFill>
                  <a:srgbClr val="B5121B"/>
                </a:solidFill>
              </a:rPr>
              <a:t>ays: 27</a:t>
            </a:r>
            <a:r>
              <a:rPr lang="en-GB" sz="2800" baseline="30000" dirty="0" smtClean="0">
                <a:solidFill>
                  <a:srgbClr val="B5121B"/>
                </a:solidFill>
              </a:rPr>
              <a:t>th</a:t>
            </a:r>
            <a:r>
              <a:rPr lang="en-GB" sz="2800" dirty="0" smtClean="0">
                <a:solidFill>
                  <a:srgbClr val="B5121B"/>
                </a:solidFill>
              </a:rPr>
              <a:t> June, 11</a:t>
            </a:r>
            <a:r>
              <a:rPr lang="en-GB" sz="2800" baseline="30000" dirty="0" smtClean="0">
                <a:solidFill>
                  <a:srgbClr val="B5121B"/>
                </a:solidFill>
              </a:rPr>
              <a:t>th</a:t>
            </a:r>
            <a:r>
              <a:rPr lang="en-GB" sz="2800" dirty="0" smtClean="0">
                <a:solidFill>
                  <a:srgbClr val="B5121B"/>
                </a:solidFill>
              </a:rPr>
              <a:t> July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dirty="0"/>
              <a:t> </a:t>
            </a:r>
            <a:r>
              <a:rPr lang="en-GB" dirty="0" smtClean="0"/>
              <a:t>- Find out about studying at Lancaster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dirty="0"/>
              <a:t> </a:t>
            </a:r>
            <a:r>
              <a:rPr lang="en-GB" dirty="0" smtClean="0"/>
              <a:t>- Speak to current students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dirty="0"/>
              <a:t> </a:t>
            </a:r>
            <a:r>
              <a:rPr lang="en-GB" dirty="0" smtClean="0"/>
              <a:t>- Subject talks and taster activities spread over following weeks 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en-GB" sz="2800" dirty="0" smtClean="0">
                <a:solidFill>
                  <a:srgbClr val="B5121B"/>
                </a:solidFill>
              </a:rPr>
              <a:t>Open days: 12</a:t>
            </a:r>
            <a:r>
              <a:rPr lang="en-GB" sz="2800" baseline="30000" dirty="0" smtClean="0">
                <a:solidFill>
                  <a:srgbClr val="B5121B"/>
                </a:solidFill>
              </a:rPr>
              <a:t>th</a:t>
            </a:r>
            <a:r>
              <a:rPr lang="en-GB" sz="2800" dirty="0" smtClean="0">
                <a:solidFill>
                  <a:srgbClr val="B5121B"/>
                </a:solidFill>
              </a:rPr>
              <a:t> September, 17</a:t>
            </a:r>
            <a:r>
              <a:rPr lang="en-GB" sz="2800" baseline="30000" dirty="0" smtClean="0">
                <a:solidFill>
                  <a:srgbClr val="B5121B"/>
                </a:solidFill>
              </a:rPr>
              <a:t>th</a:t>
            </a:r>
            <a:r>
              <a:rPr lang="en-GB" sz="2800" dirty="0" smtClean="0">
                <a:solidFill>
                  <a:srgbClr val="B5121B"/>
                </a:solidFill>
              </a:rPr>
              <a:t> October</a:t>
            </a:r>
          </a:p>
          <a:p>
            <a:pPr>
              <a:spcBef>
                <a:spcPts val="1200"/>
              </a:spcBef>
              <a:buFontTx/>
              <a:buChar char="-"/>
            </a:pPr>
            <a:r>
              <a:rPr lang="en-GB" dirty="0" smtClean="0"/>
              <a:t>Activities TBC</a:t>
            </a:r>
          </a:p>
          <a:p>
            <a:pPr marL="0" indent="0">
              <a:spcBef>
                <a:spcPts val="1200"/>
              </a:spcBef>
              <a:buNone/>
            </a:pPr>
            <a:endParaRPr lang="en-GB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en-GB" sz="2000" dirty="0">
                <a:hlinkClick r:id="rId2"/>
              </a:rPr>
              <a:t>https://www.lancaster.ac.uk/study/open-days/undergraduate-open-days/</a:t>
            </a:r>
            <a:endParaRPr lang="en-GB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353876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1023255"/>
            <a:ext cx="6768752" cy="493042"/>
          </a:xfrm>
        </p:spPr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spcBef>
                <a:spcPts val="4200"/>
              </a:spcBef>
            </a:pPr>
            <a:r>
              <a:rPr lang="en-GB" sz="2800" dirty="0" smtClean="0"/>
              <a:t>Do your homework to identify medical schools that will </a:t>
            </a:r>
            <a:r>
              <a:rPr lang="en-GB" sz="2800" b="1" dirty="0" smtClean="0"/>
              <a:t>suit you</a:t>
            </a:r>
          </a:p>
          <a:p>
            <a:pPr>
              <a:spcBef>
                <a:spcPts val="4200"/>
              </a:spcBef>
            </a:pPr>
            <a:r>
              <a:rPr lang="en-GB" sz="2800" b="1" dirty="0" smtClean="0">
                <a:solidFill>
                  <a:srgbClr val="B5121B"/>
                </a:solidFill>
              </a:rPr>
              <a:t>Reflect</a:t>
            </a:r>
            <a:r>
              <a:rPr lang="en-GB" sz="2800" dirty="0" smtClean="0">
                <a:solidFill>
                  <a:srgbClr val="B5121B"/>
                </a:solidFill>
              </a:rPr>
              <a:t> on what you’ve learnt in your work experience</a:t>
            </a:r>
          </a:p>
          <a:p>
            <a:pPr>
              <a:spcBef>
                <a:spcPts val="4200"/>
              </a:spcBef>
            </a:pPr>
            <a:r>
              <a:rPr lang="en-GB" sz="2800" b="1" dirty="0" smtClean="0"/>
              <a:t>Check</a:t>
            </a:r>
            <a:r>
              <a:rPr lang="en-GB" sz="2800" dirty="0" smtClean="0"/>
              <a:t> admissions requirements before you apply</a:t>
            </a:r>
          </a:p>
          <a:p>
            <a:pPr>
              <a:spcBef>
                <a:spcPts val="4200"/>
              </a:spcBef>
            </a:pPr>
            <a:r>
              <a:rPr lang="en-GB" sz="2800" b="1" dirty="0" smtClean="0">
                <a:solidFill>
                  <a:srgbClr val="B5121B"/>
                </a:solidFill>
              </a:rPr>
              <a:t>Practice</a:t>
            </a:r>
            <a:r>
              <a:rPr lang="en-GB" sz="2800" dirty="0" smtClean="0">
                <a:solidFill>
                  <a:srgbClr val="B5121B"/>
                </a:solidFill>
              </a:rPr>
              <a:t> the BMAT before sitting!</a:t>
            </a:r>
          </a:p>
        </p:txBody>
      </p:sp>
    </p:spTree>
    <p:extLst>
      <p:ext uri="{BB962C8B-B14F-4D97-AF65-F5344CB8AC3E}">
        <p14:creationId xmlns:p14="http://schemas.microsoft.com/office/powerpoint/2010/main" val="36157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484132"/>
            <a:ext cx="6768752" cy="1152128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How is the teaching delivered?</a:t>
            </a:r>
            <a:endParaRPr lang="en-GB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4507688" y="1835711"/>
            <a:ext cx="3960000" cy="2160000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2143984" y="4257976"/>
            <a:ext cx="3960000" cy="2160000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4522251" y="1842621"/>
            <a:ext cx="3960000" cy="2160000"/>
          </a:xfrm>
          <a:prstGeom prst="rect">
            <a:avLst/>
          </a:prstGeom>
        </p:spPr>
        <p:txBody>
          <a:bodyPr vert="horz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rgbClr val="66666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57175" y="2017713"/>
            <a:ext cx="4314825" cy="240725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B5121B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Traditional</a:t>
            </a: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D52B1E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: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rgbClr val="D52B1E"/>
              </a:solidFill>
              <a:effectLst/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Based at University for years 1+2</a:t>
            </a:r>
            <a:r>
              <a:rPr lang="en-GB" sz="2400" kern="0" dirty="0">
                <a:solidFill>
                  <a:srgbClr val="666666"/>
                </a:solidFill>
                <a:latin typeface="Calibri" pitchFamily="34" charset="0"/>
              </a:rPr>
              <a:t> </a:t>
            </a:r>
            <a:r>
              <a:rPr lang="en-GB" sz="2400" kern="0" dirty="0" smtClean="0">
                <a:solidFill>
                  <a:srgbClr val="666666"/>
                </a:solidFill>
                <a:latin typeface="Calibri" pitchFamily="34" charset="0"/>
              </a:rPr>
              <a:t>(+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3)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B5121B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Mostly lectures; subject-based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Clinical placement for years</a:t>
            </a:r>
            <a:r>
              <a:rPr kumimoji="0" lang="en-GB" sz="2400" b="0" i="0" u="none" strike="noStrike" kern="0" cap="none" spc="0" normalizeH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 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3-5 (+6)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4745038" y="2017714"/>
            <a:ext cx="4210050" cy="240725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tabLst/>
              <a:defRPr/>
            </a:pPr>
            <a:r>
              <a:rPr kumimoji="0" lang="en-GB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B5121B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Problem-based learning:</a:t>
            </a:r>
            <a:endParaRPr kumimoji="0" lang="en-GB" sz="2400" b="1" i="0" u="none" strike="noStrike" kern="0" cap="none" spc="0" normalizeH="0" baseline="0" noProof="0" dirty="0" smtClean="0">
              <a:ln>
                <a:noFill/>
              </a:ln>
              <a:solidFill>
                <a:srgbClr val="B5121B"/>
              </a:solidFill>
              <a:effectLst/>
              <a:uLnTx/>
              <a:uFillTx/>
              <a:latin typeface="Calibri" pitchFamily="34" charset="0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Self-directed learning in small groups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B5121B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Split into systems (learn “holistically”)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§"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Calibri" pitchFamily="34" charset="0"/>
                <a:cs typeface="+mn-cs"/>
              </a:rPr>
              <a:t>Earlier clinical exposure</a:t>
            </a:r>
          </a:p>
        </p:txBody>
      </p:sp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402663" y="4738198"/>
            <a:ext cx="4210050" cy="1737654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lnSpc>
                <a:spcPct val="90000"/>
              </a:lnSpc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GB" sz="2800" b="1" kern="0" dirty="0">
                <a:solidFill>
                  <a:srgbClr val="B5121B"/>
                </a:solidFill>
                <a:latin typeface="Calibri" pitchFamily="34" charset="0"/>
              </a:rPr>
              <a:t>Integrated </a:t>
            </a:r>
            <a:r>
              <a:rPr lang="en-GB" sz="2800" b="1" kern="0" dirty="0" smtClean="0">
                <a:solidFill>
                  <a:srgbClr val="B5121B"/>
                </a:solidFill>
                <a:latin typeface="Calibri" pitchFamily="34" charset="0"/>
              </a:rPr>
              <a:t>curricula:</a:t>
            </a:r>
            <a:endParaRPr lang="en-GB" sz="2800" b="1" kern="0" dirty="0">
              <a:solidFill>
                <a:srgbClr val="B5121B"/>
              </a:solidFill>
              <a:latin typeface="Calibri" pitchFamily="34" charset="0"/>
            </a:endParaRP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§"/>
              <a:defRPr/>
            </a:pPr>
            <a:r>
              <a:rPr lang="en-GB" sz="2400" kern="0" dirty="0">
                <a:solidFill>
                  <a:srgbClr val="666666"/>
                </a:solidFill>
                <a:latin typeface="Calibri" pitchFamily="34" charset="0"/>
              </a:rPr>
              <a:t>Mixture of lectures and small group teaching</a:t>
            </a:r>
          </a:p>
          <a:p>
            <a:pPr marL="342900" indent="-342900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§"/>
              <a:defRPr/>
            </a:pPr>
            <a:r>
              <a:rPr lang="en-GB" sz="2400" kern="0" dirty="0">
                <a:solidFill>
                  <a:srgbClr val="B5121B"/>
                </a:solidFill>
                <a:latin typeface="Calibri" pitchFamily="34" charset="0"/>
              </a:rPr>
              <a:t>Earlier clinical experience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40" y="227665"/>
            <a:ext cx="284230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0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body" sz="quarter" idx="14"/>
          </p:nvPr>
        </p:nvSpPr>
        <p:spPr>
          <a:xfrm>
            <a:off x="356816" y="2883032"/>
            <a:ext cx="8425184" cy="1097280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GB" sz="6600" dirty="0" smtClean="0">
                <a:solidFill>
                  <a:srgbClr val="B5121B"/>
                </a:solidFill>
              </a:rPr>
              <a:t>Any questions?</a:t>
            </a:r>
            <a:endParaRPr lang="en-GB" sz="6600" dirty="0">
              <a:solidFill>
                <a:srgbClr val="B5121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540" y="353235"/>
            <a:ext cx="2842303" cy="72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081" y="443235"/>
            <a:ext cx="2270429" cy="5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26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51520" y="1196752"/>
            <a:ext cx="8712968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TextBox 26"/>
          <p:cNvSpPr txBox="1"/>
          <p:nvPr/>
        </p:nvSpPr>
        <p:spPr>
          <a:xfrm rot="18900000">
            <a:off x="1289010" y="3577638"/>
            <a:ext cx="158161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NOTE: IMAGE TO GO HERE </a:t>
            </a:r>
            <a:endParaRPr lang="en-US" sz="1000" b="1" dirty="0">
              <a:solidFill>
                <a:schemeClr val="bg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3" r="16642"/>
          <a:stretch/>
        </p:blipFill>
        <p:spPr>
          <a:xfrm>
            <a:off x="417955" y="332656"/>
            <a:ext cx="3600400" cy="6258061"/>
          </a:xfrm>
          <a:prstGeom prst="rect">
            <a:avLst/>
          </a:prstGeom>
        </p:spPr>
      </p:pic>
      <p:sp>
        <p:nvSpPr>
          <p:cNvPr id="9" name="Subtitle 1"/>
          <p:cNvSpPr txBox="1">
            <a:spLocks/>
          </p:cNvSpPr>
          <p:nvPr/>
        </p:nvSpPr>
        <p:spPr>
          <a:xfrm>
            <a:off x="4308938" y="1858592"/>
            <a:ext cx="4320480" cy="47903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 smtClean="0"/>
              <a:t>Reflect your experience, skills and attributes relevant to medicine.</a:t>
            </a:r>
            <a:endParaRPr lang="en-GB" sz="2400" dirty="0" smtClean="0">
              <a:latin typeface="Calibri" pitchFamily="34" charset="0"/>
            </a:endParaRPr>
          </a:p>
          <a:p>
            <a:r>
              <a:rPr lang="en-GB" sz="2400" dirty="0" smtClean="0">
                <a:solidFill>
                  <a:srgbClr val="B5121B"/>
                </a:solidFill>
              </a:rPr>
              <a:t>Medical schools differ in their use of personal statements.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sz="2400" dirty="0" smtClean="0">
              <a:solidFill>
                <a:srgbClr val="B5121B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316173" y="4093125"/>
            <a:ext cx="4511534" cy="2308324"/>
          </a:xfrm>
          <a:prstGeom prst="rect">
            <a:avLst/>
          </a:prstGeom>
          <a:ln>
            <a:solidFill>
              <a:srgbClr val="B5121B"/>
            </a:solidFill>
          </a:ln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rgbClr val="B5121B"/>
                </a:solidFill>
              </a:rPr>
              <a:t>Important that: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it is written by you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C00000"/>
                </a:solidFill>
              </a:rPr>
              <a:t>it reflects you as a person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400" dirty="0"/>
              <a:t>and is an honest reflection of your thoughts, skills and interests</a:t>
            </a:r>
            <a:endParaRPr lang="en-GB" sz="2400" dirty="0">
              <a:latin typeface="Calibri" pitchFamily="34" charset="0"/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ctrTitle"/>
          </p:nvPr>
        </p:nvSpPr>
        <p:spPr>
          <a:xfrm>
            <a:off x="4308938" y="764704"/>
            <a:ext cx="6768752" cy="1152128"/>
          </a:xfrm>
        </p:spPr>
        <p:txBody>
          <a:bodyPr anchor="ctr">
            <a:normAutofit fontScale="9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Personal Statement</a:t>
            </a:r>
            <a:r>
              <a:rPr lang="en-GB" sz="4000" i="1" dirty="0"/>
              <a:t/>
            </a:r>
            <a:br>
              <a:rPr lang="en-GB" sz="4000" i="1" dirty="0"/>
            </a:br>
            <a:endParaRPr lang="en-GB" sz="4000" i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40" y="227665"/>
            <a:ext cx="284230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09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667018"/>
            <a:ext cx="6768752" cy="1152128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Personal Statement</a:t>
            </a:r>
            <a:r>
              <a:rPr lang="en-GB" sz="4000" i="1" dirty="0"/>
              <a:t/>
            </a:r>
            <a:br>
              <a:rPr lang="en-GB" sz="4000" i="1" dirty="0"/>
            </a:br>
            <a:endParaRPr lang="en-GB" sz="4000" i="1" dirty="0"/>
          </a:p>
        </p:txBody>
      </p:sp>
      <p:sp>
        <p:nvSpPr>
          <p:cNvPr id="2" name="Subtitle 1"/>
          <p:cNvSpPr>
            <a:spLocks noGrp="1"/>
          </p:cNvSpPr>
          <p:nvPr>
            <p:ph type="body" sz="quarter" idx="14"/>
          </p:nvPr>
        </p:nvSpPr>
        <p:spPr>
          <a:xfrm>
            <a:off x="395288" y="1807285"/>
            <a:ext cx="8425184" cy="4790365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GB" b="1" dirty="0">
                <a:latin typeface="Calibri" pitchFamily="34" charset="0"/>
              </a:rPr>
              <a:t>Applicants must demonstrate suitable evidence of</a:t>
            </a:r>
            <a:r>
              <a:rPr lang="en-GB" b="1" dirty="0" smtClean="0">
                <a:latin typeface="Calibri" pitchFamily="34" charset="0"/>
              </a:rPr>
              <a:t>:</a:t>
            </a:r>
          </a:p>
          <a:p>
            <a:pPr lvl="0"/>
            <a:r>
              <a:rPr lang="en-GB" dirty="0" smtClean="0">
                <a:latin typeface="Calibri" pitchFamily="34" charset="0"/>
              </a:rPr>
              <a:t>Relevant </a:t>
            </a:r>
            <a:r>
              <a:rPr lang="en-GB" dirty="0">
                <a:latin typeface="Calibri" pitchFamily="34" charset="0"/>
              </a:rPr>
              <a:t>work experience </a:t>
            </a:r>
            <a:endParaRPr lang="en-GB" dirty="0" smtClean="0">
              <a:latin typeface="Calibri" pitchFamily="34" charset="0"/>
            </a:endParaRPr>
          </a:p>
          <a:p>
            <a:pPr lvl="0"/>
            <a:endParaRPr lang="en-GB" sz="1200" dirty="0">
              <a:solidFill>
                <a:srgbClr val="B5121B"/>
              </a:solidFill>
              <a:latin typeface="Calibri" pitchFamily="34" charset="0"/>
            </a:endParaRPr>
          </a:p>
          <a:p>
            <a:pPr lvl="0"/>
            <a:r>
              <a:rPr lang="en-GB" dirty="0" smtClean="0">
                <a:solidFill>
                  <a:srgbClr val="B5121B"/>
                </a:solidFill>
                <a:latin typeface="Calibri" pitchFamily="34" charset="0"/>
              </a:rPr>
              <a:t>Insight </a:t>
            </a:r>
            <a:r>
              <a:rPr lang="en-GB" dirty="0">
                <a:solidFill>
                  <a:srgbClr val="B5121B"/>
                </a:solidFill>
                <a:latin typeface="Calibri" pitchFamily="34" charset="0"/>
              </a:rPr>
              <a:t>into a medical career and your suitability, drawn from your work (and voluntary) </a:t>
            </a:r>
            <a:r>
              <a:rPr lang="en-GB" dirty="0" smtClean="0">
                <a:solidFill>
                  <a:srgbClr val="B5121B"/>
                </a:solidFill>
                <a:latin typeface="Calibri" pitchFamily="34" charset="0"/>
              </a:rPr>
              <a:t>experience</a:t>
            </a:r>
          </a:p>
          <a:p>
            <a:pPr lvl="0"/>
            <a:endParaRPr lang="en-GB" sz="1200" dirty="0" smtClean="0">
              <a:solidFill>
                <a:srgbClr val="B5121B"/>
              </a:solidFill>
              <a:latin typeface="Calibri" pitchFamily="34" charset="0"/>
            </a:endParaRPr>
          </a:p>
          <a:p>
            <a:pPr lvl="0"/>
            <a:r>
              <a:rPr lang="en-GB" dirty="0"/>
              <a:t>An understanding of the NHS constitution and </a:t>
            </a:r>
            <a:r>
              <a:rPr lang="en-GB" dirty="0" smtClean="0"/>
              <a:t>core values</a:t>
            </a:r>
          </a:p>
          <a:p>
            <a:pPr lvl="0"/>
            <a:endParaRPr lang="en-GB" sz="1200" dirty="0" smtClean="0"/>
          </a:p>
          <a:p>
            <a:pPr lvl="0"/>
            <a:r>
              <a:rPr lang="en-GB" dirty="0" smtClean="0">
                <a:solidFill>
                  <a:srgbClr val="B5121B"/>
                </a:solidFill>
                <a:latin typeface="Calibri" pitchFamily="34" charset="0"/>
              </a:rPr>
              <a:t>A </a:t>
            </a:r>
            <a:r>
              <a:rPr lang="en-GB" dirty="0">
                <a:solidFill>
                  <a:srgbClr val="B5121B"/>
                </a:solidFill>
                <a:latin typeface="Calibri" pitchFamily="34" charset="0"/>
              </a:rPr>
              <a:t>commitment to society: working for the benefit of others, including voluntary work or significant caring roles </a:t>
            </a:r>
            <a:endParaRPr lang="en-GB" dirty="0" smtClean="0">
              <a:solidFill>
                <a:srgbClr val="B5121B"/>
              </a:solidFill>
              <a:latin typeface="Calibri" pitchFamily="34" charset="0"/>
            </a:endParaRPr>
          </a:p>
          <a:p>
            <a:pPr lvl="0"/>
            <a:endParaRPr lang="en-GB" sz="1200" dirty="0">
              <a:solidFill>
                <a:srgbClr val="B5121B"/>
              </a:solidFill>
              <a:latin typeface="Calibri" pitchFamily="34" charset="0"/>
            </a:endParaRPr>
          </a:p>
          <a:p>
            <a:pPr lvl="0"/>
            <a:r>
              <a:rPr lang="en-GB" dirty="0">
                <a:latin typeface="Calibri" pitchFamily="34" charset="0"/>
              </a:rPr>
              <a:t>Effective written communication skills: a coherent, well-structured personal </a:t>
            </a:r>
            <a:r>
              <a:rPr lang="en-GB" dirty="0" smtClean="0">
                <a:latin typeface="Calibri" pitchFamily="34" charset="0"/>
              </a:rPr>
              <a:t>statement</a:t>
            </a:r>
            <a:endParaRPr lang="en-GB" dirty="0">
              <a:latin typeface="Calibri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540" y="227665"/>
            <a:ext cx="284230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576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667018"/>
            <a:ext cx="8386464" cy="1152128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80" charset="0"/>
              </a:rPr>
              <a:t>Admissions Statistics</a:t>
            </a:r>
            <a:endParaRPr lang="en-GB" dirty="0"/>
          </a:p>
        </p:txBody>
      </p:sp>
      <p:graphicFrame>
        <p:nvGraphicFramePr>
          <p:cNvPr id="13" name="Content Placeholder 5"/>
          <p:cNvGraphicFramePr>
            <a:graphicFrameLocks/>
          </p:cNvGraphicFramePr>
          <p:nvPr>
            <p:extLst/>
          </p:nvPr>
        </p:nvGraphicFramePr>
        <p:xfrm>
          <a:off x="504000" y="1893857"/>
          <a:ext cx="8136000" cy="391221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{21E4AEA4-8DFA-4A89-87EB-49C32662AFE0}</a:tableStyleId>
              </a:tblPr>
              <a:tblGrid>
                <a:gridCol w="16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1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3200" dirty="0">
                        <a:solidFill>
                          <a:srgbClr val="B5121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solidFill>
                            <a:srgbClr val="B5121B"/>
                          </a:solidFill>
                        </a:rPr>
                        <a:t>2015</a:t>
                      </a:r>
                      <a:endParaRPr lang="en-GB" sz="3200" dirty="0">
                        <a:solidFill>
                          <a:srgbClr val="B5121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solidFill>
                            <a:srgbClr val="B5121B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2016*</a:t>
                      </a:r>
                      <a:endParaRPr lang="en-GB" sz="3200" dirty="0">
                        <a:solidFill>
                          <a:srgbClr val="B5121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solidFill>
                            <a:srgbClr val="B5121B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2017</a:t>
                      </a:r>
                      <a:endParaRPr lang="en-GB" sz="3200" dirty="0">
                        <a:solidFill>
                          <a:srgbClr val="B5121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solidFill>
                            <a:srgbClr val="B5121B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2018</a:t>
                      </a:r>
                      <a:endParaRPr lang="en-GB" sz="3200" dirty="0">
                        <a:solidFill>
                          <a:srgbClr val="B5121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dirty="0" smtClean="0">
                          <a:solidFill>
                            <a:srgbClr val="B5121B"/>
                          </a:solidFill>
                          <a:latin typeface="Calibri"/>
                          <a:ea typeface="Calibri"/>
                          <a:cs typeface="Times New Roman"/>
                        </a:rPr>
                        <a:t>2019</a:t>
                      </a:r>
                      <a:endParaRPr lang="en-GB" sz="3200" dirty="0">
                        <a:solidFill>
                          <a:srgbClr val="B5121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rgbClr val="666666"/>
                          </a:solidFill>
                          <a:latin typeface="+mn-lt"/>
                          <a:ea typeface="Calibri"/>
                          <a:cs typeface="Times New Roman"/>
                        </a:rPr>
                        <a:t>Student places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rgbClr val="666666"/>
                          </a:solidFill>
                        </a:rPr>
                        <a:t>54</a:t>
                      </a:r>
                      <a:endParaRPr lang="en-GB" sz="2400" dirty="0" smtClean="0">
                        <a:solidFill>
                          <a:srgbClr val="6666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rgbClr val="666666"/>
                          </a:solidFill>
                          <a:latin typeface="+mn-lt"/>
                          <a:ea typeface="Calibri"/>
                          <a:cs typeface="Times New Roman"/>
                        </a:rPr>
                        <a:t>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rgbClr val="666666"/>
                          </a:solidFill>
                          <a:latin typeface="+mn-lt"/>
                          <a:ea typeface="Calibri"/>
                          <a:cs typeface="Times New Roman"/>
                        </a:rPr>
                        <a:t>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rgbClr val="666666"/>
                          </a:solidFill>
                          <a:latin typeface="+mn-lt"/>
                          <a:ea typeface="Calibri"/>
                          <a:cs typeface="Times New Roman"/>
                        </a:rPr>
                        <a:t>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rgbClr val="666666"/>
                          </a:solidFill>
                          <a:latin typeface="+mn-lt"/>
                          <a:ea typeface="Calibri"/>
                          <a:cs typeface="Times New Roman"/>
                        </a:rPr>
                        <a:t>129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7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rgbClr val="666666"/>
                          </a:solidFill>
                          <a:latin typeface="+mn-lt"/>
                          <a:ea typeface="Calibri"/>
                          <a:cs typeface="Times New Roman"/>
                        </a:rPr>
                        <a:t>Applications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rgbClr val="666666"/>
                          </a:solidFill>
                        </a:rPr>
                        <a:t>1657</a:t>
                      </a:r>
                      <a:endParaRPr lang="en-GB" sz="2400" dirty="0" smtClean="0">
                        <a:solidFill>
                          <a:srgbClr val="6666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rgbClr val="666666"/>
                          </a:solidFill>
                          <a:latin typeface="+mn-lt"/>
                          <a:ea typeface="Calibri"/>
                          <a:cs typeface="Times New Roman"/>
                        </a:rPr>
                        <a:t>558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rgbClr val="666666"/>
                          </a:solidFill>
                          <a:latin typeface="+mn-lt"/>
                          <a:ea typeface="Calibri"/>
                          <a:cs typeface="Times New Roman"/>
                        </a:rPr>
                        <a:t>603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rgbClr val="666666"/>
                          </a:solidFill>
                          <a:latin typeface="+mn-lt"/>
                          <a:ea typeface="Calibri"/>
                          <a:cs typeface="Times New Roman"/>
                        </a:rPr>
                        <a:t>629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rgbClr val="666666"/>
                          </a:solidFill>
                          <a:latin typeface="+mn-lt"/>
                          <a:ea typeface="Calibri"/>
                          <a:cs typeface="Times New Roman"/>
                        </a:rPr>
                        <a:t>994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73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rgbClr val="666666"/>
                          </a:solidFill>
                          <a:latin typeface="+mn-lt"/>
                          <a:ea typeface="Calibri"/>
                          <a:cs typeface="Times New Roman"/>
                        </a:rPr>
                        <a:t>Interviewed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rgbClr val="666666"/>
                          </a:solidFill>
                        </a:rPr>
                        <a:t>220 (13%)</a:t>
                      </a:r>
                      <a:endParaRPr lang="en-GB" sz="2400" dirty="0" smtClean="0">
                        <a:solidFill>
                          <a:srgbClr val="6666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rgbClr val="666666"/>
                          </a:solidFill>
                          <a:latin typeface="+mn-lt"/>
                          <a:ea typeface="Calibri"/>
                          <a:cs typeface="Times New Roman"/>
                        </a:rPr>
                        <a:t>246</a:t>
                      </a:r>
                      <a:r>
                        <a:rPr lang="en-GB" sz="2400" baseline="0" dirty="0" smtClean="0">
                          <a:solidFill>
                            <a:srgbClr val="666666"/>
                          </a:solidFill>
                          <a:latin typeface="+mn-lt"/>
                          <a:ea typeface="Calibri"/>
                          <a:cs typeface="Times New Roman"/>
                        </a:rPr>
                        <a:t> (44%)</a:t>
                      </a:r>
                      <a:endParaRPr lang="en-GB" sz="2400" dirty="0" smtClean="0">
                        <a:solidFill>
                          <a:srgbClr val="6666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rgbClr val="666666"/>
                          </a:solidFill>
                          <a:latin typeface="+mn-lt"/>
                          <a:ea typeface="Calibri"/>
                          <a:cs typeface="Times New Roman"/>
                        </a:rPr>
                        <a:t>243 (40%)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 smtClean="0">
                          <a:solidFill>
                            <a:srgbClr val="666666"/>
                          </a:solidFill>
                          <a:latin typeface="+mn-lt"/>
                          <a:ea typeface="Calibri"/>
                          <a:cs typeface="Times New Roman"/>
                        </a:rPr>
                        <a:t>282</a:t>
                      </a:r>
                      <a:r>
                        <a:rPr lang="en-GB" sz="2400" baseline="0" dirty="0" smtClean="0">
                          <a:solidFill>
                            <a:srgbClr val="666666"/>
                          </a:solidFill>
                          <a:latin typeface="+mn-l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666666"/>
                          </a:solidFill>
                          <a:latin typeface="+mn-lt"/>
                          <a:ea typeface="Calibri"/>
                          <a:cs typeface="Times New Roman"/>
                        </a:rPr>
                        <a:t>(45%)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baseline="0" dirty="0" smtClean="0">
                          <a:solidFill>
                            <a:srgbClr val="666666"/>
                          </a:solidFill>
                          <a:latin typeface="+mn-lt"/>
                          <a:ea typeface="Calibri"/>
                          <a:cs typeface="Times New Roman"/>
                        </a:rPr>
                        <a:t>557 </a:t>
                      </a:r>
                      <a:r>
                        <a:rPr lang="en-GB" sz="2400" dirty="0" smtClean="0">
                          <a:solidFill>
                            <a:srgbClr val="666666"/>
                          </a:solidFill>
                          <a:latin typeface="+mn-lt"/>
                          <a:ea typeface="Calibri"/>
                          <a:cs typeface="Times New Roman"/>
                        </a:rPr>
                        <a:t>(56%)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73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Times New Roman"/>
                        </a:rPr>
                        <a:t>Offers</a:t>
                      </a:r>
                      <a:endParaRPr lang="en-GB" sz="2400" dirty="0">
                        <a:solidFill>
                          <a:srgbClr val="6666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aseline="0" dirty="0" smtClean="0">
                          <a:solidFill>
                            <a:srgbClr val="666666"/>
                          </a:solidFill>
                        </a:rPr>
                        <a:t>114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aseline="0" dirty="0" smtClean="0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Times New Roman"/>
                        </a:rPr>
                        <a:t>(52%)</a:t>
                      </a:r>
                      <a:endParaRPr lang="en-GB" sz="2400" dirty="0">
                        <a:solidFill>
                          <a:srgbClr val="6666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Times New Roman"/>
                        </a:rPr>
                        <a:t>113 (46%)</a:t>
                      </a:r>
                      <a:endParaRPr lang="en-GB" sz="2400" dirty="0">
                        <a:solidFill>
                          <a:srgbClr val="6666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Times New Roman"/>
                        </a:rPr>
                        <a:t>123 (50%)</a:t>
                      </a:r>
                      <a:endParaRPr lang="en-GB" sz="2400" dirty="0">
                        <a:solidFill>
                          <a:srgbClr val="6666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Times New Roman"/>
                        </a:rPr>
                        <a:t>150</a:t>
                      </a:r>
                      <a:r>
                        <a:rPr lang="en-GB" sz="2400" baseline="0" dirty="0" smtClean="0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400" dirty="0" smtClean="0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Times New Roman"/>
                        </a:rPr>
                        <a:t>(53%)</a:t>
                      </a:r>
                      <a:endParaRPr lang="en-GB" sz="2400" dirty="0">
                        <a:solidFill>
                          <a:srgbClr val="6666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baseline="0" dirty="0" smtClean="0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Times New Roman"/>
                        </a:rPr>
                        <a:t>286 </a:t>
                      </a:r>
                      <a:r>
                        <a:rPr lang="en-GB" sz="2400" dirty="0" smtClean="0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Times New Roman"/>
                        </a:rPr>
                        <a:t>(51%)</a:t>
                      </a:r>
                      <a:endParaRPr lang="en-GB" sz="2400" dirty="0">
                        <a:solidFill>
                          <a:srgbClr val="6666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40" y="227665"/>
            <a:ext cx="2842303" cy="720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4000" y="5924712"/>
            <a:ext cx="48596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anose="020F0502020204030204" pitchFamily="34" charset="0"/>
              </a:rPr>
              <a:t>* 2016: introduction of BMAT to selection process</a:t>
            </a:r>
            <a:endParaRPr kumimoji="0" lang="en-GB" altLang="en-US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81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778" y="486712"/>
            <a:ext cx="8386464" cy="1152128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80" charset="0"/>
              </a:rPr>
              <a:t>BMAT </a:t>
            </a:r>
            <a:r>
              <a:rPr lang="en-US" dirty="0" smtClean="0">
                <a:latin typeface="Calibri" pitchFamily="80" charset="0"/>
              </a:rPr>
              <a:t>scores</a:t>
            </a:r>
            <a:endParaRPr lang="en-GB" dirty="0"/>
          </a:p>
        </p:txBody>
      </p:sp>
      <p:graphicFrame>
        <p:nvGraphicFramePr>
          <p:cNvPr id="13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6223171"/>
              </p:ext>
            </p:extLst>
          </p:nvPr>
        </p:nvGraphicFramePr>
        <p:xfrm>
          <a:off x="2004191" y="2119314"/>
          <a:ext cx="5256000" cy="3278291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{21E4AEA4-8DFA-4A89-87EB-49C32662AFE0}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11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800" dirty="0">
                        <a:solidFill>
                          <a:srgbClr val="B5121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rgbClr val="B5121B"/>
                          </a:solidFill>
                          <a:latin typeface="Calibri"/>
                          <a:ea typeface="Calibri"/>
                          <a:cs typeface="Times New Roman"/>
                        </a:rPr>
                        <a:t>A100</a:t>
                      </a:r>
                      <a:endParaRPr lang="en-GB" sz="2800" dirty="0">
                        <a:solidFill>
                          <a:srgbClr val="B5121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2800" dirty="0">
                        <a:solidFill>
                          <a:srgbClr val="B5121B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12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000" dirty="0" smtClean="0">
                        <a:solidFill>
                          <a:srgbClr val="666666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666666"/>
                          </a:solidFill>
                          <a:latin typeface="+mn-lt"/>
                          <a:ea typeface="Calibri"/>
                          <a:cs typeface="Times New Roman"/>
                        </a:rPr>
                        <a:t>Range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dirty="0" smtClean="0">
                          <a:solidFill>
                            <a:srgbClr val="666666"/>
                          </a:solidFill>
                          <a:latin typeface="+mn-lt"/>
                          <a:ea typeface="Calibri"/>
                          <a:cs typeface="Times New Roman"/>
                        </a:rPr>
                        <a:t>Average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02962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rgbClr val="666666"/>
                          </a:solidFill>
                          <a:latin typeface="+mn-lt"/>
                          <a:ea typeface="Calibri"/>
                          <a:cs typeface="Times New Roman"/>
                        </a:rPr>
                        <a:t>Applicants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Times New Roman"/>
                        </a:rPr>
                        <a:t>17.5 – 4.5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Times New Roman"/>
                        </a:rPr>
                        <a:t>10.9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rgbClr val="666666"/>
                          </a:solidFill>
                          <a:latin typeface="+mn-lt"/>
                          <a:ea typeface="Calibri"/>
                          <a:cs typeface="Times New Roman"/>
                        </a:rPr>
                        <a:t>Invited to interview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Times New Roman"/>
                        </a:rPr>
                        <a:t>17.5 – 10.2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Times New Roman"/>
                        </a:rPr>
                        <a:t>11.7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rgbClr val="666666"/>
                          </a:solidFill>
                          <a:latin typeface="+mn-lt"/>
                          <a:ea typeface="Calibri"/>
                          <a:cs typeface="Times New Roman"/>
                        </a:rPr>
                        <a:t>Offers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Times New Roman"/>
                        </a:rPr>
                        <a:t>16.6 – 10.2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Times New Roman"/>
                        </a:rPr>
                        <a:t>11.8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b="1" dirty="0" smtClean="0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Times New Roman"/>
                        </a:rPr>
                        <a:t>Students</a:t>
                      </a:r>
                      <a:endParaRPr lang="en-GB" sz="2000" b="1" dirty="0">
                        <a:solidFill>
                          <a:srgbClr val="666666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Times New Roman"/>
                        </a:rPr>
                        <a:t>14.3 – 10.3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solidFill>
                            <a:srgbClr val="666666"/>
                          </a:solidFill>
                          <a:latin typeface="Calibri"/>
                          <a:ea typeface="Calibri"/>
                          <a:cs typeface="Times New Roman"/>
                        </a:rPr>
                        <a:t>11.5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540" y="227665"/>
            <a:ext cx="284230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8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484132"/>
            <a:ext cx="6768752" cy="1152128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Choosing a medical school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2" name="Subtitle 1"/>
          <p:cNvSpPr>
            <a:spLocks noGrp="1"/>
          </p:cNvSpPr>
          <p:nvPr>
            <p:ph type="body" sz="quarter" idx="14"/>
          </p:nvPr>
        </p:nvSpPr>
        <p:spPr>
          <a:xfrm>
            <a:off x="395288" y="1947134"/>
            <a:ext cx="8425184" cy="4650516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2400"/>
              </a:spcBef>
            </a:pPr>
            <a:r>
              <a:rPr lang="en-GB" sz="2800" dirty="0"/>
              <a:t>Personal </a:t>
            </a:r>
            <a:r>
              <a:rPr lang="en-GB" sz="2800" dirty="0" smtClean="0"/>
              <a:t>recommendation</a:t>
            </a:r>
            <a:endParaRPr lang="en-GB" sz="2800" dirty="0"/>
          </a:p>
          <a:p>
            <a:pPr>
              <a:spcBef>
                <a:spcPts val="2400"/>
              </a:spcBef>
            </a:pPr>
            <a:r>
              <a:rPr lang="en-GB" sz="2800" dirty="0">
                <a:solidFill>
                  <a:srgbClr val="B5121B"/>
                </a:solidFill>
                <a:latin typeface="Calibri" pitchFamily="34" charset="0"/>
              </a:rPr>
              <a:t>Reputation or status of medical school</a:t>
            </a:r>
          </a:p>
          <a:p>
            <a:pPr>
              <a:spcBef>
                <a:spcPts val="2400"/>
              </a:spcBef>
            </a:pPr>
            <a:r>
              <a:rPr lang="en-GB" sz="2800" dirty="0"/>
              <a:t>Entry requirements</a:t>
            </a:r>
          </a:p>
          <a:p>
            <a:pPr lvl="1">
              <a:spcBef>
                <a:spcPts val="600"/>
              </a:spcBef>
            </a:pPr>
            <a:r>
              <a:rPr lang="en-GB" sz="2400" dirty="0">
                <a:solidFill>
                  <a:srgbClr val="B5121B"/>
                </a:solidFill>
              </a:rPr>
              <a:t>Subject requirements</a:t>
            </a:r>
          </a:p>
          <a:p>
            <a:pPr lvl="1">
              <a:spcBef>
                <a:spcPts val="600"/>
              </a:spcBef>
            </a:pPr>
            <a:r>
              <a:rPr lang="en-GB" sz="2400" dirty="0"/>
              <a:t>Grade requirements</a:t>
            </a:r>
          </a:p>
          <a:p>
            <a:pPr lvl="1">
              <a:spcBef>
                <a:spcPts val="600"/>
              </a:spcBef>
            </a:pPr>
            <a:r>
              <a:rPr lang="en-GB" sz="2400" dirty="0" smtClean="0">
                <a:solidFill>
                  <a:srgbClr val="B5121B"/>
                </a:solidFill>
              </a:rPr>
              <a:t>UCAT</a:t>
            </a:r>
            <a:r>
              <a:rPr lang="en-GB" sz="2400" dirty="0">
                <a:solidFill>
                  <a:srgbClr val="B5121B"/>
                </a:solidFill>
              </a:rPr>
              <a:t>?  BMAT?</a:t>
            </a:r>
          </a:p>
          <a:p>
            <a:pPr>
              <a:spcBef>
                <a:spcPts val="1800"/>
              </a:spcBef>
            </a:pPr>
            <a:r>
              <a:rPr lang="en-GB" sz="2800" dirty="0">
                <a:latin typeface="Calibri" pitchFamily="34" charset="0"/>
              </a:rPr>
              <a:t>Choose universities which </a:t>
            </a:r>
            <a:r>
              <a:rPr lang="en-GB" sz="2800" dirty="0">
                <a:solidFill>
                  <a:srgbClr val="B5121B"/>
                </a:solidFill>
                <a:latin typeface="Calibri" pitchFamily="34" charset="0"/>
              </a:rPr>
              <a:t>suit your needs </a:t>
            </a:r>
            <a:r>
              <a:rPr lang="en-GB" sz="2800" dirty="0">
                <a:latin typeface="Calibri" pitchFamily="34" charset="0"/>
              </a:rPr>
              <a:t>–location; living and travel costs; extra-curricular activities </a:t>
            </a:r>
            <a:r>
              <a:rPr lang="en-GB" sz="2800" dirty="0" err="1">
                <a:latin typeface="Calibri" pitchFamily="34" charset="0"/>
              </a:rPr>
              <a:t>etc</a:t>
            </a:r>
            <a:r>
              <a:rPr lang="en-GB" sz="2800" dirty="0">
                <a:latin typeface="Calibri" pitchFamily="34" charset="0"/>
              </a:rPr>
              <a:t> </a:t>
            </a:r>
            <a:endParaRPr lang="en-GB" sz="2800" dirty="0">
              <a:solidFill>
                <a:schemeClr val="tx1"/>
              </a:solidFill>
            </a:endParaRPr>
          </a:p>
          <a:p>
            <a:pPr marL="0" indent="0">
              <a:spcBef>
                <a:spcPts val="1800"/>
              </a:spcBef>
              <a:buNone/>
            </a:pPr>
            <a:endParaRPr lang="en-GB" sz="3200" dirty="0">
              <a:solidFill>
                <a:schemeClr val="tx1"/>
              </a:solidFill>
            </a:endParaRPr>
          </a:p>
          <a:p>
            <a:pPr>
              <a:spcBef>
                <a:spcPts val="1800"/>
              </a:spcBef>
            </a:pP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540" y="227665"/>
            <a:ext cx="284230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13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95536" y="763840"/>
            <a:ext cx="6768752" cy="1152128"/>
          </a:xfrm>
        </p:spPr>
        <p:txBody>
          <a:bodyPr anchor="ctr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 smtClean="0"/>
              <a:t>Studying Medicine at Lancaster</a:t>
            </a:r>
            <a:r>
              <a:rPr lang="en-GB" sz="4000" dirty="0"/>
              <a:t/>
            </a:r>
            <a:br>
              <a:rPr lang="en-GB" sz="4000" dirty="0"/>
            </a:br>
            <a:endParaRPr lang="en-GB" sz="4000" dirty="0"/>
          </a:p>
        </p:txBody>
      </p:sp>
      <p:sp>
        <p:nvSpPr>
          <p:cNvPr id="2" name="Subtitle 1"/>
          <p:cNvSpPr>
            <a:spLocks noGrp="1"/>
          </p:cNvSpPr>
          <p:nvPr>
            <p:ph type="body" sz="quarter" idx="14"/>
          </p:nvPr>
        </p:nvSpPr>
        <p:spPr>
          <a:xfrm>
            <a:off x="395288" y="2205318"/>
            <a:ext cx="8425184" cy="4392332"/>
          </a:xfrm>
          <a:prstGeom prst="rect">
            <a:avLst/>
          </a:prstGeom>
        </p:spPr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n-GB" sz="3200" b="1" dirty="0" smtClean="0"/>
              <a:t>Medicine &amp; Surgery, </a:t>
            </a:r>
            <a:r>
              <a:rPr lang="en-GB" sz="3200" b="1" dirty="0" err="1" smtClean="0"/>
              <a:t>MBChB</a:t>
            </a:r>
            <a:r>
              <a:rPr lang="en-GB" sz="3200" b="1" dirty="0" smtClean="0"/>
              <a:t>, 5 year</a:t>
            </a:r>
          </a:p>
          <a:p>
            <a:pPr>
              <a:lnSpc>
                <a:spcPct val="90000"/>
              </a:lnSpc>
            </a:pPr>
            <a:r>
              <a:rPr lang="en-GB" sz="3200" dirty="0">
                <a:solidFill>
                  <a:srgbClr val="B5121B"/>
                </a:solidFill>
              </a:rPr>
              <a:t>Problem-based learning</a:t>
            </a:r>
          </a:p>
          <a:p>
            <a:pPr>
              <a:lnSpc>
                <a:spcPct val="90000"/>
              </a:lnSpc>
            </a:pPr>
            <a:r>
              <a:rPr lang="en-GB" sz="3200" dirty="0"/>
              <a:t>Early clinical experience </a:t>
            </a:r>
          </a:p>
          <a:p>
            <a:pPr>
              <a:lnSpc>
                <a:spcPct val="90000"/>
              </a:lnSpc>
            </a:pPr>
            <a:r>
              <a:rPr lang="en-GB" sz="3200" dirty="0">
                <a:solidFill>
                  <a:srgbClr val="B5121B"/>
                </a:solidFill>
              </a:rPr>
              <a:t>Small student numbers </a:t>
            </a:r>
          </a:p>
          <a:p>
            <a:pPr lvl="1">
              <a:lnSpc>
                <a:spcPct val="90000"/>
              </a:lnSpc>
            </a:pPr>
            <a:r>
              <a:rPr lang="en-GB" sz="3000" dirty="0"/>
              <a:t>125 UK/EU students per year</a:t>
            </a:r>
          </a:p>
          <a:p>
            <a:pPr lvl="1">
              <a:lnSpc>
                <a:spcPct val="90000"/>
              </a:lnSpc>
            </a:pPr>
            <a:r>
              <a:rPr lang="en-GB" sz="3000" dirty="0" smtClean="0">
                <a:solidFill>
                  <a:srgbClr val="B5121B"/>
                </a:solidFill>
              </a:rPr>
              <a:t>Plus overseas places</a:t>
            </a:r>
            <a:endParaRPr lang="en-GB" sz="3000" dirty="0"/>
          </a:p>
          <a:p>
            <a:pPr marL="0" indent="0">
              <a:buNone/>
            </a:pPr>
            <a:endParaRPr lang="en-GB" sz="3200" dirty="0">
              <a:solidFill>
                <a:srgbClr val="B5121B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540" y="227665"/>
            <a:ext cx="284230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61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667018"/>
            <a:ext cx="8386464" cy="1152128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80" charset="0"/>
              </a:rPr>
              <a:t>What do our medical students learn?</a:t>
            </a:r>
            <a:endParaRPr lang="en-GB" dirty="0"/>
          </a:p>
        </p:txBody>
      </p:sp>
      <p:sp>
        <p:nvSpPr>
          <p:cNvPr id="23" name="Oval 5"/>
          <p:cNvSpPr>
            <a:spLocks noChangeArrowheads="1"/>
          </p:cNvSpPr>
          <p:nvPr/>
        </p:nvSpPr>
        <p:spPr bwMode="auto">
          <a:xfrm>
            <a:off x="3355975" y="1885950"/>
            <a:ext cx="2182813" cy="15097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cs typeface="+mn-cs"/>
              </a:rPr>
              <a:t>Biomedical </a:t>
            </a:r>
          </a:p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cs typeface="+mn-cs"/>
              </a:rPr>
              <a:t>Sciences</a:t>
            </a: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5554663" y="2330450"/>
            <a:ext cx="2182812" cy="150971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400" b="1">
                <a:cs typeface="+mn-cs"/>
              </a:rPr>
              <a:t>Sociology</a:t>
            </a:r>
          </a:p>
          <a:p>
            <a:pPr algn="ctr">
              <a:defRPr/>
            </a:pPr>
            <a:r>
              <a:rPr lang="en-GB" sz="2400" b="1">
                <a:cs typeface="+mn-cs"/>
              </a:rPr>
              <a:t>Of Health</a:t>
            </a: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6292850" y="3824288"/>
            <a:ext cx="2182813" cy="1509712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400" b="1" dirty="0" smtClean="0">
                <a:cs typeface="+mn-cs"/>
              </a:rPr>
              <a:t>Health</a:t>
            </a:r>
          </a:p>
          <a:p>
            <a:pPr algn="ctr">
              <a:defRPr/>
            </a:pPr>
            <a:r>
              <a:rPr lang="en-GB" sz="2400" b="1" dirty="0" smtClean="0">
                <a:cs typeface="+mn-cs"/>
              </a:rPr>
              <a:t>Psychology</a:t>
            </a:r>
            <a:endParaRPr lang="en-GB" sz="2400" b="1" dirty="0">
              <a:cs typeface="+mn-cs"/>
            </a:endParaRPr>
          </a:p>
        </p:txBody>
      </p:sp>
      <p:sp>
        <p:nvSpPr>
          <p:cNvPr id="26" name="Oval 8"/>
          <p:cNvSpPr>
            <a:spLocks noChangeArrowheads="1"/>
          </p:cNvSpPr>
          <p:nvPr/>
        </p:nvSpPr>
        <p:spPr bwMode="auto">
          <a:xfrm>
            <a:off x="615950" y="3902075"/>
            <a:ext cx="2182813" cy="1509713"/>
          </a:xfrm>
          <a:prstGeom prst="ellipse">
            <a:avLst/>
          </a:prstGeom>
          <a:solidFill>
            <a:srgbClr val="9999FF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sz="2000" b="1" dirty="0">
              <a:cs typeface="+mn-cs"/>
            </a:endParaRPr>
          </a:p>
        </p:txBody>
      </p:sp>
      <p:sp>
        <p:nvSpPr>
          <p:cNvPr id="27" name="Oval 9"/>
          <p:cNvSpPr>
            <a:spLocks noChangeArrowheads="1"/>
          </p:cNvSpPr>
          <p:nvPr/>
        </p:nvSpPr>
        <p:spPr bwMode="auto">
          <a:xfrm>
            <a:off x="4610100" y="4878388"/>
            <a:ext cx="2182813" cy="1509712"/>
          </a:xfrm>
          <a:prstGeom prst="ellipse">
            <a:avLst/>
          </a:prstGeom>
          <a:solidFill>
            <a:srgbClr val="92D05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400" b="1" dirty="0">
                <a:cs typeface="+mn-cs"/>
              </a:rPr>
              <a:t>Communication</a:t>
            </a:r>
          </a:p>
          <a:p>
            <a:pPr algn="ctr">
              <a:defRPr/>
            </a:pPr>
            <a:r>
              <a:rPr lang="en-GB" sz="2400" b="1" dirty="0">
                <a:cs typeface="+mn-cs"/>
              </a:rPr>
              <a:t>Skills</a:t>
            </a:r>
          </a:p>
        </p:txBody>
      </p:sp>
      <p:sp>
        <p:nvSpPr>
          <p:cNvPr id="28" name="Oval 10"/>
          <p:cNvSpPr>
            <a:spLocks noChangeArrowheads="1"/>
          </p:cNvSpPr>
          <p:nvPr/>
        </p:nvSpPr>
        <p:spPr bwMode="auto">
          <a:xfrm>
            <a:off x="2355850" y="4886325"/>
            <a:ext cx="2182813" cy="1509713"/>
          </a:xfrm>
          <a:prstGeom prst="ellipse">
            <a:avLst/>
          </a:prstGeom>
          <a:solidFill>
            <a:srgbClr val="3399FF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400" b="1">
                <a:solidFill>
                  <a:schemeClr val="bg1"/>
                </a:solidFill>
                <a:cs typeface="+mn-cs"/>
              </a:rPr>
              <a:t>Clinical</a:t>
            </a:r>
          </a:p>
          <a:p>
            <a:pPr algn="ctr">
              <a:defRPr/>
            </a:pPr>
            <a:r>
              <a:rPr lang="en-GB" sz="2400" b="1">
                <a:solidFill>
                  <a:schemeClr val="bg1"/>
                </a:solidFill>
                <a:cs typeface="+mn-cs"/>
              </a:rPr>
              <a:t>Skills</a:t>
            </a:r>
          </a:p>
        </p:txBody>
      </p:sp>
      <p:sp>
        <p:nvSpPr>
          <p:cNvPr id="29" name="Oval 11"/>
          <p:cNvSpPr>
            <a:spLocks noChangeArrowheads="1"/>
          </p:cNvSpPr>
          <p:nvPr/>
        </p:nvSpPr>
        <p:spPr bwMode="auto">
          <a:xfrm>
            <a:off x="1195388" y="2379663"/>
            <a:ext cx="2182812" cy="1509712"/>
          </a:xfrm>
          <a:prstGeom prst="ellipse">
            <a:avLst/>
          </a:prstGeom>
          <a:solidFill>
            <a:srgbClr val="9900FF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2400" b="1" dirty="0">
                <a:solidFill>
                  <a:schemeClr val="bg1"/>
                </a:solidFill>
                <a:cs typeface="+mn-cs"/>
              </a:rPr>
              <a:t>Public Health</a:t>
            </a:r>
          </a:p>
        </p:txBody>
      </p:sp>
      <p:sp>
        <p:nvSpPr>
          <p:cNvPr id="30" name="Oval 14"/>
          <p:cNvSpPr>
            <a:spLocks noChangeArrowheads="1"/>
          </p:cNvSpPr>
          <p:nvPr/>
        </p:nvSpPr>
        <p:spPr bwMode="auto">
          <a:xfrm>
            <a:off x="2708275" y="3429000"/>
            <a:ext cx="3625850" cy="1509713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7" dist="17961" dir="2700000">
              <a:schemeClr val="tx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GB" sz="3200" b="1">
                <a:cs typeface="+mn-cs"/>
              </a:rPr>
              <a:t>Good Patient Care</a:t>
            </a:r>
          </a:p>
        </p:txBody>
      </p:sp>
      <p:sp>
        <p:nvSpPr>
          <p:cNvPr id="31" name="Text Box 11"/>
          <p:cNvSpPr txBox="1">
            <a:spLocks noChangeArrowheads="1"/>
          </p:cNvSpPr>
          <p:nvPr/>
        </p:nvSpPr>
        <p:spPr bwMode="auto">
          <a:xfrm>
            <a:off x="779643" y="4243388"/>
            <a:ext cx="18601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000" b="1" dirty="0">
                <a:cs typeface="+mn-cs"/>
              </a:rPr>
              <a:t>Ethics &amp; </a:t>
            </a:r>
          </a:p>
          <a:p>
            <a:pPr algn="ctr">
              <a:defRPr/>
            </a:pPr>
            <a:r>
              <a:rPr lang="en-GB" sz="2000" b="1" dirty="0">
                <a:cs typeface="+mn-cs"/>
              </a:rPr>
              <a:t>Professionalism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540" y="227665"/>
            <a:ext cx="2842303" cy="720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8264" y="1728216"/>
            <a:ext cx="8054502" cy="3531205"/>
          </a:xfrm>
          <a:prstGeom prst="rect">
            <a:avLst/>
          </a:prstGeom>
          <a:solidFill>
            <a:schemeClr val="bg1">
              <a:lumMod val="85000"/>
              <a:alpha val="50000"/>
            </a:schemeClr>
          </a:solidFill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600" b="1" dirty="0" smtClean="0">
                <a:ln w="12700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bg1">
                    <a:lumMod val="50000"/>
                  </a:schemeClr>
                </a:solidFill>
              </a:rPr>
              <a:t>PBL</a:t>
            </a:r>
            <a:endParaRPr lang="en-GB" sz="9600" b="1" dirty="0">
              <a:ln w="12700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95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9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0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1" dur="1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0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4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5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6" dur="1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F0045.TI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56436" cy="6840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511" y="108854"/>
            <a:ext cx="5747657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B5121B"/>
                </a:solidFill>
                <a:latin typeface="+mj-lt"/>
              </a:rPr>
              <a:t>PBL: discussion of the scenario helps students set their learning objectives</a:t>
            </a:r>
            <a:endParaRPr lang="en-GB" sz="3600" dirty="0">
              <a:solidFill>
                <a:srgbClr val="B5121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7007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667018"/>
            <a:ext cx="8386464" cy="1152128"/>
          </a:xfrm>
        </p:spPr>
        <p:txBody>
          <a:bodyPr anchor="ctr"/>
          <a:lstStyle/>
          <a:p>
            <a:pPr>
              <a:lnSpc>
                <a:spcPct val="100000"/>
              </a:lnSpc>
            </a:pPr>
            <a:r>
              <a:rPr lang="en-US" dirty="0" smtClean="0">
                <a:latin typeface="Calibri" pitchFamily="80" charset="0"/>
              </a:rPr>
              <a:t>Problem-based learning</a:t>
            </a:r>
            <a:endParaRPr lang="en-GB" dirty="0"/>
          </a:p>
        </p:txBody>
      </p:sp>
      <p:sp>
        <p:nvSpPr>
          <p:cNvPr id="13" name="TextBox 2"/>
          <p:cNvSpPr txBox="1">
            <a:spLocks noChangeArrowheads="1"/>
          </p:cNvSpPr>
          <p:nvPr/>
        </p:nvSpPr>
        <p:spPr bwMode="auto">
          <a:xfrm>
            <a:off x="706438" y="2137392"/>
            <a:ext cx="1465466" cy="523220"/>
          </a:xfrm>
          <a:prstGeom prst="rect">
            <a:avLst/>
          </a:prstGeom>
          <a:noFill/>
          <a:ln w="12700">
            <a:solidFill>
              <a:srgbClr val="6666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B5121B"/>
                </a:solidFill>
              </a:rPr>
              <a:t>Scenario</a:t>
            </a:r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3779838" y="1923080"/>
            <a:ext cx="1321324" cy="954107"/>
          </a:xfrm>
          <a:prstGeom prst="rect">
            <a:avLst/>
          </a:prstGeom>
          <a:noFill/>
          <a:ln w="12700">
            <a:solidFill>
              <a:srgbClr val="6666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B5121B"/>
                </a:solidFill>
              </a:rPr>
              <a:t>Read &amp; </a:t>
            </a:r>
          </a:p>
          <a:p>
            <a:r>
              <a:rPr lang="en-GB" sz="2800">
                <a:solidFill>
                  <a:srgbClr val="B5121B"/>
                </a:solidFill>
              </a:rPr>
              <a:t>Discuss</a:t>
            </a:r>
          </a:p>
        </p:txBody>
      </p:sp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6762750" y="1707180"/>
            <a:ext cx="1707199" cy="1384995"/>
          </a:xfrm>
          <a:prstGeom prst="rect">
            <a:avLst/>
          </a:prstGeom>
          <a:noFill/>
          <a:ln w="12700">
            <a:solidFill>
              <a:srgbClr val="6666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B5121B"/>
                </a:solidFill>
              </a:rPr>
              <a:t>Set own</a:t>
            </a:r>
          </a:p>
          <a:p>
            <a:r>
              <a:rPr lang="en-GB" sz="2800" dirty="0">
                <a:solidFill>
                  <a:srgbClr val="B5121B"/>
                </a:solidFill>
              </a:rPr>
              <a:t>Learning</a:t>
            </a:r>
          </a:p>
          <a:p>
            <a:r>
              <a:rPr lang="en-GB" sz="2800" dirty="0">
                <a:solidFill>
                  <a:srgbClr val="B5121B"/>
                </a:solidFill>
              </a:rPr>
              <a:t>O</a:t>
            </a:r>
            <a:r>
              <a:rPr lang="en-GB" sz="2800" dirty="0" smtClean="0">
                <a:solidFill>
                  <a:srgbClr val="B5121B"/>
                </a:solidFill>
              </a:rPr>
              <a:t>bjectives</a:t>
            </a:r>
            <a:endParaRPr lang="en-GB" sz="2800" dirty="0">
              <a:solidFill>
                <a:srgbClr val="B5121B"/>
              </a:solidFill>
            </a:endParaRPr>
          </a:p>
        </p:txBody>
      </p:sp>
      <p:sp>
        <p:nvSpPr>
          <p:cNvPr id="16" name="TextBox 5"/>
          <p:cNvSpPr txBox="1">
            <a:spLocks noChangeArrowheads="1"/>
          </p:cNvSpPr>
          <p:nvPr/>
        </p:nvSpPr>
        <p:spPr bwMode="auto">
          <a:xfrm>
            <a:off x="5805206" y="4424980"/>
            <a:ext cx="1010213" cy="954107"/>
          </a:xfrm>
          <a:prstGeom prst="rect">
            <a:avLst/>
          </a:prstGeom>
          <a:noFill/>
          <a:ln w="12700">
            <a:solidFill>
              <a:srgbClr val="6666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>
                <a:solidFill>
                  <a:srgbClr val="B5121B"/>
                </a:solidFill>
              </a:rPr>
              <a:t>Self </a:t>
            </a:r>
          </a:p>
          <a:p>
            <a:r>
              <a:rPr lang="en-GB" sz="2800">
                <a:solidFill>
                  <a:srgbClr val="B5121B"/>
                </a:solidFill>
              </a:rPr>
              <a:t>Study</a:t>
            </a:r>
          </a:p>
        </p:txBody>
      </p:sp>
      <p:sp>
        <p:nvSpPr>
          <p:cNvPr id="17" name="TextBox 6"/>
          <p:cNvSpPr txBox="1">
            <a:spLocks noChangeArrowheads="1"/>
          </p:cNvSpPr>
          <p:nvPr/>
        </p:nvSpPr>
        <p:spPr bwMode="auto">
          <a:xfrm>
            <a:off x="1349375" y="4424980"/>
            <a:ext cx="2926442" cy="954107"/>
          </a:xfrm>
          <a:prstGeom prst="rect">
            <a:avLst/>
          </a:prstGeom>
          <a:noFill/>
          <a:ln w="12700">
            <a:solidFill>
              <a:srgbClr val="666666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sz="2800" dirty="0">
                <a:solidFill>
                  <a:srgbClr val="B5121B"/>
                </a:solidFill>
              </a:rPr>
              <a:t>Reinforce learning </a:t>
            </a:r>
          </a:p>
          <a:p>
            <a:r>
              <a:rPr lang="en-GB" sz="2800" dirty="0">
                <a:solidFill>
                  <a:srgbClr val="B5121B"/>
                </a:solidFill>
              </a:rPr>
              <a:t>through discussion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2332038" y="2399330"/>
            <a:ext cx="1300162" cy="1587"/>
          </a:xfrm>
          <a:prstGeom prst="straightConnector1">
            <a:avLst/>
          </a:prstGeom>
          <a:ln w="38100">
            <a:solidFill>
              <a:srgbClr val="66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5360988" y="2399330"/>
            <a:ext cx="1300162" cy="1587"/>
          </a:xfrm>
          <a:prstGeom prst="straightConnector1">
            <a:avLst/>
          </a:prstGeom>
          <a:ln w="38100">
            <a:solidFill>
              <a:srgbClr val="66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0800000" flipV="1">
            <a:off x="6399213" y="3274042"/>
            <a:ext cx="1060450" cy="979488"/>
          </a:xfrm>
          <a:prstGeom prst="straightConnector1">
            <a:avLst/>
          </a:prstGeom>
          <a:ln w="38100">
            <a:solidFill>
              <a:srgbClr val="66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 flipV="1">
            <a:off x="4702175" y="4880592"/>
            <a:ext cx="811213" cy="6350"/>
          </a:xfrm>
          <a:prstGeom prst="straightConnector1">
            <a:avLst/>
          </a:prstGeom>
          <a:ln w="38100">
            <a:solidFill>
              <a:srgbClr val="6666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7540" y="227665"/>
            <a:ext cx="2842303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2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Slide 2: Text Only">
  <a:themeElements>
    <a:clrScheme name="Custom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D52B1E"/>
      </a:hlink>
      <a:folHlink>
        <a:srgbClr val="D52B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1553</Words>
  <Application>Microsoft Office PowerPoint</Application>
  <PresentationFormat>On-screen Show (4:3)</PresentationFormat>
  <Paragraphs>474</Paragraphs>
  <Slides>44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Comic Sans MS</vt:lpstr>
      <vt:lpstr>Lexia</vt:lpstr>
      <vt:lpstr>Times New Roman</vt:lpstr>
      <vt:lpstr>Wingdings</vt:lpstr>
      <vt:lpstr>Slide 2: Text Only</vt:lpstr>
      <vt:lpstr>PowerPoint Presentation</vt:lpstr>
      <vt:lpstr>What do medical students learn?</vt:lpstr>
      <vt:lpstr>UK Medical schools</vt:lpstr>
      <vt:lpstr> How is the teaching delivered?</vt:lpstr>
      <vt:lpstr> Choosing a medical school </vt:lpstr>
      <vt:lpstr> Studying Medicine at Lancaster </vt:lpstr>
      <vt:lpstr>What do our medical students learn?</vt:lpstr>
      <vt:lpstr>PowerPoint Presentation</vt:lpstr>
      <vt:lpstr>Problem-based learning</vt:lpstr>
      <vt:lpstr>PowerPoint Presentation</vt:lpstr>
      <vt:lpstr>PBL develops good</vt:lpstr>
      <vt:lpstr> Anatomy teaching </vt:lpstr>
      <vt:lpstr> Communication Skills training </vt:lpstr>
      <vt:lpstr>PowerPoint Presentation</vt:lpstr>
      <vt:lpstr> Early clinical experience</vt:lpstr>
      <vt:lpstr>Clinical Placements</vt:lpstr>
      <vt:lpstr>PowerPoint Presentation</vt:lpstr>
      <vt:lpstr> What are we looking for? </vt:lpstr>
      <vt:lpstr> LMS Selection Process </vt:lpstr>
      <vt:lpstr> Academic entry criteria </vt:lpstr>
      <vt:lpstr>Widening Participation</vt:lpstr>
      <vt:lpstr> A100: Contextually lowered offers </vt:lpstr>
      <vt:lpstr>A104:  Medicine with a Gateway Year</vt:lpstr>
      <vt:lpstr> BioMedical Admissions Test (BMAT) </vt:lpstr>
      <vt:lpstr> BMAT </vt:lpstr>
      <vt:lpstr> BMAT *Check for COVID19 updates* </vt:lpstr>
      <vt:lpstr> Preparing for BMAT </vt:lpstr>
      <vt:lpstr> Preparing for BMAT: top tips </vt:lpstr>
      <vt:lpstr> LMS Selection Process </vt:lpstr>
      <vt:lpstr> Work experience </vt:lpstr>
      <vt:lpstr> Interview </vt:lpstr>
      <vt:lpstr> Multiple mini interview (MMI) </vt:lpstr>
      <vt:lpstr>PowerPoint Presentation</vt:lpstr>
      <vt:lpstr> Fitness to Practice </vt:lpstr>
      <vt:lpstr> Fitness to Practice </vt:lpstr>
      <vt:lpstr>Resources – Lancaster Medical School</vt:lpstr>
      <vt:lpstr>Resources - General</vt:lpstr>
      <vt:lpstr>Open Days Summer 2020</vt:lpstr>
      <vt:lpstr>Summary</vt:lpstr>
      <vt:lpstr>PowerPoint Presentation</vt:lpstr>
      <vt:lpstr> Personal Statement </vt:lpstr>
      <vt:lpstr> Personal Statement </vt:lpstr>
      <vt:lpstr>Admissions Statistics</vt:lpstr>
      <vt:lpstr>BMAT scores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wendy.gallagher</dc:creator>
  <cp:lastModifiedBy>Phillips, Nicola</cp:lastModifiedBy>
  <cp:revision>220</cp:revision>
  <cp:lastPrinted>2019-01-22T14:15:38Z</cp:lastPrinted>
  <dcterms:created xsi:type="dcterms:W3CDTF">2011-10-31T13:04:17Z</dcterms:created>
  <dcterms:modified xsi:type="dcterms:W3CDTF">2020-05-27T10:17:32Z</dcterms:modified>
</cp:coreProperties>
</file>