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411" r:id="rId2"/>
    <p:sldId id="408" r:id="rId3"/>
    <p:sldId id="413" r:id="rId4"/>
    <p:sldId id="344" r:id="rId5"/>
    <p:sldId id="342" r:id="rId6"/>
    <p:sldId id="362" r:id="rId7"/>
    <p:sldId id="363" r:id="rId8"/>
    <p:sldId id="379" r:id="rId9"/>
    <p:sldId id="364" r:id="rId10"/>
    <p:sldId id="414" r:id="rId11"/>
    <p:sldId id="415" r:id="rId12"/>
    <p:sldId id="416" r:id="rId13"/>
    <p:sldId id="417" r:id="rId14"/>
    <p:sldId id="365" r:id="rId15"/>
    <p:sldId id="418" r:id="rId16"/>
    <p:sldId id="419" r:id="rId17"/>
    <p:sldId id="420" r:id="rId18"/>
    <p:sldId id="421" r:id="rId19"/>
    <p:sldId id="366" r:id="rId20"/>
    <p:sldId id="367" r:id="rId21"/>
    <p:sldId id="375" r:id="rId22"/>
    <p:sldId id="368" r:id="rId23"/>
    <p:sldId id="369" r:id="rId24"/>
    <p:sldId id="380" r:id="rId25"/>
    <p:sldId id="424" r:id="rId26"/>
    <p:sldId id="346" r:id="rId27"/>
    <p:sldId id="291" r:id="rId28"/>
    <p:sldId id="428" r:id="rId29"/>
    <p:sldId id="429" r:id="rId30"/>
    <p:sldId id="370" r:id="rId31"/>
    <p:sldId id="292" r:id="rId32"/>
    <p:sldId id="427" r:id="rId33"/>
    <p:sldId id="371" r:id="rId34"/>
    <p:sldId id="372" r:id="rId35"/>
    <p:sldId id="373" r:id="rId36"/>
    <p:sldId id="374" r:id="rId37"/>
    <p:sldId id="426" r:id="rId38"/>
    <p:sldId id="425" r:id="rId39"/>
    <p:sldId id="349" r:id="rId4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6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4540"/>
    <a:srgbClr val="666666"/>
    <a:srgbClr val="757575"/>
    <a:srgbClr val="B5121B"/>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90107" autoAdjust="0"/>
  </p:normalViewPr>
  <p:slideViewPr>
    <p:cSldViewPr snapToGrid="0">
      <p:cViewPr varScale="1">
        <p:scale>
          <a:sx n="62" d="100"/>
          <a:sy n="62" d="100"/>
        </p:scale>
        <p:origin x="1308" y="40"/>
      </p:cViewPr>
      <p:guideLst>
        <p:guide orient="horz" pos="2160"/>
        <p:guide pos="61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3CF5CE-FF13-457A-9329-C1CA16C22584}"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A000D670-D9D4-40E7-AF30-4EEA5B52411D}">
      <dgm:prSet phldrT="[Text]" custT="1"/>
      <dgm:spPr>
        <a:solidFill>
          <a:schemeClr val="bg1">
            <a:lumMod val="85000"/>
            <a:lumOff val="15000"/>
          </a:schemeClr>
        </a:solidFill>
      </dgm:spPr>
      <dgm:t>
        <a:bodyPr/>
        <a:lstStyle/>
        <a:p>
          <a:r>
            <a:rPr lang="en-US" sz="3200" dirty="0" smtClean="0">
              <a:solidFill>
                <a:schemeClr val="tx1"/>
              </a:solidFill>
            </a:rPr>
            <a:t>Medical Sciences</a:t>
          </a:r>
          <a:endParaRPr lang="en-US" sz="3200" dirty="0">
            <a:solidFill>
              <a:schemeClr val="tx1"/>
            </a:solidFill>
          </a:endParaRPr>
        </a:p>
      </dgm:t>
    </dgm:pt>
    <dgm:pt modelId="{120A0074-3479-463C-8C6F-A3F1124B8477}" type="parTrans" cxnId="{2D34A060-97A7-4CD1-8BA4-CA0C9B611E67}">
      <dgm:prSet/>
      <dgm:spPr/>
      <dgm:t>
        <a:bodyPr/>
        <a:lstStyle/>
        <a:p>
          <a:endParaRPr lang="en-US" sz="3200">
            <a:solidFill>
              <a:schemeClr val="tx1"/>
            </a:solidFill>
          </a:endParaRPr>
        </a:p>
      </dgm:t>
    </dgm:pt>
    <dgm:pt modelId="{A6BC7B77-9476-46D1-AB2F-715678919ED2}" type="sibTrans" cxnId="{2D34A060-97A7-4CD1-8BA4-CA0C9B611E67}">
      <dgm:prSet/>
      <dgm:spPr/>
      <dgm:t>
        <a:bodyPr/>
        <a:lstStyle/>
        <a:p>
          <a:endParaRPr lang="en-US" sz="3200">
            <a:solidFill>
              <a:schemeClr val="tx1"/>
            </a:solidFill>
          </a:endParaRPr>
        </a:p>
      </dgm:t>
    </dgm:pt>
    <dgm:pt modelId="{A5C6FD8F-05AE-4861-A85F-6B41E2B8D264}">
      <dgm:prSet phldrT="[Text]" custT="1"/>
      <dgm:spPr>
        <a:solidFill>
          <a:schemeClr val="bg1">
            <a:lumMod val="85000"/>
            <a:lumOff val="15000"/>
          </a:schemeClr>
        </a:solidFill>
      </dgm:spPr>
      <dgm:t>
        <a:bodyPr/>
        <a:lstStyle/>
        <a:p>
          <a:r>
            <a:rPr lang="en-US" sz="3200" dirty="0" smtClean="0">
              <a:solidFill>
                <a:schemeClr val="tx1"/>
              </a:solidFill>
            </a:rPr>
            <a:t>Population Health</a:t>
          </a:r>
          <a:endParaRPr lang="en-US" sz="3200" dirty="0">
            <a:solidFill>
              <a:schemeClr val="tx1"/>
            </a:solidFill>
          </a:endParaRPr>
        </a:p>
      </dgm:t>
    </dgm:pt>
    <dgm:pt modelId="{2F2BF932-1E02-4DC1-B67D-8D1845532DF7}" type="parTrans" cxnId="{DB95E8D9-E579-459E-AF34-10245CE096A6}">
      <dgm:prSet/>
      <dgm:spPr/>
      <dgm:t>
        <a:bodyPr/>
        <a:lstStyle/>
        <a:p>
          <a:endParaRPr lang="en-US" sz="3200">
            <a:solidFill>
              <a:schemeClr val="tx1"/>
            </a:solidFill>
          </a:endParaRPr>
        </a:p>
      </dgm:t>
    </dgm:pt>
    <dgm:pt modelId="{54599D33-D374-4DF4-8460-EEC5F53DB3BC}" type="sibTrans" cxnId="{DB95E8D9-E579-459E-AF34-10245CE096A6}">
      <dgm:prSet/>
      <dgm:spPr/>
      <dgm:t>
        <a:bodyPr/>
        <a:lstStyle/>
        <a:p>
          <a:endParaRPr lang="en-US" sz="3200">
            <a:solidFill>
              <a:schemeClr val="tx1"/>
            </a:solidFill>
          </a:endParaRPr>
        </a:p>
      </dgm:t>
    </dgm:pt>
    <dgm:pt modelId="{3FBE4B29-A793-41B2-9544-904522D699B2}">
      <dgm:prSet phldrT="[Text]" custT="1"/>
      <dgm:spPr>
        <a:solidFill>
          <a:schemeClr val="bg1">
            <a:lumMod val="85000"/>
            <a:lumOff val="15000"/>
          </a:schemeClr>
        </a:solidFill>
      </dgm:spPr>
      <dgm:t>
        <a:bodyPr/>
        <a:lstStyle/>
        <a:p>
          <a:r>
            <a:rPr lang="en-US" sz="3200" dirty="0" smtClean="0">
              <a:solidFill>
                <a:schemeClr val="tx1"/>
              </a:solidFill>
            </a:rPr>
            <a:t>Health, Culture and Society</a:t>
          </a:r>
          <a:endParaRPr lang="en-US" sz="3200" dirty="0">
            <a:solidFill>
              <a:schemeClr val="tx1"/>
            </a:solidFill>
          </a:endParaRPr>
        </a:p>
      </dgm:t>
    </dgm:pt>
    <dgm:pt modelId="{0B1CBA59-3E60-4C3D-9F46-7EE2EC46B0F5}" type="parTrans" cxnId="{0A5E71BC-FFD2-4E7E-993B-BAFE21E3CF21}">
      <dgm:prSet/>
      <dgm:spPr/>
      <dgm:t>
        <a:bodyPr/>
        <a:lstStyle/>
        <a:p>
          <a:endParaRPr lang="en-US" sz="3200">
            <a:solidFill>
              <a:schemeClr val="tx1"/>
            </a:solidFill>
          </a:endParaRPr>
        </a:p>
      </dgm:t>
    </dgm:pt>
    <dgm:pt modelId="{0D07BA6E-4185-4B9F-AD9D-3D82E763BE52}" type="sibTrans" cxnId="{0A5E71BC-FFD2-4E7E-993B-BAFE21E3CF21}">
      <dgm:prSet/>
      <dgm:spPr/>
      <dgm:t>
        <a:bodyPr/>
        <a:lstStyle/>
        <a:p>
          <a:endParaRPr lang="en-US" sz="3200">
            <a:solidFill>
              <a:schemeClr val="tx1"/>
            </a:solidFill>
          </a:endParaRPr>
        </a:p>
      </dgm:t>
    </dgm:pt>
    <dgm:pt modelId="{AE0206A1-F129-4A93-A435-95F8337C42BD}">
      <dgm:prSet custT="1"/>
      <dgm:spPr>
        <a:noFill/>
        <a:ln>
          <a:noFill/>
        </a:ln>
      </dgm:spPr>
      <dgm:t>
        <a:bodyPr/>
        <a:lstStyle/>
        <a:p>
          <a:r>
            <a:rPr lang="en-US" sz="3200" dirty="0" smtClean="0">
              <a:solidFill>
                <a:schemeClr val="tx1"/>
              </a:solidFill>
            </a:rPr>
            <a:t>Professional Practice, Values and Ethics</a:t>
          </a:r>
          <a:endParaRPr lang="en-US" sz="3200" dirty="0">
            <a:solidFill>
              <a:schemeClr val="tx1"/>
            </a:solidFill>
          </a:endParaRPr>
        </a:p>
      </dgm:t>
    </dgm:pt>
    <dgm:pt modelId="{42E98DA5-200A-4F34-935C-31D7C0CD8DD8}" type="parTrans" cxnId="{F8EFE87B-2BAC-4E27-AFBD-26A3A17F2519}">
      <dgm:prSet/>
      <dgm:spPr/>
      <dgm:t>
        <a:bodyPr/>
        <a:lstStyle/>
        <a:p>
          <a:endParaRPr lang="en-US" sz="3200">
            <a:solidFill>
              <a:schemeClr val="tx1"/>
            </a:solidFill>
          </a:endParaRPr>
        </a:p>
      </dgm:t>
    </dgm:pt>
    <dgm:pt modelId="{065FBE02-ED60-4B5A-ACEE-DE4097A9F018}" type="sibTrans" cxnId="{F8EFE87B-2BAC-4E27-AFBD-26A3A17F2519}">
      <dgm:prSet/>
      <dgm:spPr/>
      <dgm:t>
        <a:bodyPr/>
        <a:lstStyle/>
        <a:p>
          <a:endParaRPr lang="en-US" sz="3200">
            <a:solidFill>
              <a:schemeClr val="tx1"/>
            </a:solidFill>
          </a:endParaRPr>
        </a:p>
      </dgm:t>
    </dgm:pt>
    <dgm:pt modelId="{01B3E2C8-D5C9-4A8C-9F61-F643088D25BB}" type="pres">
      <dgm:prSet presAssocID="{DE3CF5CE-FF13-457A-9329-C1CA16C22584}" presName="linear" presStyleCnt="0">
        <dgm:presLayoutVars>
          <dgm:dir/>
          <dgm:resizeHandles val="exact"/>
        </dgm:presLayoutVars>
      </dgm:prSet>
      <dgm:spPr/>
      <dgm:t>
        <a:bodyPr/>
        <a:lstStyle/>
        <a:p>
          <a:endParaRPr lang="en-US"/>
        </a:p>
      </dgm:t>
    </dgm:pt>
    <dgm:pt modelId="{4776A28E-1DD4-4221-B545-9F4C770E7FFF}" type="pres">
      <dgm:prSet presAssocID="{A000D670-D9D4-40E7-AF30-4EEA5B52411D}" presName="comp" presStyleCnt="0"/>
      <dgm:spPr/>
    </dgm:pt>
    <dgm:pt modelId="{153EAE58-E09E-485D-AAC9-913503F7C0FB}" type="pres">
      <dgm:prSet presAssocID="{A000D670-D9D4-40E7-AF30-4EEA5B52411D}" presName="box" presStyleLbl="node1" presStyleIdx="0" presStyleCnt="4"/>
      <dgm:spPr/>
      <dgm:t>
        <a:bodyPr/>
        <a:lstStyle/>
        <a:p>
          <a:endParaRPr lang="en-US"/>
        </a:p>
      </dgm:t>
    </dgm:pt>
    <dgm:pt modelId="{C5D0FCC6-BD46-4025-B245-4D589B3745FE}" type="pres">
      <dgm:prSet presAssocID="{A000D670-D9D4-40E7-AF30-4EEA5B52411D}" presName="img" presStyleLbl="fgImgPlace1" presStyleIdx="0" presStyleCnt="4" custScaleX="84284" custLinFactNeighborX="-6156"/>
      <dgm:spPr>
        <a:blipFill rotWithShape="1">
          <a:blip xmlns:r="http://schemas.openxmlformats.org/officeDocument/2006/relationships" r:embed="rId1"/>
          <a:stretch>
            <a:fillRect/>
          </a:stretch>
        </a:blipFill>
      </dgm:spPr>
      <dgm:t>
        <a:bodyPr/>
        <a:lstStyle/>
        <a:p>
          <a:endParaRPr lang="en-US"/>
        </a:p>
      </dgm:t>
    </dgm:pt>
    <dgm:pt modelId="{642B6D1C-DC6C-4FE1-8D26-2354B5614813}" type="pres">
      <dgm:prSet presAssocID="{A000D670-D9D4-40E7-AF30-4EEA5B52411D}" presName="text" presStyleLbl="node1" presStyleIdx="0" presStyleCnt="4">
        <dgm:presLayoutVars>
          <dgm:bulletEnabled val="1"/>
        </dgm:presLayoutVars>
      </dgm:prSet>
      <dgm:spPr/>
      <dgm:t>
        <a:bodyPr/>
        <a:lstStyle/>
        <a:p>
          <a:endParaRPr lang="en-US"/>
        </a:p>
      </dgm:t>
    </dgm:pt>
    <dgm:pt modelId="{66321F64-3D91-4E0B-8D99-373CE86B5313}" type="pres">
      <dgm:prSet presAssocID="{A6BC7B77-9476-46D1-AB2F-715678919ED2}" presName="spacer" presStyleCnt="0"/>
      <dgm:spPr/>
    </dgm:pt>
    <dgm:pt modelId="{2A6BF952-F9FF-4D1C-A551-7AA458838E4E}" type="pres">
      <dgm:prSet presAssocID="{A5C6FD8F-05AE-4861-A85F-6B41E2B8D264}" presName="comp" presStyleCnt="0"/>
      <dgm:spPr/>
    </dgm:pt>
    <dgm:pt modelId="{DD9632BE-899C-43C7-8D8C-AD98F3999665}" type="pres">
      <dgm:prSet presAssocID="{A5C6FD8F-05AE-4861-A85F-6B41E2B8D264}" presName="box" presStyleLbl="node1" presStyleIdx="1" presStyleCnt="4"/>
      <dgm:spPr/>
      <dgm:t>
        <a:bodyPr/>
        <a:lstStyle/>
        <a:p>
          <a:endParaRPr lang="en-US"/>
        </a:p>
      </dgm:t>
    </dgm:pt>
    <dgm:pt modelId="{B531EA8C-D73B-47DB-A148-B3B798E232B2}" type="pres">
      <dgm:prSet presAssocID="{A5C6FD8F-05AE-4861-A85F-6B41E2B8D264}" presName="img" presStyleLbl="fgImgPlace1" presStyleIdx="1" presStyleCnt="4" custScaleX="84284" custLinFactNeighborX="-4104"/>
      <dgm:spPr>
        <a:blipFill rotWithShape="1">
          <a:blip xmlns:r="http://schemas.openxmlformats.org/officeDocument/2006/relationships" r:embed="rId2"/>
          <a:stretch>
            <a:fillRect/>
          </a:stretch>
        </a:blipFill>
      </dgm:spPr>
      <dgm:t>
        <a:bodyPr/>
        <a:lstStyle/>
        <a:p>
          <a:endParaRPr lang="en-US"/>
        </a:p>
      </dgm:t>
    </dgm:pt>
    <dgm:pt modelId="{4E94F961-7E7C-4B1B-B062-B972A22064C3}" type="pres">
      <dgm:prSet presAssocID="{A5C6FD8F-05AE-4861-A85F-6B41E2B8D264}" presName="text" presStyleLbl="node1" presStyleIdx="1" presStyleCnt="4">
        <dgm:presLayoutVars>
          <dgm:bulletEnabled val="1"/>
        </dgm:presLayoutVars>
      </dgm:prSet>
      <dgm:spPr/>
      <dgm:t>
        <a:bodyPr/>
        <a:lstStyle/>
        <a:p>
          <a:endParaRPr lang="en-US"/>
        </a:p>
      </dgm:t>
    </dgm:pt>
    <dgm:pt modelId="{5045E30C-9A3C-4EFF-A7F3-9B664A16C92C}" type="pres">
      <dgm:prSet presAssocID="{54599D33-D374-4DF4-8460-EEC5F53DB3BC}" presName="spacer" presStyleCnt="0"/>
      <dgm:spPr/>
    </dgm:pt>
    <dgm:pt modelId="{DCBB9C8C-5A58-40F3-8123-53D0061BA01F}" type="pres">
      <dgm:prSet presAssocID="{3FBE4B29-A793-41B2-9544-904522D699B2}" presName="comp" presStyleCnt="0"/>
      <dgm:spPr/>
    </dgm:pt>
    <dgm:pt modelId="{28099988-482F-4A37-B958-53C8C1FB6083}" type="pres">
      <dgm:prSet presAssocID="{3FBE4B29-A793-41B2-9544-904522D699B2}" presName="box" presStyleLbl="node1" presStyleIdx="2" presStyleCnt="4"/>
      <dgm:spPr/>
      <dgm:t>
        <a:bodyPr/>
        <a:lstStyle/>
        <a:p>
          <a:endParaRPr lang="en-US"/>
        </a:p>
      </dgm:t>
    </dgm:pt>
    <dgm:pt modelId="{87837BBB-ADC4-4172-86E7-F528C79655C9}" type="pres">
      <dgm:prSet presAssocID="{3FBE4B29-A793-41B2-9544-904522D699B2}" presName="img" presStyleLbl="fgImgPlace1" presStyleIdx="2" presStyleCnt="4" custScaleX="78811" custLinFactNeighborX="-4104"/>
      <dgm:spPr>
        <a:blipFill rotWithShape="1">
          <a:blip xmlns:r="http://schemas.openxmlformats.org/officeDocument/2006/relationships" r:embed="rId3"/>
          <a:stretch>
            <a:fillRect/>
          </a:stretch>
        </a:blipFill>
      </dgm:spPr>
      <dgm:t>
        <a:bodyPr/>
        <a:lstStyle/>
        <a:p>
          <a:endParaRPr lang="en-US"/>
        </a:p>
      </dgm:t>
    </dgm:pt>
    <dgm:pt modelId="{D5BDAE0D-AB01-484D-9ABE-D1E4DFC9BF64}" type="pres">
      <dgm:prSet presAssocID="{3FBE4B29-A793-41B2-9544-904522D699B2}" presName="text" presStyleLbl="node1" presStyleIdx="2" presStyleCnt="4">
        <dgm:presLayoutVars>
          <dgm:bulletEnabled val="1"/>
        </dgm:presLayoutVars>
      </dgm:prSet>
      <dgm:spPr/>
      <dgm:t>
        <a:bodyPr/>
        <a:lstStyle/>
        <a:p>
          <a:endParaRPr lang="en-US"/>
        </a:p>
      </dgm:t>
    </dgm:pt>
    <dgm:pt modelId="{312C42EF-7428-42D2-AF52-D413B4A39336}" type="pres">
      <dgm:prSet presAssocID="{0D07BA6E-4185-4B9F-AD9D-3D82E763BE52}" presName="spacer" presStyleCnt="0"/>
      <dgm:spPr/>
    </dgm:pt>
    <dgm:pt modelId="{543817F3-A724-42D3-A637-6B7CDDA4D001}" type="pres">
      <dgm:prSet presAssocID="{AE0206A1-F129-4A93-A435-95F8337C42BD}" presName="comp" presStyleCnt="0"/>
      <dgm:spPr/>
    </dgm:pt>
    <dgm:pt modelId="{0907EDE9-7B60-40AB-898D-30BDD4337D0C}" type="pres">
      <dgm:prSet presAssocID="{AE0206A1-F129-4A93-A435-95F8337C42BD}" presName="box" presStyleLbl="node1" presStyleIdx="3" presStyleCnt="4"/>
      <dgm:spPr/>
      <dgm:t>
        <a:bodyPr/>
        <a:lstStyle/>
        <a:p>
          <a:endParaRPr lang="en-US"/>
        </a:p>
      </dgm:t>
    </dgm:pt>
    <dgm:pt modelId="{AF8D29E3-D1CE-46B9-A05E-BFA861CBB3B4}" type="pres">
      <dgm:prSet presAssocID="{AE0206A1-F129-4A93-A435-95F8337C42BD}" presName="img" presStyleLbl="fgImgPlace1" presStyleIdx="3" presStyleCnt="4" custScaleX="84282" custLinFactNeighborX="-4788"/>
      <dgm:spPr>
        <a:blipFill rotWithShape="1">
          <a:blip xmlns:r="http://schemas.openxmlformats.org/officeDocument/2006/relationships" r:embed="rId4"/>
          <a:stretch>
            <a:fillRect/>
          </a:stretch>
        </a:blipFill>
      </dgm:spPr>
      <dgm:t>
        <a:bodyPr/>
        <a:lstStyle/>
        <a:p>
          <a:endParaRPr lang="en-US"/>
        </a:p>
      </dgm:t>
    </dgm:pt>
    <dgm:pt modelId="{A884FA3F-1B3D-4A09-A4F8-F430A8B6CC6F}" type="pres">
      <dgm:prSet presAssocID="{AE0206A1-F129-4A93-A435-95F8337C42BD}" presName="text" presStyleLbl="node1" presStyleIdx="3" presStyleCnt="4">
        <dgm:presLayoutVars>
          <dgm:bulletEnabled val="1"/>
        </dgm:presLayoutVars>
      </dgm:prSet>
      <dgm:spPr/>
      <dgm:t>
        <a:bodyPr/>
        <a:lstStyle/>
        <a:p>
          <a:endParaRPr lang="en-US"/>
        </a:p>
      </dgm:t>
    </dgm:pt>
  </dgm:ptLst>
  <dgm:cxnLst>
    <dgm:cxn modelId="{0A5E71BC-FFD2-4E7E-993B-BAFE21E3CF21}" srcId="{DE3CF5CE-FF13-457A-9329-C1CA16C22584}" destId="{3FBE4B29-A793-41B2-9544-904522D699B2}" srcOrd="2" destOrd="0" parTransId="{0B1CBA59-3E60-4C3D-9F46-7EE2EC46B0F5}" sibTransId="{0D07BA6E-4185-4B9F-AD9D-3D82E763BE52}"/>
    <dgm:cxn modelId="{F8EFE87B-2BAC-4E27-AFBD-26A3A17F2519}" srcId="{DE3CF5CE-FF13-457A-9329-C1CA16C22584}" destId="{AE0206A1-F129-4A93-A435-95F8337C42BD}" srcOrd="3" destOrd="0" parTransId="{42E98DA5-200A-4F34-935C-31D7C0CD8DD8}" sibTransId="{065FBE02-ED60-4B5A-ACEE-DE4097A9F018}"/>
    <dgm:cxn modelId="{63DE0F1C-8E32-4237-8BC3-1410C4AFAF84}" type="presOf" srcId="{A5C6FD8F-05AE-4861-A85F-6B41E2B8D264}" destId="{4E94F961-7E7C-4B1B-B062-B972A22064C3}" srcOrd="1" destOrd="0" presId="urn:microsoft.com/office/officeart/2005/8/layout/vList4"/>
    <dgm:cxn modelId="{2D34A060-97A7-4CD1-8BA4-CA0C9B611E67}" srcId="{DE3CF5CE-FF13-457A-9329-C1CA16C22584}" destId="{A000D670-D9D4-40E7-AF30-4EEA5B52411D}" srcOrd="0" destOrd="0" parTransId="{120A0074-3479-463C-8C6F-A3F1124B8477}" sibTransId="{A6BC7B77-9476-46D1-AB2F-715678919ED2}"/>
    <dgm:cxn modelId="{F595947C-74FD-461E-B9CF-9BEF4B5DAC14}" type="presOf" srcId="{AE0206A1-F129-4A93-A435-95F8337C42BD}" destId="{A884FA3F-1B3D-4A09-A4F8-F430A8B6CC6F}" srcOrd="1" destOrd="0" presId="urn:microsoft.com/office/officeart/2005/8/layout/vList4"/>
    <dgm:cxn modelId="{3ACCAA02-4F17-4709-9DB4-114FF88A70BA}" type="presOf" srcId="{A000D670-D9D4-40E7-AF30-4EEA5B52411D}" destId="{642B6D1C-DC6C-4FE1-8D26-2354B5614813}" srcOrd="1" destOrd="0" presId="urn:microsoft.com/office/officeart/2005/8/layout/vList4"/>
    <dgm:cxn modelId="{2BCC8E2B-69DA-492F-812B-E82E864FE0CE}" type="presOf" srcId="{3FBE4B29-A793-41B2-9544-904522D699B2}" destId="{D5BDAE0D-AB01-484D-9ABE-D1E4DFC9BF64}" srcOrd="1" destOrd="0" presId="urn:microsoft.com/office/officeart/2005/8/layout/vList4"/>
    <dgm:cxn modelId="{DB95E8D9-E579-459E-AF34-10245CE096A6}" srcId="{DE3CF5CE-FF13-457A-9329-C1CA16C22584}" destId="{A5C6FD8F-05AE-4861-A85F-6B41E2B8D264}" srcOrd="1" destOrd="0" parTransId="{2F2BF932-1E02-4DC1-B67D-8D1845532DF7}" sibTransId="{54599D33-D374-4DF4-8460-EEC5F53DB3BC}"/>
    <dgm:cxn modelId="{6A40F6F3-6464-4513-BFDD-5E1D38787EA5}" type="presOf" srcId="{3FBE4B29-A793-41B2-9544-904522D699B2}" destId="{28099988-482F-4A37-B958-53C8C1FB6083}" srcOrd="0" destOrd="0" presId="urn:microsoft.com/office/officeart/2005/8/layout/vList4"/>
    <dgm:cxn modelId="{788C4B0C-D929-4FD3-809B-BBD27883F120}" type="presOf" srcId="{A5C6FD8F-05AE-4861-A85F-6B41E2B8D264}" destId="{DD9632BE-899C-43C7-8D8C-AD98F3999665}" srcOrd="0" destOrd="0" presId="urn:microsoft.com/office/officeart/2005/8/layout/vList4"/>
    <dgm:cxn modelId="{6C7CE06D-99E1-4A87-95E0-AB09FE8908AD}" type="presOf" srcId="{AE0206A1-F129-4A93-A435-95F8337C42BD}" destId="{0907EDE9-7B60-40AB-898D-30BDD4337D0C}" srcOrd="0" destOrd="0" presId="urn:microsoft.com/office/officeart/2005/8/layout/vList4"/>
    <dgm:cxn modelId="{8B4CDFD3-6150-4A09-8DBF-81CC2D4EB0B9}" type="presOf" srcId="{A000D670-D9D4-40E7-AF30-4EEA5B52411D}" destId="{153EAE58-E09E-485D-AAC9-913503F7C0FB}" srcOrd="0" destOrd="0" presId="urn:microsoft.com/office/officeart/2005/8/layout/vList4"/>
    <dgm:cxn modelId="{2CF9A3C4-C4D9-4E59-B8B9-7569D36ED278}" type="presOf" srcId="{DE3CF5CE-FF13-457A-9329-C1CA16C22584}" destId="{01B3E2C8-D5C9-4A8C-9F61-F643088D25BB}" srcOrd="0" destOrd="0" presId="urn:microsoft.com/office/officeart/2005/8/layout/vList4"/>
    <dgm:cxn modelId="{54895C49-397A-4252-A92A-997C4786D77E}" type="presParOf" srcId="{01B3E2C8-D5C9-4A8C-9F61-F643088D25BB}" destId="{4776A28E-1DD4-4221-B545-9F4C770E7FFF}" srcOrd="0" destOrd="0" presId="urn:microsoft.com/office/officeart/2005/8/layout/vList4"/>
    <dgm:cxn modelId="{63CCEC5D-4FC0-412D-A63F-883C330DF166}" type="presParOf" srcId="{4776A28E-1DD4-4221-B545-9F4C770E7FFF}" destId="{153EAE58-E09E-485D-AAC9-913503F7C0FB}" srcOrd="0" destOrd="0" presId="urn:microsoft.com/office/officeart/2005/8/layout/vList4"/>
    <dgm:cxn modelId="{86C9A505-4535-43E2-B5D0-3635F7F716D0}" type="presParOf" srcId="{4776A28E-1DD4-4221-B545-9F4C770E7FFF}" destId="{C5D0FCC6-BD46-4025-B245-4D589B3745FE}" srcOrd="1" destOrd="0" presId="urn:microsoft.com/office/officeart/2005/8/layout/vList4"/>
    <dgm:cxn modelId="{F4C00D11-8609-43C9-8CF2-9C36DF0D811B}" type="presParOf" srcId="{4776A28E-1DD4-4221-B545-9F4C770E7FFF}" destId="{642B6D1C-DC6C-4FE1-8D26-2354B5614813}" srcOrd="2" destOrd="0" presId="urn:microsoft.com/office/officeart/2005/8/layout/vList4"/>
    <dgm:cxn modelId="{C148281C-52F9-4B0D-923E-872E6049148F}" type="presParOf" srcId="{01B3E2C8-D5C9-4A8C-9F61-F643088D25BB}" destId="{66321F64-3D91-4E0B-8D99-373CE86B5313}" srcOrd="1" destOrd="0" presId="urn:microsoft.com/office/officeart/2005/8/layout/vList4"/>
    <dgm:cxn modelId="{B385E499-E3A9-41ED-83C3-0E8DB9F56A54}" type="presParOf" srcId="{01B3E2C8-D5C9-4A8C-9F61-F643088D25BB}" destId="{2A6BF952-F9FF-4D1C-A551-7AA458838E4E}" srcOrd="2" destOrd="0" presId="urn:microsoft.com/office/officeart/2005/8/layout/vList4"/>
    <dgm:cxn modelId="{E2DD48DC-211B-477A-982A-2EC48DA66EBF}" type="presParOf" srcId="{2A6BF952-F9FF-4D1C-A551-7AA458838E4E}" destId="{DD9632BE-899C-43C7-8D8C-AD98F3999665}" srcOrd="0" destOrd="0" presId="urn:microsoft.com/office/officeart/2005/8/layout/vList4"/>
    <dgm:cxn modelId="{259DF734-6D50-4EBE-8F2C-4CDB12820754}" type="presParOf" srcId="{2A6BF952-F9FF-4D1C-A551-7AA458838E4E}" destId="{B531EA8C-D73B-47DB-A148-B3B798E232B2}" srcOrd="1" destOrd="0" presId="urn:microsoft.com/office/officeart/2005/8/layout/vList4"/>
    <dgm:cxn modelId="{05BA2725-1C67-44C9-812B-A2D6416F64E8}" type="presParOf" srcId="{2A6BF952-F9FF-4D1C-A551-7AA458838E4E}" destId="{4E94F961-7E7C-4B1B-B062-B972A22064C3}" srcOrd="2" destOrd="0" presId="urn:microsoft.com/office/officeart/2005/8/layout/vList4"/>
    <dgm:cxn modelId="{2A13616E-5F7E-4AE0-9473-52BC3477B0DA}" type="presParOf" srcId="{01B3E2C8-D5C9-4A8C-9F61-F643088D25BB}" destId="{5045E30C-9A3C-4EFF-A7F3-9B664A16C92C}" srcOrd="3" destOrd="0" presId="urn:microsoft.com/office/officeart/2005/8/layout/vList4"/>
    <dgm:cxn modelId="{C804CAD8-A4D5-4E73-8F76-031933F445E3}" type="presParOf" srcId="{01B3E2C8-D5C9-4A8C-9F61-F643088D25BB}" destId="{DCBB9C8C-5A58-40F3-8123-53D0061BA01F}" srcOrd="4" destOrd="0" presId="urn:microsoft.com/office/officeart/2005/8/layout/vList4"/>
    <dgm:cxn modelId="{1E149516-F18E-4C28-8C03-E59D0D5A5B07}" type="presParOf" srcId="{DCBB9C8C-5A58-40F3-8123-53D0061BA01F}" destId="{28099988-482F-4A37-B958-53C8C1FB6083}" srcOrd="0" destOrd="0" presId="urn:microsoft.com/office/officeart/2005/8/layout/vList4"/>
    <dgm:cxn modelId="{B83236A7-0BCD-42A7-B594-237B6222418A}" type="presParOf" srcId="{DCBB9C8C-5A58-40F3-8123-53D0061BA01F}" destId="{87837BBB-ADC4-4172-86E7-F528C79655C9}" srcOrd="1" destOrd="0" presId="urn:microsoft.com/office/officeart/2005/8/layout/vList4"/>
    <dgm:cxn modelId="{D41AAB06-DC5D-4853-B307-5948037642C6}" type="presParOf" srcId="{DCBB9C8C-5A58-40F3-8123-53D0061BA01F}" destId="{D5BDAE0D-AB01-484D-9ABE-D1E4DFC9BF64}" srcOrd="2" destOrd="0" presId="urn:microsoft.com/office/officeart/2005/8/layout/vList4"/>
    <dgm:cxn modelId="{7FC6DFD2-5B51-458A-B87F-D65FE9AC53F1}" type="presParOf" srcId="{01B3E2C8-D5C9-4A8C-9F61-F643088D25BB}" destId="{312C42EF-7428-42D2-AF52-D413B4A39336}" srcOrd="5" destOrd="0" presId="urn:microsoft.com/office/officeart/2005/8/layout/vList4"/>
    <dgm:cxn modelId="{EDEE3C23-2E59-4095-BFFF-247D39862156}" type="presParOf" srcId="{01B3E2C8-D5C9-4A8C-9F61-F643088D25BB}" destId="{543817F3-A724-42D3-A637-6B7CDDA4D001}" srcOrd="6" destOrd="0" presId="urn:microsoft.com/office/officeart/2005/8/layout/vList4"/>
    <dgm:cxn modelId="{9CA3A5F4-18FF-493F-A745-DACA817FF6E9}" type="presParOf" srcId="{543817F3-A724-42D3-A637-6B7CDDA4D001}" destId="{0907EDE9-7B60-40AB-898D-30BDD4337D0C}" srcOrd="0" destOrd="0" presId="urn:microsoft.com/office/officeart/2005/8/layout/vList4"/>
    <dgm:cxn modelId="{1683A30D-B941-4524-B700-6D98AB5FE746}" type="presParOf" srcId="{543817F3-A724-42D3-A637-6B7CDDA4D001}" destId="{AF8D29E3-D1CE-46B9-A05E-BFA861CBB3B4}" srcOrd="1" destOrd="0" presId="urn:microsoft.com/office/officeart/2005/8/layout/vList4"/>
    <dgm:cxn modelId="{5D403442-0CD5-4B3B-8C0E-0638109BB527}" type="presParOf" srcId="{543817F3-A724-42D3-A637-6B7CDDA4D001}" destId="{A884FA3F-1B3D-4A09-A4F8-F430A8B6CC6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038390-B834-438C-8A92-1420B843738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E701162B-798E-49C0-ACB4-63ACDBC2574B}">
      <dgm:prSet phldrT="[Text]" custT="1"/>
      <dgm:spPr>
        <a:solidFill>
          <a:schemeClr val="bg1"/>
        </a:solidFill>
        <a:ln>
          <a:solidFill>
            <a:srgbClr val="C00000"/>
          </a:solidFill>
        </a:ln>
      </dgm:spPr>
      <dgm:t>
        <a:bodyPr/>
        <a:lstStyle/>
        <a:p>
          <a:r>
            <a:rPr lang="en-GB" sz="3600" dirty="0" smtClean="0">
              <a:solidFill>
                <a:srgbClr val="C00000"/>
              </a:solidFill>
            </a:rPr>
            <a:t>PBL</a:t>
          </a:r>
          <a:endParaRPr lang="en-GB" sz="3600" dirty="0">
            <a:solidFill>
              <a:srgbClr val="C00000"/>
            </a:solidFill>
          </a:endParaRPr>
        </a:p>
      </dgm:t>
    </dgm:pt>
    <dgm:pt modelId="{7FD4B74A-1049-47EF-B0B5-7380D4AEC305}" type="parTrans" cxnId="{FF7C8E52-A4C0-4BA2-BA0F-40CC9DC6FAE1}">
      <dgm:prSet/>
      <dgm:spPr/>
      <dgm:t>
        <a:bodyPr/>
        <a:lstStyle/>
        <a:p>
          <a:endParaRPr lang="en-GB" sz="2400"/>
        </a:p>
      </dgm:t>
    </dgm:pt>
    <dgm:pt modelId="{4B7855F3-C50A-4D84-99D6-60DB38408BF6}" type="sibTrans" cxnId="{FF7C8E52-A4C0-4BA2-BA0F-40CC9DC6FAE1}">
      <dgm:prSet/>
      <dgm:spPr/>
      <dgm:t>
        <a:bodyPr/>
        <a:lstStyle/>
        <a:p>
          <a:endParaRPr lang="en-GB" sz="2400"/>
        </a:p>
      </dgm:t>
    </dgm:pt>
    <dgm:pt modelId="{94A09F93-2473-4DDD-A57A-0250008AD6B7}">
      <dgm:prSet phldrT="[Text]" custT="1"/>
      <dgm:spPr>
        <a:solidFill>
          <a:schemeClr val="accent2">
            <a:lumMod val="60000"/>
            <a:lumOff val="40000"/>
          </a:schemeClr>
        </a:solidFill>
      </dgm:spPr>
      <dgm:t>
        <a:bodyPr/>
        <a:lstStyle/>
        <a:p>
          <a:r>
            <a:rPr lang="en-GB" sz="1400" dirty="0" smtClean="0"/>
            <a:t>Self study</a:t>
          </a:r>
          <a:endParaRPr lang="en-GB" sz="1400" dirty="0"/>
        </a:p>
      </dgm:t>
    </dgm:pt>
    <dgm:pt modelId="{F0050C48-10D8-4892-BB45-9EB645D5A83A}" type="parTrans" cxnId="{A576CDEE-CFD0-4339-8428-DBB5A59CBFBD}">
      <dgm:prSet custT="1"/>
      <dgm:spPr>
        <a:ln>
          <a:solidFill>
            <a:srgbClr val="C00000"/>
          </a:solidFill>
        </a:ln>
      </dgm:spPr>
      <dgm:t>
        <a:bodyPr/>
        <a:lstStyle/>
        <a:p>
          <a:endParaRPr lang="en-GB" sz="700" dirty="0"/>
        </a:p>
      </dgm:t>
    </dgm:pt>
    <dgm:pt modelId="{6FCB3460-B426-41AB-9390-35CD8E1496E4}" type="sibTrans" cxnId="{A576CDEE-CFD0-4339-8428-DBB5A59CBFBD}">
      <dgm:prSet/>
      <dgm:spPr/>
      <dgm:t>
        <a:bodyPr/>
        <a:lstStyle/>
        <a:p>
          <a:endParaRPr lang="en-GB" sz="2400"/>
        </a:p>
      </dgm:t>
    </dgm:pt>
    <dgm:pt modelId="{0D083A2E-B74F-4396-A4C9-D3C76CDD97BF}">
      <dgm:prSet phldrT="[Text]" custT="1"/>
      <dgm:spPr>
        <a:solidFill>
          <a:schemeClr val="accent2">
            <a:lumMod val="75000"/>
          </a:schemeClr>
        </a:solidFill>
      </dgm:spPr>
      <dgm:t>
        <a:bodyPr/>
        <a:lstStyle/>
        <a:p>
          <a:r>
            <a:rPr lang="en-GB" sz="1400" dirty="0" smtClean="0"/>
            <a:t>Lectures</a:t>
          </a:r>
          <a:endParaRPr lang="en-GB" sz="1400" dirty="0"/>
        </a:p>
      </dgm:t>
    </dgm:pt>
    <dgm:pt modelId="{E26389B6-61C4-4629-B836-DCAE9DF747CC}" type="parTrans" cxnId="{E07E7E7E-29CA-4E3B-9321-C69F6F0FE313}">
      <dgm:prSet custT="1"/>
      <dgm:spPr>
        <a:ln>
          <a:solidFill>
            <a:srgbClr val="C00000"/>
          </a:solidFill>
        </a:ln>
      </dgm:spPr>
      <dgm:t>
        <a:bodyPr/>
        <a:lstStyle/>
        <a:p>
          <a:endParaRPr lang="en-GB" sz="700" dirty="0"/>
        </a:p>
      </dgm:t>
    </dgm:pt>
    <dgm:pt modelId="{63057C88-3638-426C-88DF-856E4282C658}" type="sibTrans" cxnId="{E07E7E7E-29CA-4E3B-9321-C69F6F0FE313}">
      <dgm:prSet/>
      <dgm:spPr/>
      <dgm:t>
        <a:bodyPr/>
        <a:lstStyle/>
        <a:p>
          <a:endParaRPr lang="en-GB" sz="2400"/>
        </a:p>
      </dgm:t>
    </dgm:pt>
    <dgm:pt modelId="{820AB874-CBD3-43B4-910F-E1E3A31C653B}">
      <dgm:prSet phldrT="[Text]" custT="1"/>
      <dgm:spPr>
        <a:solidFill>
          <a:schemeClr val="accent2">
            <a:lumMod val="60000"/>
            <a:lumOff val="40000"/>
          </a:schemeClr>
        </a:solidFill>
      </dgm:spPr>
      <dgm:t>
        <a:bodyPr lIns="0" rIns="0" anchor="ctr" anchorCtr="0"/>
        <a:lstStyle/>
        <a:p>
          <a:r>
            <a:rPr lang="en-GB" sz="1400" dirty="0" smtClean="0"/>
            <a:t>Recommended resources</a:t>
          </a:r>
          <a:endParaRPr lang="en-GB" sz="1400" dirty="0"/>
        </a:p>
      </dgm:t>
    </dgm:pt>
    <dgm:pt modelId="{65749115-2A1A-446D-8BD9-2D3B66AD0FB9}" type="parTrans" cxnId="{EE803E46-CECE-460E-B076-0A03B4FCCC00}">
      <dgm:prSet custT="1"/>
      <dgm:spPr>
        <a:ln>
          <a:solidFill>
            <a:srgbClr val="C00000"/>
          </a:solidFill>
        </a:ln>
      </dgm:spPr>
      <dgm:t>
        <a:bodyPr/>
        <a:lstStyle/>
        <a:p>
          <a:endParaRPr lang="en-GB" sz="700" dirty="0"/>
        </a:p>
      </dgm:t>
    </dgm:pt>
    <dgm:pt modelId="{97696989-E0A9-43B1-9AF0-76B0BDE372C4}" type="sibTrans" cxnId="{EE803E46-CECE-460E-B076-0A03B4FCCC00}">
      <dgm:prSet/>
      <dgm:spPr/>
      <dgm:t>
        <a:bodyPr/>
        <a:lstStyle/>
        <a:p>
          <a:endParaRPr lang="en-GB" sz="2400"/>
        </a:p>
      </dgm:t>
    </dgm:pt>
    <dgm:pt modelId="{76900AC2-E206-4C3C-ABB6-3A39BBB2F85E}">
      <dgm:prSet phldrT="[Text]" custT="1"/>
      <dgm:spPr>
        <a:solidFill>
          <a:schemeClr val="accent2"/>
        </a:solidFill>
      </dgm:spPr>
      <dgm:t>
        <a:bodyPr/>
        <a:lstStyle/>
        <a:p>
          <a:r>
            <a:rPr lang="en-GB" sz="1400" dirty="0" smtClean="0"/>
            <a:t>CALC</a:t>
          </a:r>
          <a:endParaRPr lang="en-GB" sz="1400" dirty="0"/>
        </a:p>
      </dgm:t>
    </dgm:pt>
    <dgm:pt modelId="{3BB5A70D-3943-4F6C-8087-B99326F201C2}" type="parTrans" cxnId="{39AC1C6C-715C-41A1-B22D-D1F1B9749DE2}">
      <dgm:prSet custT="1"/>
      <dgm:spPr>
        <a:ln>
          <a:solidFill>
            <a:srgbClr val="C00000"/>
          </a:solidFill>
        </a:ln>
      </dgm:spPr>
      <dgm:t>
        <a:bodyPr/>
        <a:lstStyle/>
        <a:p>
          <a:endParaRPr lang="en-GB" sz="700" dirty="0"/>
        </a:p>
      </dgm:t>
    </dgm:pt>
    <dgm:pt modelId="{363007FC-088D-40FE-9843-9BF26643AE68}" type="sibTrans" cxnId="{39AC1C6C-715C-41A1-B22D-D1F1B9749DE2}">
      <dgm:prSet/>
      <dgm:spPr/>
      <dgm:t>
        <a:bodyPr/>
        <a:lstStyle/>
        <a:p>
          <a:endParaRPr lang="en-GB" sz="2400"/>
        </a:p>
      </dgm:t>
    </dgm:pt>
    <dgm:pt modelId="{4057D6CA-3EAA-486C-A31F-626B455FD254}">
      <dgm:prSet phldrT="[Text]" custT="1"/>
      <dgm:spPr>
        <a:solidFill>
          <a:schemeClr val="accent2">
            <a:lumMod val="75000"/>
          </a:schemeClr>
        </a:solidFill>
      </dgm:spPr>
      <dgm:t>
        <a:bodyPr/>
        <a:lstStyle/>
        <a:p>
          <a:r>
            <a:rPr lang="en-GB" sz="1400" dirty="0" smtClean="0"/>
            <a:t>Communication skills</a:t>
          </a:r>
          <a:endParaRPr lang="en-GB" sz="1400" dirty="0"/>
        </a:p>
      </dgm:t>
    </dgm:pt>
    <dgm:pt modelId="{207CD1D0-CFDD-403B-A4C4-4491EB2A4AAD}" type="parTrans" cxnId="{7CC85EE0-18D2-4770-826E-28024077CE67}">
      <dgm:prSet custT="1"/>
      <dgm:spPr>
        <a:ln>
          <a:solidFill>
            <a:srgbClr val="C00000"/>
          </a:solidFill>
        </a:ln>
      </dgm:spPr>
      <dgm:t>
        <a:bodyPr/>
        <a:lstStyle/>
        <a:p>
          <a:endParaRPr lang="en-GB" sz="700" dirty="0"/>
        </a:p>
      </dgm:t>
    </dgm:pt>
    <dgm:pt modelId="{CBD2097B-0E60-48FB-BD4D-D2C764BB5F1D}" type="sibTrans" cxnId="{7CC85EE0-18D2-4770-826E-28024077CE67}">
      <dgm:prSet/>
      <dgm:spPr/>
      <dgm:t>
        <a:bodyPr/>
        <a:lstStyle/>
        <a:p>
          <a:endParaRPr lang="en-GB" sz="2400"/>
        </a:p>
      </dgm:t>
    </dgm:pt>
    <dgm:pt modelId="{008A98BF-A4C0-40D8-AF82-7FA7EB87DE99}">
      <dgm:prSet phldrT="[Text]" custT="1"/>
      <dgm:spPr>
        <a:solidFill>
          <a:schemeClr val="accent2">
            <a:lumMod val="60000"/>
            <a:lumOff val="40000"/>
          </a:schemeClr>
        </a:solidFill>
      </dgm:spPr>
      <dgm:t>
        <a:bodyPr/>
        <a:lstStyle/>
        <a:p>
          <a:r>
            <a:rPr lang="en-GB" sz="1400" dirty="0" smtClean="0"/>
            <a:t>Clinical skills</a:t>
          </a:r>
          <a:endParaRPr lang="en-GB" sz="1400" dirty="0"/>
        </a:p>
      </dgm:t>
    </dgm:pt>
    <dgm:pt modelId="{417E1AD7-562A-44DC-B224-DBB4885A4C88}" type="parTrans" cxnId="{5FCCFCE3-26DC-4A34-9B37-C4EB384570F3}">
      <dgm:prSet custT="1"/>
      <dgm:spPr>
        <a:ln>
          <a:solidFill>
            <a:srgbClr val="C00000"/>
          </a:solidFill>
        </a:ln>
      </dgm:spPr>
      <dgm:t>
        <a:bodyPr/>
        <a:lstStyle/>
        <a:p>
          <a:endParaRPr lang="en-GB" sz="700" dirty="0"/>
        </a:p>
      </dgm:t>
    </dgm:pt>
    <dgm:pt modelId="{9672BCF4-E245-472B-BC72-54C075493EFD}" type="sibTrans" cxnId="{5FCCFCE3-26DC-4A34-9B37-C4EB384570F3}">
      <dgm:prSet/>
      <dgm:spPr/>
      <dgm:t>
        <a:bodyPr/>
        <a:lstStyle/>
        <a:p>
          <a:endParaRPr lang="en-GB" sz="2400"/>
        </a:p>
      </dgm:t>
    </dgm:pt>
    <dgm:pt modelId="{D21770F4-79C9-4154-B39F-2FCB6E81F1A8}">
      <dgm:prSet phldrT="[Text]" custT="1"/>
      <dgm:spPr>
        <a:solidFill>
          <a:schemeClr val="accent2"/>
        </a:solidFill>
      </dgm:spPr>
      <dgm:t>
        <a:bodyPr/>
        <a:lstStyle/>
        <a:p>
          <a:r>
            <a:rPr lang="en-GB" sz="1400" dirty="0" smtClean="0"/>
            <a:t>Community placement</a:t>
          </a:r>
          <a:endParaRPr lang="en-GB" sz="1400" dirty="0"/>
        </a:p>
      </dgm:t>
    </dgm:pt>
    <dgm:pt modelId="{D32C422D-7E9A-492A-81AE-4D5E4F67C75E}" type="parTrans" cxnId="{A76B78FF-1CC4-4300-A37E-296C1DAE4738}">
      <dgm:prSet custT="1"/>
      <dgm:spPr>
        <a:ln>
          <a:solidFill>
            <a:srgbClr val="C00000"/>
          </a:solidFill>
        </a:ln>
      </dgm:spPr>
      <dgm:t>
        <a:bodyPr/>
        <a:lstStyle/>
        <a:p>
          <a:endParaRPr lang="en-GB" sz="700" dirty="0"/>
        </a:p>
      </dgm:t>
    </dgm:pt>
    <dgm:pt modelId="{04D764C9-994E-4200-8A17-23018B048088}" type="sibTrans" cxnId="{A76B78FF-1CC4-4300-A37E-296C1DAE4738}">
      <dgm:prSet/>
      <dgm:spPr/>
      <dgm:t>
        <a:bodyPr/>
        <a:lstStyle/>
        <a:p>
          <a:endParaRPr lang="en-GB" sz="2400"/>
        </a:p>
      </dgm:t>
    </dgm:pt>
    <dgm:pt modelId="{AFC2169F-0720-49C3-8F07-6C4E2CACBFA4}" type="pres">
      <dgm:prSet presAssocID="{8A038390-B834-438C-8A92-1420B8437387}" presName="cycle" presStyleCnt="0">
        <dgm:presLayoutVars>
          <dgm:chMax val="1"/>
          <dgm:dir/>
          <dgm:animLvl val="ctr"/>
          <dgm:resizeHandles val="exact"/>
        </dgm:presLayoutVars>
      </dgm:prSet>
      <dgm:spPr/>
      <dgm:t>
        <a:bodyPr/>
        <a:lstStyle/>
        <a:p>
          <a:endParaRPr lang="en-GB"/>
        </a:p>
      </dgm:t>
    </dgm:pt>
    <dgm:pt modelId="{3EF759C3-3D03-4612-8C51-E72E39C7D770}" type="pres">
      <dgm:prSet presAssocID="{E701162B-798E-49C0-ACB4-63ACDBC2574B}" presName="centerShape" presStyleLbl="node0" presStyleIdx="0" presStyleCnt="1"/>
      <dgm:spPr/>
      <dgm:t>
        <a:bodyPr/>
        <a:lstStyle/>
        <a:p>
          <a:endParaRPr lang="en-GB"/>
        </a:p>
      </dgm:t>
    </dgm:pt>
    <dgm:pt modelId="{D99555F2-BCDD-4157-945E-DE11319C7172}" type="pres">
      <dgm:prSet presAssocID="{F0050C48-10D8-4892-BB45-9EB645D5A83A}" presName="Name9" presStyleLbl="parChTrans1D2" presStyleIdx="0" presStyleCnt="7"/>
      <dgm:spPr/>
      <dgm:t>
        <a:bodyPr/>
        <a:lstStyle/>
        <a:p>
          <a:endParaRPr lang="en-GB"/>
        </a:p>
      </dgm:t>
    </dgm:pt>
    <dgm:pt modelId="{4BE0C378-FDDA-4C39-AC3F-D42F2EB7389F}" type="pres">
      <dgm:prSet presAssocID="{F0050C48-10D8-4892-BB45-9EB645D5A83A}" presName="connTx" presStyleLbl="parChTrans1D2" presStyleIdx="0" presStyleCnt="7"/>
      <dgm:spPr/>
      <dgm:t>
        <a:bodyPr/>
        <a:lstStyle/>
        <a:p>
          <a:endParaRPr lang="en-GB"/>
        </a:p>
      </dgm:t>
    </dgm:pt>
    <dgm:pt modelId="{4642D8F8-9F74-40CB-8F85-46749F49181C}" type="pres">
      <dgm:prSet presAssocID="{94A09F93-2473-4DDD-A57A-0250008AD6B7}" presName="node" presStyleLbl="node1" presStyleIdx="0" presStyleCnt="7" custScaleY="60486" custRadScaleRad="89601" custRadScaleInc="4711">
        <dgm:presLayoutVars>
          <dgm:bulletEnabled val="1"/>
        </dgm:presLayoutVars>
      </dgm:prSet>
      <dgm:spPr/>
      <dgm:t>
        <a:bodyPr/>
        <a:lstStyle/>
        <a:p>
          <a:endParaRPr lang="en-GB"/>
        </a:p>
      </dgm:t>
    </dgm:pt>
    <dgm:pt modelId="{F282900A-4786-45A1-A105-96492AB70345}" type="pres">
      <dgm:prSet presAssocID="{E26389B6-61C4-4629-B836-DCAE9DF747CC}" presName="Name9" presStyleLbl="parChTrans1D2" presStyleIdx="1" presStyleCnt="7"/>
      <dgm:spPr/>
      <dgm:t>
        <a:bodyPr/>
        <a:lstStyle/>
        <a:p>
          <a:endParaRPr lang="en-GB"/>
        </a:p>
      </dgm:t>
    </dgm:pt>
    <dgm:pt modelId="{77DE61A4-117B-4875-B3BC-22EE78D2062F}" type="pres">
      <dgm:prSet presAssocID="{E26389B6-61C4-4629-B836-DCAE9DF747CC}" presName="connTx" presStyleLbl="parChTrans1D2" presStyleIdx="1" presStyleCnt="7"/>
      <dgm:spPr/>
      <dgm:t>
        <a:bodyPr/>
        <a:lstStyle/>
        <a:p>
          <a:endParaRPr lang="en-GB"/>
        </a:p>
      </dgm:t>
    </dgm:pt>
    <dgm:pt modelId="{E3E7DE6F-EFD9-46D9-9770-FB07DC660D8B}" type="pres">
      <dgm:prSet presAssocID="{0D083A2E-B74F-4396-A4C9-D3C76CDD97BF}" presName="node" presStyleLbl="node1" presStyleIdx="1" presStyleCnt="7" custScaleX="84074" custScaleY="68092" custRadScaleRad="95730" custRadScaleInc="24860">
        <dgm:presLayoutVars>
          <dgm:bulletEnabled val="1"/>
        </dgm:presLayoutVars>
      </dgm:prSet>
      <dgm:spPr/>
      <dgm:t>
        <a:bodyPr/>
        <a:lstStyle/>
        <a:p>
          <a:endParaRPr lang="en-GB"/>
        </a:p>
      </dgm:t>
    </dgm:pt>
    <dgm:pt modelId="{5637202B-14A1-4202-817D-B75C04438A77}" type="pres">
      <dgm:prSet presAssocID="{65749115-2A1A-446D-8BD9-2D3B66AD0FB9}" presName="Name9" presStyleLbl="parChTrans1D2" presStyleIdx="2" presStyleCnt="7"/>
      <dgm:spPr/>
      <dgm:t>
        <a:bodyPr/>
        <a:lstStyle/>
        <a:p>
          <a:endParaRPr lang="en-GB"/>
        </a:p>
      </dgm:t>
    </dgm:pt>
    <dgm:pt modelId="{CB3C38E5-67FC-4751-BD33-2170273D47DF}" type="pres">
      <dgm:prSet presAssocID="{65749115-2A1A-446D-8BD9-2D3B66AD0FB9}" presName="connTx" presStyleLbl="parChTrans1D2" presStyleIdx="2" presStyleCnt="7"/>
      <dgm:spPr/>
      <dgm:t>
        <a:bodyPr/>
        <a:lstStyle/>
        <a:p>
          <a:endParaRPr lang="en-GB"/>
        </a:p>
      </dgm:t>
    </dgm:pt>
    <dgm:pt modelId="{7CDB60B9-AF83-40D7-9CA5-9901F2A3BBE2}" type="pres">
      <dgm:prSet presAssocID="{820AB874-CBD3-43B4-910F-E1E3A31C653B}" presName="node" presStyleLbl="node1" presStyleIdx="2" presStyleCnt="7" custScaleX="147983" custScaleY="73040">
        <dgm:presLayoutVars>
          <dgm:bulletEnabled val="1"/>
        </dgm:presLayoutVars>
      </dgm:prSet>
      <dgm:spPr/>
      <dgm:t>
        <a:bodyPr/>
        <a:lstStyle/>
        <a:p>
          <a:endParaRPr lang="en-GB"/>
        </a:p>
      </dgm:t>
    </dgm:pt>
    <dgm:pt modelId="{1B541478-A425-4003-932D-00328E2BB6BB}" type="pres">
      <dgm:prSet presAssocID="{3BB5A70D-3943-4F6C-8087-B99326F201C2}" presName="Name9" presStyleLbl="parChTrans1D2" presStyleIdx="3" presStyleCnt="7"/>
      <dgm:spPr/>
      <dgm:t>
        <a:bodyPr/>
        <a:lstStyle/>
        <a:p>
          <a:endParaRPr lang="en-GB"/>
        </a:p>
      </dgm:t>
    </dgm:pt>
    <dgm:pt modelId="{D03D9C10-16DC-40BF-B287-43DC4B31A922}" type="pres">
      <dgm:prSet presAssocID="{3BB5A70D-3943-4F6C-8087-B99326F201C2}" presName="connTx" presStyleLbl="parChTrans1D2" presStyleIdx="3" presStyleCnt="7"/>
      <dgm:spPr/>
      <dgm:t>
        <a:bodyPr/>
        <a:lstStyle/>
        <a:p>
          <a:endParaRPr lang="en-GB"/>
        </a:p>
      </dgm:t>
    </dgm:pt>
    <dgm:pt modelId="{C44BCAB1-F12B-4622-8F56-64209D6204CB}" type="pres">
      <dgm:prSet presAssocID="{76900AC2-E206-4C3C-ABB6-3A39BBB2F85E}" presName="node" presStyleLbl="node1" presStyleIdx="3" presStyleCnt="7" custScaleX="77400" custScaleY="59897" custRadScaleRad="90663" custRadScaleInc="-24678">
        <dgm:presLayoutVars>
          <dgm:bulletEnabled val="1"/>
        </dgm:presLayoutVars>
      </dgm:prSet>
      <dgm:spPr/>
      <dgm:t>
        <a:bodyPr/>
        <a:lstStyle/>
        <a:p>
          <a:endParaRPr lang="en-GB"/>
        </a:p>
      </dgm:t>
    </dgm:pt>
    <dgm:pt modelId="{938C782E-AA53-4C6F-9FD7-67040B40F762}" type="pres">
      <dgm:prSet presAssocID="{207CD1D0-CFDD-403B-A4C4-4491EB2A4AAD}" presName="Name9" presStyleLbl="parChTrans1D2" presStyleIdx="4" presStyleCnt="7"/>
      <dgm:spPr/>
      <dgm:t>
        <a:bodyPr/>
        <a:lstStyle/>
        <a:p>
          <a:endParaRPr lang="en-GB"/>
        </a:p>
      </dgm:t>
    </dgm:pt>
    <dgm:pt modelId="{31D2EE24-E309-4743-817A-7DB47C3FD61C}" type="pres">
      <dgm:prSet presAssocID="{207CD1D0-CFDD-403B-A4C4-4491EB2A4AAD}" presName="connTx" presStyleLbl="parChTrans1D2" presStyleIdx="4" presStyleCnt="7"/>
      <dgm:spPr/>
      <dgm:t>
        <a:bodyPr/>
        <a:lstStyle/>
        <a:p>
          <a:endParaRPr lang="en-GB"/>
        </a:p>
      </dgm:t>
    </dgm:pt>
    <dgm:pt modelId="{F065A2DC-2659-460F-B7E3-BEEDE775A629}" type="pres">
      <dgm:prSet presAssocID="{4057D6CA-3EAA-486C-A31F-626B455FD254}" presName="node" presStyleLbl="node1" presStyleIdx="4" presStyleCnt="7" custScaleX="155859" custScaleY="59897" custRadScaleRad="87672" custRadScaleInc="1511">
        <dgm:presLayoutVars>
          <dgm:bulletEnabled val="1"/>
        </dgm:presLayoutVars>
      </dgm:prSet>
      <dgm:spPr/>
      <dgm:t>
        <a:bodyPr/>
        <a:lstStyle/>
        <a:p>
          <a:endParaRPr lang="en-GB"/>
        </a:p>
      </dgm:t>
    </dgm:pt>
    <dgm:pt modelId="{23B36B34-083E-4BB1-BD30-79C6F9719AEB}" type="pres">
      <dgm:prSet presAssocID="{417E1AD7-562A-44DC-B224-DBB4885A4C88}" presName="Name9" presStyleLbl="parChTrans1D2" presStyleIdx="5" presStyleCnt="7"/>
      <dgm:spPr/>
      <dgm:t>
        <a:bodyPr/>
        <a:lstStyle/>
        <a:p>
          <a:endParaRPr lang="en-GB"/>
        </a:p>
      </dgm:t>
    </dgm:pt>
    <dgm:pt modelId="{EE8A0BD4-B1A6-4118-B1F8-B46524D15775}" type="pres">
      <dgm:prSet presAssocID="{417E1AD7-562A-44DC-B224-DBB4885A4C88}" presName="connTx" presStyleLbl="parChTrans1D2" presStyleIdx="5" presStyleCnt="7"/>
      <dgm:spPr/>
      <dgm:t>
        <a:bodyPr/>
        <a:lstStyle/>
        <a:p>
          <a:endParaRPr lang="en-GB"/>
        </a:p>
      </dgm:t>
    </dgm:pt>
    <dgm:pt modelId="{875E2703-E9A5-4B9D-9F68-A0CCB64F88A2}" type="pres">
      <dgm:prSet presAssocID="{008A98BF-A4C0-40D8-AF82-7FA7EB87DE99}" presName="node" presStyleLbl="node1" presStyleIdx="5" presStyleCnt="7" custScaleX="82483" custScaleY="64221">
        <dgm:presLayoutVars>
          <dgm:bulletEnabled val="1"/>
        </dgm:presLayoutVars>
      </dgm:prSet>
      <dgm:spPr/>
      <dgm:t>
        <a:bodyPr/>
        <a:lstStyle/>
        <a:p>
          <a:endParaRPr lang="en-GB"/>
        </a:p>
      </dgm:t>
    </dgm:pt>
    <dgm:pt modelId="{A105A7EC-D39B-4C13-BEF8-3A98661D57E7}" type="pres">
      <dgm:prSet presAssocID="{D32C422D-7E9A-492A-81AE-4D5E4F67C75E}" presName="Name9" presStyleLbl="parChTrans1D2" presStyleIdx="6" presStyleCnt="7"/>
      <dgm:spPr/>
      <dgm:t>
        <a:bodyPr/>
        <a:lstStyle/>
        <a:p>
          <a:endParaRPr lang="en-GB"/>
        </a:p>
      </dgm:t>
    </dgm:pt>
    <dgm:pt modelId="{264DD644-E655-4CE1-A792-55ACE6E856FC}" type="pres">
      <dgm:prSet presAssocID="{D32C422D-7E9A-492A-81AE-4D5E4F67C75E}" presName="connTx" presStyleLbl="parChTrans1D2" presStyleIdx="6" presStyleCnt="7"/>
      <dgm:spPr/>
      <dgm:t>
        <a:bodyPr/>
        <a:lstStyle/>
        <a:p>
          <a:endParaRPr lang="en-GB"/>
        </a:p>
      </dgm:t>
    </dgm:pt>
    <dgm:pt modelId="{DE0E368A-88CC-4BE3-A31A-4E25FC33DCD8}" type="pres">
      <dgm:prSet presAssocID="{D21770F4-79C9-4154-B39F-2FCB6E81F1A8}" presName="node" presStyleLbl="node1" presStyleIdx="6" presStyleCnt="7" custScaleX="115322" custScaleY="74114" custRadScaleRad="99375" custRadScaleInc="-19931">
        <dgm:presLayoutVars>
          <dgm:bulletEnabled val="1"/>
        </dgm:presLayoutVars>
      </dgm:prSet>
      <dgm:spPr/>
      <dgm:t>
        <a:bodyPr/>
        <a:lstStyle/>
        <a:p>
          <a:endParaRPr lang="en-GB"/>
        </a:p>
      </dgm:t>
    </dgm:pt>
  </dgm:ptLst>
  <dgm:cxnLst>
    <dgm:cxn modelId="{998970AC-880B-4289-BD2D-FA8913BA45C4}" type="presOf" srcId="{65749115-2A1A-446D-8BD9-2D3B66AD0FB9}" destId="{5637202B-14A1-4202-817D-B75C04438A77}" srcOrd="0" destOrd="0" presId="urn:microsoft.com/office/officeart/2005/8/layout/radial1"/>
    <dgm:cxn modelId="{5FCCFCE3-26DC-4A34-9B37-C4EB384570F3}" srcId="{E701162B-798E-49C0-ACB4-63ACDBC2574B}" destId="{008A98BF-A4C0-40D8-AF82-7FA7EB87DE99}" srcOrd="5" destOrd="0" parTransId="{417E1AD7-562A-44DC-B224-DBB4885A4C88}" sibTransId="{9672BCF4-E245-472B-BC72-54C075493EFD}"/>
    <dgm:cxn modelId="{D4ED1A96-D279-47FC-B7AB-2AED1F9D60FB}" type="presOf" srcId="{3BB5A70D-3943-4F6C-8087-B99326F201C2}" destId="{1B541478-A425-4003-932D-00328E2BB6BB}" srcOrd="0" destOrd="0" presId="urn:microsoft.com/office/officeart/2005/8/layout/radial1"/>
    <dgm:cxn modelId="{A41BF147-94D4-4B81-BC4A-8537FBE3FDB4}" type="presOf" srcId="{94A09F93-2473-4DDD-A57A-0250008AD6B7}" destId="{4642D8F8-9F74-40CB-8F85-46749F49181C}" srcOrd="0" destOrd="0" presId="urn:microsoft.com/office/officeart/2005/8/layout/radial1"/>
    <dgm:cxn modelId="{C58D2422-6056-4C69-A53C-474B325E3D9A}" type="presOf" srcId="{008A98BF-A4C0-40D8-AF82-7FA7EB87DE99}" destId="{875E2703-E9A5-4B9D-9F68-A0CCB64F88A2}" srcOrd="0" destOrd="0" presId="urn:microsoft.com/office/officeart/2005/8/layout/radial1"/>
    <dgm:cxn modelId="{C9864998-F44D-4789-8C91-E6DD8D8B901F}" type="presOf" srcId="{D32C422D-7E9A-492A-81AE-4D5E4F67C75E}" destId="{A105A7EC-D39B-4C13-BEF8-3A98661D57E7}" srcOrd="0" destOrd="0" presId="urn:microsoft.com/office/officeart/2005/8/layout/radial1"/>
    <dgm:cxn modelId="{A76B78FF-1CC4-4300-A37E-296C1DAE4738}" srcId="{E701162B-798E-49C0-ACB4-63ACDBC2574B}" destId="{D21770F4-79C9-4154-B39F-2FCB6E81F1A8}" srcOrd="6" destOrd="0" parTransId="{D32C422D-7E9A-492A-81AE-4D5E4F67C75E}" sibTransId="{04D764C9-994E-4200-8A17-23018B048088}"/>
    <dgm:cxn modelId="{1ED9CCD7-8F9D-409A-AE9D-5F8202A0C1D9}" type="presOf" srcId="{417E1AD7-562A-44DC-B224-DBB4885A4C88}" destId="{23B36B34-083E-4BB1-BD30-79C6F9719AEB}" srcOrd="0" destOrd="0" presId="urn:microsoft.com/office/officeart/2005/8/layout/radial1"/>
    <dgm:cxn modelId="{A576CDEE-CFD0-4339-8428-DBB5A59CBFBD}" srcId="{E701162B-798E-49C0-ACB4-63ACDBC2574B}" destId="{94A09F93-2473-4DDD-A57A-0250008AD6B7}" srcOrd="0" destOrd="0" parTransId="{F0050C48-10D8-4892-BB45-9EB645D5A83A}" sibTransId="{6FCB3460-B426-41AB-9390-35CD8E1496E4}"/>
    <dgm:cxn modelId="{90876B0B-20B7-4041-ADC0-5D901CFA6ACC}" type="presOf" srcId="{D21770F4-79C9-4154-B39F-2FCB6E81F1A8}" destId="{DE0E368A-88CC-4BE3-A31A-4E25FC33DCD8}" srcOrd="0" destOrd="0" presId="urn:microsoft.com/office/officeart/2005/8/layout/radial1"/>
    <dgm:cxn modelId="{8C7AE240-7C05-4EFA-8DF0-B7F0968964D3}" type="presOf" srcId="{F0050C48-10D8-4892-BB45-9EB645D5A83A}" destId="{D99555F2-BCDD-4157-945E-DE11319C7172}" srcOrd="0" destOrd="0" presId="urn:microsoft.com/office/officeart/2005/8/layout/radial1"/>
    <dgm:cxn modelId="{913888DE-DBEA-4B5B-9DCD-8D7F23C69019}" type="presOf" srcId="{0D083A2E-B74F-4396-A4C9-D3C76CDD97BF}" destId="{E3E7DE6F-EFD9-46D9-9770-FB07DC660D8B}" srcOrd="0" destOrd="0" presId="urn:microsoft.com/office/officeart/2005/8/layout/radial1"/>
    <dgm:cxn modelId="{39AC1C6C-715C-41A1-B22D-D1F1B9749DE2}" srcId="{E701162B-798E-49C0-ACB4-63ACDBC2574B}" destId="{76900AC2-E206-4C3C-ABB6-3A39BBB2F85E}" srcOrd="3" destOrd="0" parTransId="{3BB5A70D-3943-4F6C-8087-B99326F201C2}" sibTransId="{363007FC-088D-40FE-9843-9BF26643AE68}"/>
    <dgm:cxn modelId="{EE803E46-CECE-460E-B076-0A03B4FCCC00}" srcId="{E701162B-798E-49C0-ACB4-63ACDBC2574B}" destId="{820AB874-CBD3-43B4-910F-E1E3A31C653B}" srcOrd="2" destOrd="0" parTransId="{65749115-2A1A-446D-8BD9-2D3B66AD0FB9}" sibTransId="{97696989-E0A9-43B1-9AF0-76B0BDE372C4}"/>
    <dgm:cxn modelId="{E07E7E7E-29CA-4E3B-9321-C69F6F0FE313}" srcId="{E701162B-798E-49C0-ACB4-63ACDBC2574B}" destId="{0D083A2E-B74F-4396-A4C9-D3C76CDD97BF}" srcOrd="1" destOrd="0" parTransId="{E26389B6-61C4-4629-B836-DCAE9DF747CC}" sibTransId="{63057C88-3638-426C-88DF-856E4282C658}"/>
    <dgm:cxn modelId="{CD767F4A-5330-4EE7-809C-DC79AC30CCB9}" type="presOf" srcId="{65749115-2A1A-446D-8BD9-2D3B66AD0FB9}" destId="{CB3C38E5-67FC-4751-BD33-2170273D47DF}" srcOrd="1" destOrd="0" presId="urn:microsoft.com/office/officeart/2005/8/layout/radial1"/>
    <dgm:cxn modelId="{55AD979F-E105-47D3-8E79-34B22E0A84B5}" type="presOf" srcId="{76900AC2-E206-4C3C-ABB6-3A39BBB2F85E}" destId="{C44BCAB1-F12B-4622-8F56-64209D6204CB}" srcOrd="0" destOrd="0" presId="urn:microsoft.com/office/officeart/2005/8/layout/radial1"/>
    <dgm:cxn modelId="{592C7B1D-667B-44AA-83C2-2E3C1D594A06}" type="presOf" srcId="{F0050C48-10D8-4892-BB45-9EB645D5A83A}" destId="{4BE0C378-FDDA-4C39-AC3F-D42F2EB7389F}" srcOrd="1" destOrd="0" presId="urn:microsoft.com/office/officeart/2005/8/layout/radial1"/>
    <dgm:cxn modelId="{3FE348D0-1473-43D4-88C0-FAE2105CBE36}" type="presOf" srcId="{4057D6CA-3EAA-486C-A31F-626B455FD254}" destId="{F065A2DC-2659-460F-B7E3-BEEDE775A629}" srcOrd="0" destOrd="0" presId="urn:microsoft.com/office/officeart/2005/8/layout/radial1"/>
    <dgm:cxn modelId="{C2FDB802-A595-4999-801D-070B7F99E955}" type="presOf" srcId="{D32C422D-7E9A-492A-81AE-4D5E4F67C75E}" destId="{264DD644-E655-4CE1-A792-55ACE6E856FC}" srcOrd="1" destOrd="0" presId="urn:microsoft.com/office/officeart/2005/8/layout/radial1"/>
    <dgm:cxn modelId="{A1DFA655-FDA0-487F-8BC3-9FA95CE42C3A}" type="presOf" srcId="{E26389B6-61C4-4629-B836-DCAE9DF747CC}" destId="{77DE61A4-117B-4875-B3BC-22EE78D2062F}" srcOrd="1" destOrd="0" presId="urn:microsoft.com/office/officeart/2005/8/layout/radial1"/>
    <dgm:cxn modelId="{F7ACA886-EC5C-4FB8-98AB-F1CBCA8883A4}" type="presOf" srcId="{207CD1D0-CFDD-403B-A4C4-4491EB2A4AAD}" destId="{31D2EE24-E309-4743-817A-7DB47C3FD61C}" srcOrd="1" destOrd="0" presId="urn:microsoft.com/office/officeart/2005/8/layout/radial1"/>
    <dgm:cxn modelId="{3C3FE3B4-3992-4BFA-90C8-1BEF4B997095}" type="presOf" srcId="{417E1AD7-562A-44DC-B224-DBB4885A4C88}" destId="{EE8A0BD4-B1A6-4118-B1F8-B46524D15775}" srcOrd="1" destOrd="0" presId="urn:microsoft.com/office/officeart/2005/8/layout/radial1"/>
    <dgm:cxn modelId="{FF7C8E52-A4C0-4BA2-BA0F-40CC9DC6FAE1}" srcId="{8A038390-B834-438C-8A92-1420B8437387}" destId="{E701162B-798E-49C0-ACB4-63ACDBC2574B}" srcOrd="0" destOrd="0" parTransId="{7FD4B74A-1049-47EF-B0B5-7380D4AEC305}" sibTransId="{4B7855F3-C50A-4D84-99D6-60DB38408BF6}"/>
    <dgm:cxn modelId="{362BCA68-193E-42B8-AD2A-04B6D7417436}" type="presOf" srcId="{820AB874-CBD3-43B4-910F-E1E3A31C653B}" destId="{7CDB60B9-AF83-40D7-9CA5-9901F2A3BBE2}" srcOrd="0" destOrd="0" presId="urn:microsoft.com/office/officeart/2005/8/layout/radial1"/>
    <dgm:cxn modelId="{CE1BB9A3-25D4-46F0-8AD6-AF6AD60066F0}" type="presOf" srcId="{207CD1D0-CFDD-403B-A4C4-4491EB2A4AAD}" destId="{938C782E-AA53-4C6F-9FD7-67040B40F762}" srcOrd="0" destOrd="0" presId="urn:microsoft.com/office/officeart/2005/8/layout/radial1"/>
    <dgm:cxn modelId="{C8E03EAB-CFFA-43C4-8740-8BC33A5D9012}" type="presOf" srcId="{8A038390-B834-438C-8A92-1420B8437387}" destId="{AFC2169F-0720-49C3-8F07-6C4E2CACBFA4}" srcOrd="0" destOrd="0" presId="urn:microsoft.com/office/officeart/2005/8/layout/radial1"/>
    <dgm:cxn modelId="{FC01391C-AAA1-4CDE-9519-2A4DA8361731}" type="presOf" srcId="{3BB5A70D-3943-4F6C-8087-B99326F201C2}" destId="{D03D9C10-16DC-40BF-B287-43DC4B31A922}" srcOrd="1" destOrd="0" presId="urn:microsoft.com/office/officeart/2005/8/layout/radial1"/>
    <dgm:cxn modelId="{7CC85EE0-18D2-4770-826E-28024077CE67}" srcId="{E701162B-798E-49C0-ACB4-63ACDBC2574B}" destId="{4057D6CA-3EAA-486C-A31F-626B455FD254}" srcOrd="4" destOrd="0" parTransId="{207CD1D0-CFDD-403B-A4C4-4491EB2A4AAD}" sibTransId="{CBD2097B-0E60-48FB-BD4D-D2C764BB5F1D}"/>
    <dgm:cxn modelId="{A99BDFE6-41EE-4044-BEB2-9EFA08CA3D73}" type="presOf" srcId="{E26389B6-61C4-4629-B836-DCAE9DF747CC}" destId="{F282900A-4786-45A1-A105-96492AB70345}" srcOrd="0" destOrd="0" presId="urn:microsoft.com/office/officeart/2005/8/layout/radial1"/>
    <dgm:cxn modelId="{8FB159C5-91F2-4A10-B018-C6F164E89385}" type="presOf" srcId="{E701162B-798E-49C0-ACB4-63ACDBC2574B}" destId="{3EF759C3-3D03-4612-8C51-E72E39C7D770}" srcOrd="0" destOrd="0" presId="urn:microsoft.com/office/officeart/2005/8/layout/radial1"/>
    <dgm:cxn modelId="{EFAAE292-DDC3-4613-AA0E-96E8C97A01CA}" type="presParOf" srcId="{AFC2169F-0720-49C3-8F07-6C4E2CACBFA4}" destId="{3EF759C3-3D03-4612-8C51-E72E39C7D770}" srcOrd="0" destOrd="0" presId="urn:microsoft.com/office/officeart/2005/8/layout/radial1"/>
    <dgm:cxn modelId="{75134589-6C58-4950-9515-D9FDA35DCCBA}" type="presParOf" srcId="{AFC2169F-0720-49C3-8F07-6C4E2CACBFA4}" destId="{D99555F2-BCDD-4157-945E-DE11319C7172}" srcOrd="1" destOrd="0" presId="urn:microsoft.com/office/officeart/2005/8/layout/radial1"/>
    <dgm:cxn modelId="{95D2AF5B-CF89-49AA-B804-C4C1B65CE8D8}" type="presParOf" srcId="{D99555F2-BCDD-4157-945E-DE11319C7172}" destId="{4BE0C378-FDDA-4C39-AC3F-D42F2EB7389F}" srcOrd="0" destOrd="0" presId="urn:microsoft.com/office/officeart/2005/8/layout/radial1"/>
    <dgm:cxn modelId="{FCB30D43-729E-4932-AFA6-BFA79A1457D1}" type="presParOf" srcId="{AFC2169F-0720-49C3-8F07-6C4E2CACBFA4}" destId="{4642D8F8-9F74-40CB-8F85-46749F49181C}" srcOrd="2" destOrd="0" presId="urn:microsoft.com/office/officeart/2005/8/layout/radial1"/>
    <dgm:cxn modelId="{5258CDE1-443C-4080-8E35-9C38F85350C8}" type="presParOf" srcId="{AFC2169F-0720-49C3-8F07-6C4E2CACBFA4}" destId="{F282900A-4786-45A1-A105-96492AB70345}" srcOrd="3" destOrd="0" presId="urn:microsoft.com/office/officeart/2005/8/layout/radial1"/>
    <dgm:cxn modelId="{4E4DD230-F0E8-4A9A-A194-70C5EC435ACE}" type="presParOf" srcId="{F282900A-4786-45A1-A105-96492AB70345}" destId="{77DE61A4-117B-4875-B3BC-22EE78D2062F}" srcOrd="0" destOrd="0" presId="urn:microsoft.com/office/officeart/2005/8/layout/radial1"/>
    <dgm:cxn modelId="{FF4A48EA-83DB-4289-8BF1-365E8DDB4A36}" type="presParOf" srcId="{AFC2169F-0720-49C3-8F07-6C4E2CACBFA4}" destId="{E3E7DE6F-EFD9-46D9-9770-FB07DC660D8B}" srcOrd="4" destOrd="0" presId="urn:microsoft.com/office/officeart/2005/8/layout/radial1"/>
    <dgm:cxn modelId="{2D99D095-DFB5-450A-BD14-C2A360E560DE}" type="presParOf" srcId="{AFC2169F-0720-49C3-8F07-6C4E2CACBFA4}" destId="{5637202B-14A1-4202-817D-B75C04438A77}" srcOrd="5" destOrd="0" presId="urn:microsoft.com/office/officeart/2005/8/layout/radial1"/>
    <dgm:cxn modelId="{C4FCC168-3AB6-40E8-ACCC-6F8958B815E2}" type="presParOf" srcId="{5637202B-14A1-4202-817D-B75C04438A77}" destId="{CB3C38E5-67FC-4751-BD33-2170273D47DF}" srcOrd="0" destOrd="0" presId="urn:microsoft.com/office/officeart/2005/8/layout/radial1"/>
    <dgm:cxn modelId="{81A7FDFA-A37A-4500-85DB-3FB861EFDE8E}" type="presParOf" srcId="{AFC2169F-0720-49C3-8F07-6C4E2CACBFA4}" destId="{7CDB60B9-AF83-40D7-9CA5-9901F2A3BBE2}" srcOrd="6" destOrd="0" presId="urn:microsoft.com/office/officeart/2005/8/layout/radial1"/>
    <dgm:cxn modelId="{DB4C562F-E422-4C08-8310-30A9DE17BC0E}" type="presParOf" srcId="{AFC2169F-0720-49C3-8F07-6C4E2CACBFA4}" destId="{1B541478-A425-4003-932D-00328E2BB6BB}" srcOrd="7" destOrd="0" presId="urn:microsoft.com/office/officeart/2005/8/layout/radial1"/>
    <dgm:cxn modelId="{E538588A-6B0E-41FF-8B49-5F6692C9B16F}" type="presParOf" srcId="{1B541478-A425-4003-932D-00328E2BB6BB}" destId="{D03D9C10-16DC-40BF-B287-43DC4B31A922}" srcOrd="0" destOrd="0" presId="urn:microsoft.com/office/officeart/2005/8/layout/radial1"/>
    <dgm:cxn modelId="{CFD257C9-1E34-499C-B77D-305C4F34EA30}" type="presParOf" srcId="{AFC2169F-0720-49C3-8F07-6C4E2CACBFA4}" destId="{C44BCAB1-F12B-4622-8F56-64209D6204CB}" srcOrd="8" destOrd="0" presId="urn:microsoft.com/office/officeart/2005/8/layout/radial1"/>
    <dgm:cxn modelId="{6E216686-D434-4F55-8633-0681C8491BE1}" type="presParOf" srcId="{AFC2169F-0720-49C3-8F07-6C4E2CACBFA4}" destId="{938C782E-AA53-4C6F-9FD7-67040B40F762}" srcOrd="9" destOrd="0" presId="urn:microsoft.com/office/officeart/2005/8/layout/radial1"/>
    <dgm:cxn modelId="{5B8144A1-A578-4E43-811C-11085617ACE8}" type="presParOf" srcId="{938C782E-AA53-4C6F-9FD7-67040B40F762}" destId="{31D2EE24-E309-4743-817A-7DB47C3FD61C}" srcOrd="0" destOrd="0" presId="urn:microsoft.com/office/officeart/2005/8/layout/radial1"/>
    <dgm:cxn modelId="{23E44264-8313-472E-9617-375AC076C42F}" type="presParOf" srcId="{AFC2169F-0720-49C3-8F07-6C4E2CACBFA4}" destId="{F065A2DC-2659-460F-B7E3-BEEDE775A629}" srcOrd="10" destOrd="0" presId="urn:microsoft.com/office/officeart/2005/8/layout/radial1"/>
    <dgm:cxn modelId="{A3246C92-D831-4E58-AF8F-9ACFCC36C9A1}" type="presParOf" srcId="{AFC2169F-0720-49C3-8F07-6C4E2CACBFA4}" destId="{23B36B34-083E-4BB1-BD30-79C6F9719AEB}" srcOrd="11" destOrd="0" presId="urn:microsoft.com/office/officeart/2005/8/layout/radial1"/>
    <dgm:cxn modelId="{C5CBB121-9497-4D24-8596-B3EF69332827}" type="presParOf" srcId="{23B36B34-083E-4BB1-BD30-79C6F9719AEB}" destId="{EE8A0BD4-B1A6-4118-B1F8-B46524D15775}" srcOrd="0" destOrd="0" presId="urn:microsoft.com/office/officeart/2005/8/layout/radial1"/>
    <dgm:cxn modelId="{76E73601-16FD-418F-B64F-68C66A950641}" type="presParOf" srcId="{AFC2169F-0720-49C3-8F07-6C4E2CACBFA4}" destId="{875E2703-E9A5-4B9D-9F68-A0CCB64F88A2}" srcOrd="12" destOrd="0" presId="urn:microsoft.com/office/officeart/2005/8/layout/radial1"/>
    <dgm:cxn modelId="{6E4E56ED-94F1-4DC7-9723-986793ACB0B0}" type="presParOf" srcId="{AFC2169F-0720-49C3-8F07-6C4E2CACBFA4}" destId="{A105A7EC-D39B-4C13-BEF8-3A98661D57E7}" srcOrd="13" destOrd="0" presId="urn:microsoft.com/office/officeart/2005/8/layout/radial1"/>
    <dgm:cxn modelId="{9B078B94-2505-421D-A376-80B8B717187C}" type="presParOf" srcId="{A105A7EC-D39B-4C13-BEF8-3A98661D57E7}" destId="{264DD644-E655-4CE1-A792-55ACE6E856FC}" srcOrd="0" destOrd="0" presId="urn:microsoft.com/office/officeart/2005/8/layout/radial1"/>
    <dgm:cxn modelId="{9D174F14-3F65-4EB2-9313-A3BBB7E06D65}" type="presParOf" srcId="{AFC2169F-0720-49C3-8F07-6C4E2CACBFA4}" destId="{DE0E368A-88CC-4BE3-A31A-4E25FC33DCD8}" srcOrd="14" destOrd="0" presId="urn:microsoft.com/office/officeart/2005/8/layout/radial1"/>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EAE58-E09E-485D-AAC9-913503F7C0FB}">
      <dsp:nvSpPr>
        <dsp:cNvPr id="0" name=""/>
        <dsp:cNvSpPr/>
      </dsp:nvSpPr>
      <dsp:spPr>
        <a:xfrm>
          <a:off x="0" y="0"/>
          <a:ext cx="8459376" cy="1176842"/>
        </a:xfrm>
        <a:prstGeom prst="roundRect">
          <a:avLst>
            <a:gd name="adj" fmla="val 10000"/>
          </a:avLst>
        </a:prstGeom>
        <a:solidFill>
          <a:schemeClr val="bg1">
            <a:lumMod val="85000"/>
            <a:lum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Medical Sciences</a:t>
          </a:r>
          <a:endParaRPr lang="en-US" sz="3200" kern="1200" dirty="0">
            <a:solidFill>
              <a:schemeClr val="tx1"/>
            </a:solidFill>
          </a:endParaRPr>
        </a:p>
      </dsp:txBody>
      <dsp:txXfrm>
        <a:off x="1809559" y="0"/>
        <a:ext cx="6649816" cy="1176842"/>
      </dsp:txXfrm>
    </dsp:sp>
    <dsp:sp modelId="{C5D0FCC6-BD46-4025-B245-4D589B3745FE}">
      <dsp:nvSpPr>
        <dsp:cNvPr id="0" name=""/>
        <dsp:cNvSpPr/>
      </dsp:nvSpPr>
      <dsp:spPr>
        <a:xfrm>
          <a:off x="146479" y="117684"/>
          <a:ext cx="1425980" cy="94147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632BE-899C-43C7-8D8C-AD98F3999665}">
      <dsp:nvSpPr>
        <dsp:cNvPr id="0" name=""/>
        <dsp:cNvSpPr/>
      </dsp:nvSpPr>
      <dsp:spPr>
        <a:xfrm>
          <a:off x="0" y="1294526"/>
          <a:ext cx="8459376" cy="1176842"/>
        </a:xfrm>
        <a:prstGeom prst="roundRect">
          <a:avLst>
            <a:gd name="adj" fmla="val 10000"/>
          </a:avLst>
        </a:prstGeom>
        <a:solidFill>
          <a:schemeClr val="bg1">
            <a:lumMod val="85000"/>
            <a:lum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Population Health</a:t>
          </a:r>
          <a:endParaRPr lang="en-US" sz="3200" kern="1200" dirty="0">
            <a:solidFill>
              <a:schemeClr val="tx1"/>
            </a:solidFill>
          </a:endParaRPr>
        </a:p>
      </dsp:txBody>
      <dsp:txXfrm>
        <a:off x="1809559" y="1294526"/>
        <a:ext cx="6649816" cy="1176842"/>
      </dsp:txXfrm>
    </dsp:sp>
    <dsp:sp modelId="{B531EA8C-D73B-47DB-A148-B3B798E232B2}">
      <dsp:nvSpPr>
        <dsp:cNvPr id="0" name=""/>
        <dsp:cNvSpPr/>
      </dsp:nvSpPr>
      <dsp:spPr>
        <a:xfrm>
          <a:off x="181197" y="1412210"/>
          <a:ext cx="1425980" cy="94147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099988-482F-4A37-B958-53C8C1FB6083}">
      <dsp:nvSpPr>
        <dsp:cNvPr id="0" name=""/>
        <dsp:cNvSpPr/>
      </dsp:nvSpPr>
      <dsp:spPr>
        <a:xfrm>
          <a:off x="0" y="2589053"/>
          <a:ext cx="8459376" cy="1176842"/>
        </a:xfrm>
        <a:prstGeom prst="roundRect">
          <a:avLst>
            <a:gd name="adj" fmla="val 10000"/>
          </a:avLst>
        </a:prstGeom>
        <a:solidFill>
          <a:schemeClr val="bg1">
            <a:lumMod val="85000"/>
            <a:lum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Health, Culture and Society</a:t>
          </a:r>
          <a:endParaRPr lang="en-US" sz="3200" kern="1200" dirty="0">
            <a:solidFill>
              <a:schemeClr val="tx1"/>
            </a:solidFill>
          </a:endParaRPr>
        </a:p>
      </dsp:txBody>
      <dsp:txXfrm>
        <a:off x="1809559" y="2589053"/>
        <a:ext cx="6649816" cy="1176842"/>
      </dsp:txXfrm>
    </dsp:sp>
    <dsp:sp modelId="{87837BBB-ADC4-4172-86E7-F528C79655C9}">
      <dsp:nvSpPr>
        <dsp:cNvPr id="0" name=""/>
        <dsp:cNvSpPr/>
      </dsp:nvSpPr>
      <dsp:spPr>
        <a:xfrm>
          <a:off x="227495" y="2706737"/>
          <a:ext cx="1333383" cy="94147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07EDE9-7B60-40AB-898D-30BDD4337D0C}">
      <dsp:nvSpPr>
        <dsp:cNvPr id="0" name=""/>
        <dsp:cNvSpPr/>
      </dsp:nvSpPr>
      <dsp:spPr>
        <a:xfrm>
          <a:off x="0" y="3883579"/>
          <a:ext cx="8459376" cy="117684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Professional Practice, Values and Ethics</a:t>
          </a:r>
          <a:endParaRPr lang="en-US" sz="3200" kern="1200" dirty="0">
            <a:solidFill>
              <a:schemeClr val="tx1"/>
            </a:solidFill>
          </a:endParaRPr>
        </a:p>
      </dsp:txBody>
      <dsp:txXfrm>
        <a:off x="1809559" y="3883579"/>
        <a:ext cx="6649816" cy="1176842"/>
      </dsp:txXfrm>
    </dsp:sp>
    <dsp:sp modelId="{AF8D29E3-D1CE-46B9-A05E-BFA861CBB3B4}">
      <dsp:nvSpPr>
        <dsp:cNvPr id="0" name=""/>
        <dsp:cNvSpPr/>
      </dsp:nvSpPr>
      <dsp:spPr>
        <a:xfrm>
          <a:off x="169641" y="4001264"/>
          <a:ext cx="1425946" cy="941473"/>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759C3-3D03-4612-8C51-E72E39C7D770}">
      <dsp:nvSpPr>
        <dsp:cNvPr id="0" name=""/>
        <dsp:cNvSpPr/>
      </dsp:nvSpPr>
      <dsp:spPr>
        <a:xfrm>
          <a:off x="2154246" y="1640467"/>
          <a:ext cx="1081024" cy="1081024"/>
        </a:xfrm>
        <a:prstGeom prst="ellipse">
          <a:avLst/>
        </a:prstGeom>
        <a:solidFill>
          <a:schemeClr val="bg1"/>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GB" sz="3600" kern="1200" dirty="0" smtClean="0">
              <a:solidFill>
                <a:srgbClr val="C00000"/>
              </a:solidFill>
            </a:rPr>
            <a:t>PBL</a:t>
          </a:r>
          <a:endParaRPr lang="en-GB" sz="3600" kern="1200" dirty="0">
            <a:solidFill>
              <a:srgbClr val="C00000"/>
            </a:solidFill>
          </a:endParaRPr>
        </a:p>
      </dsp:txBody>
      <dsp:txXfrm>
        <a:off x="2312558" y="1798779"/>
        <a:ext cx="764400" cy="764400"/>
      </dsp:txXfrm>
    </dsp:sp>
    <dsp:sp modelId="{D99555F2-BCDD-4157-945E-DE11319C7172}">
      <dsp:nvSpPr>
        <dsp:cNvPr id="0" name=""/>
        <dsp:cNvSpPr/>
      </dsp:nvSpPr>
      <dsp:spPr>
        <a:xfrm rot="16272684">
          <a:off x="2419497" y="1330834"/>
          <a:ext cx="585760" cy="33878"/>
        </a:xfrm>
        <a:custGeom>
          <a:avLst/>
          <a:gdLst/>
          <a:ahLst/>
          <a:cxnLst/>
          <a:rect l="0" t="0" r="0" b="0"/>
          <a:pathLst>
            <a:path>
              <a:moveTo>
                <a:pt x="0" y="16939"/>
              </a:moveTo>
              <a:lnTo>
                <a:pt x="585760" y="1693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dirty="0"/>
        </a:p>
      </dsp:txBody>
      <dsp:txXfrm>
        <a:off x="2697733" y="1333129"/>
        <a:ext cx="29288" cy="29288"/>
      </dsp:txXfrm>
    </dsp:sp>
    <dsp:sp modelId="{4642D8F8-9F74-40CB-8F85-46749F49181C}">
      <dsp:nvSpPr>
        <dsp:cNvPr id="0" name=""/>
        <dsp:cNvSpPr/>
      </dsp:nvSpPr>
      <dsp:spPr>
        <a:xfrm>
          <a:off x="2184970" y="401117"/>
          <a:ext cx="1081024" cy="653868"/>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Self study</a:t>
          </a:r>
          <a:endParaRPr lang="en-GB" sz="1400" kern="1200" dirty="0"/>
        </a:p>
      </dsp:txBody>
      <dsp:txXfrm>
        <a:off x="2343282" y="496874"/>
        <a:ext cx="764400" cy="462354"/>
      </dsp:txXfrm>
    </dsp:sp>
    <dsp:sp modelId="{F282900A-4786-45A1-A105-96492AB70345}">
      <dsp:nvSpPr>
        <dsp:cNvPr id="0" name=""/>
        <dsp:cNvSpPr/>
      </dsp:nvSpPr>
      <dsp:spPr>
        <a:xfrm rot="19669269">
          <a:off x="3107068" y="1719566"/>
          <a:ext cx="588162" cy="33878"/>
        </a:xfrm>
        <a:custGeom>
          <a:avLst/>
          <a:gdLst/>
          <a:ahLst/>
          <a:cxnLst/>
          <a:rect l="0" t="0" r="0" b="0"/>
          <a:pathLst>
            <a:path>
              <a:moveTo>
                <a:pt x="0" y="16939"/>
              </a:moveTo>
              <a:lnTo>
                <a:pt x="588162" y="1693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dirty="0"/>
        </a:p>
      </dsp:txBody>
      <dsp:txXfrm>
        <a:off x="3386445" y="1721801"/>
        <a:ext cx="29408" cy="29408"/>
      </dsp:txXfrm>
    </dsp:sp>
    <dsp:sp modelId="{E3E7DE6F-EFD9-46D9-9770-FB07DC660D8B}">
      <dsp:nvSpPr>
        <dsp:cNvPr id="0" name=""/>
        <dsp:cNvSpPr/>
      </dsp:nvSpPr>
      <dsp:spPr>
        <a:xfrm>
          <a:off x="3554484" y="986043"/>
          <a:ext cx="908860" cy="736091"/>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Lectures</a:t>
          </a:r>
          <a:endParaRPr lang="en-GB" sz="1400" kern="1200" dirty="0"/>
        </a:p>
      </dsp:txBody>
      <dsp:txXfrm>
        <a:off x="3687583" y="1093841"/>
        <a:ext cx="642662" cy="520495"/>
      </dsp:txXfrm>
    </dsp:sp>
    <dsp:sp modelId="{5637202B-14A1-4202-817D-B75C04438A77}">
      <dsp:nvSpPr>
        <dsp:cNvPr id="0" name=""/>
        <dsp:cNvSpPr/>
      </dsp:nvSpPr>
      <dsp:spPr>
        <a:xfrm rot="771429">
          <a:off x="3217497" y="2321781"/>
          <a:ext cx="336735" cy="33878"/>
        </a:xfrm>
        <a:custGeom>
          <a:avLst/>
          <a:gdLst/>
          <a:ahLst/>
          <a:cxnLst/>
          <a:rect l="0" t="0" r="0" b="0"/>
          <a:pathLst>
            <a:path>
              <a:moveTo>
                <a:pt x="0" y="16939"/>
              </a:moveTo>
              <a:lnTo>
                <a:pt x="336735" y="1693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dirty="0"/>
        </a:p>
      </dsp:txBody>
      <dsp:txXfrm>
        <a:off x="3377447" y="2330302"/>
        <a:ext cx="16836" cy="16836"/>
      </dsp:txXfrm>
    </dsp:sp>
    <dsp:sp modelId="{7CDB60B9-AF83-40D7-9CA5-9901F2A3BBE2}">
      <dsp:nvSpPr>
        <dsp:cNvPr id="0" name=""/>
        <dsp:cNvSpPr/>
      </dsp:nvSpPr>
      <dsp:spPr>
        <a:xfrm>
          <a:off x="3476144" y="2147100"/>
          <a:ext cx="1599732" cy="789580"/>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890" rIns="0" bIns="8890" numCol="1" spcCol="1270" anchor="ctr" anchorCtr="0">
          <a:noAutofit/>
        </a:bodyPr>
        <a:lstStyle/>
        <a:p>
          <a:pPr lvl="0" algn="ctr" defTabSz="622300">
            <a:lnSpc>
              <a:spcPct val="90000"/>
            </a:lnSpc>
            <a:spcBef>
              <a:spcPct val="0"/>
            </a:spcBef>
            <a:spcAft>
              <a:spcPct val="35000"/>
            </a:spcAft>
          </a:pPr>
          <a:r>
            <a:rPr lang="en-GB" sz="1400" kern="1200" dirty="0" smtClean="0"/>
            <a:t>Recommended resources</a:t>
          </a:r>
          <a:endParaRPr lang="en-GB" sz="1400" kern="1200" dirty="0"/>
        </a:p>
      </dsp:txBody>
      <dsp:txXfrm>
        <a:off x="3710419" y="2262731"/>
        <a:ext cx="1131182" cy="558318"/>
      </dsp:txXfrm>
    </dsp:sp>
    <dsp:sp modelId="{1B541478-A425-4003-932D-00328E2BB6BB}">
      <dsp:nvSpPr>
        <dsp:cNvPr id="0" name=""/>
        <dsp:cNvSpPr/>
      </dsp:nvSpPr>
      <dsp:spPr>
        <a:xfrm rot="3476397">
          <a:off x="2844145" y="2870523"/>
          <a:ext cx="586206" cy="33878"/>
        </a:xfrm>
        <a:custGeom>
          <a:avLst/>
          <a:gdLst/>
          <a:ahLst/>
          <a:cxnLst/>
          <a:rect l="0" t="0" r="0" b="0"/>
          <a:pathLst>
            <a:path>
              <a:moveTo>
                <a:pt x="0" y="16939"/>
              </a:moveTo>
              <a:lnTo>
                <a:pt x="586206" y="1693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dirty="0"/>
        </a:p>
      </dsp:txBody>
      <dsp:txXfrm>
        <a:off x="3122593" y="2872807"/>
        <a:ext cx="29310" cy="29310"/>
      </dsp:txXfrm>
    </dsp:sp>
    <dsp:sp modelId="{C44BCAB1-F12B-4622-8F56-64209D6204CB}">
      <dsp:nvSpPr>
        <dsp:cNvPr id="0" name=""/>
        <dsp:cNvSpPr/>
      </dsp:nvSpPr>
      <dsp:spPr>
        <a:xfrm>
          <a:off x="3056943" y="3103447"/>
          <a:ext cx="836712" cy="64750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CALC</a:t>
          </a:r>
          <a:endParaRPr lang="en-GB" sz="1400" kern="1200" dirty="0"/>
        </a:p>
      </dsp:txBody>
      <dsp:txXfrm>
        <a:off x="3179477" y="3198271"/>
        <a:ext cx="591644" cy="457853"/>
      </dsp:txXfrm>
    </dsp:sp>
    <dsp:sp modelId="{938C782E-AA53-4C6F-9FD7-67040B40F762}">
      <dsp:nvSpPr>
        <dsp:cNvPr id="0" name=""/>
        <dsp:cNvSpPr/>
      </dsp:nvSpPr>
      <dsp:spPr>
        <a:xfrm rot="6966170">
          <a:off x="2077392" y="2886119"/>
          <a:ext cx="527158" cy="33878"/>
        </a:xfrm>
        <a:custGeom>
          <a:avLst/>
          <a:gdLst/>
          <a:ahLst/>
          <a:cxnLst/>
          <a:rect l="0" t="0" r="0" b="0"/>
          <a:pathLst>
            <a:path>
              <a:moveTo>
                <a:pt x="0" y="16939"/>
              </a:moveTo>
              <a:lnTo>
                <a:pt x="527158" y="1693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dirty="0"/>
        </a:p>
      </dsp:txBody>
      <dsp:txXfrm rot="10800000">
        <a:off x="2327792" y="2889879"/>
        <a:ext cx="26357" cy="26357"/>
      </dsp:txXfrm>
    </dsp:sp>
    <dsp:sp modelId="{F065A2DC-2659-460F-B7E3-BEEDE775A629}">
      <dsp:nvSpPr>
        <dsp:cNvPr id="0" name=""/>
        <dsp:cNvSpPr/>
      </dsp:nvSpPr>
      <dsp:spPr>
        <a:xfrm>
          <a:off x="1226680" y="3134163"/>
          <a:ext cx="1684873" cy="647501"/>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Communication skills</a:t>
          </a:r>
          <a:endParaRPr lang="en-GB" sz="1400" kern="1200" dirty="0"/>
        </a:p>
      </dsp:txBody>
      <dsp:txXfrm>
        <a:off x="1473424" y="3228987"/>
        <a:ext cx="1191385" cy="457853"/>
      </dsp:txXfrm>
    </dsp:sp>
    <dsp:sp modelId="{23B36B34-083E-4BB1-BD30-79C6F9719AEB}">
      <dsp:nvSpPr>
        <dsp:cNvPr id="0" name=""/>
        <dsp:cNvSpPr/>
      </dsp:nvSpPr>
      <dsp:spPr>
        <a:xfrm rot="10028571">
          <a:off x="1533278" y="2355809"/>
          <a:ext cx="642575" cy="33878"/>
        </a:xfrm>
        <a:custGeom>
          <a:avLst/>
          <a:gdLst/>
          <a:ahLst/>
          <a:cxnLst/>
          <a:rect l="0" t="0" r="0" b="0"/>
          <a:pathLst>
            <a:path>
              <a:moveTo>
                <a:pt x="0" y="16939"/>
              </a:moveTo>
              <a:lnTo>
                <a:pt x="642575" y="1693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dirty="0"/>
        </a:p>
      </dsp:txBody>
      <dsp:txXfrm rot="10800000">
        <a:off x="1838501" y="2356684"/>
        <a:ext cx="32128" cy="32128"/>
      </dsp:txXfrm>
    </dsp:sp>
    <dsp:sp modelId="{875E2703-E9A5-4B9D-9F68-A0CCB64F88A2}">
      <dsp:nvSpPr>
        <dsp:cNvPr id="0" name=""/>
        <dsp:cNvSpPr/>
      </dsp:nvSpPr>
      <dsp:spPr>
        <a:xfrm>
          <a:off x="667676" y="2194767"/>
          <a:ext cx="891661" cy="694244"/>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Clinical skills</a:t>
          </a:r>
          <a:endParaRPr lang="en-GB" sz="1400" kern="1200" dirty="0"/>
        </a:p>
      </dsp:txBody>
      <dsp:txXfrm>
        <a:off x="798257" y="2296437"/>
        <a:ext cx="630499" cy="490904"/>
      </dsp:txXfrm>
    </dsp:sp>
    <dsp:sp modelId="{A105A7EC-D39B-4C13-BEF8-3A98661D57E7}">
      <dsp:nvSpPr>
        <dsp:cNvPr id="0" name=""/>
        <dsp:cNvSpPr/>
      </dsp:nvSpPr>
      <dsp:spPr>
        <a:xfrm rot="12806779">
          <a:off x="1738995" y="1714477"/>
          <a:ext cx="550324" cy="33878"/>
        </a:xfrm>
        <a:custGeom>
          <a:avLst/>
          <a:gdLst/>
          <a:ahLst/>
          <a:cxnLst/>
          <a:rect l="0" t="0" r="0" b="0"/>
          <a:pathLst>
            <a:path>
              <a:moveTo>
                <a:pt x="0" y="16939"/>
              </a:moveTo>
              <a:lnTo>
                <a:pt x="550324" y="16939"/>
              </a:lnTo>
            </a:path>
          </a:pathLst>
        </a:cu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dirty="0"/>
        </a:p>
      </dsp:txBody>
      <dsp:txXfrm rot="10800000">
        <a:off x="2000399" y="1717658"/>
        <a:ext cx="27516" cy="27516"/>
      </dsp:txXfrm>
    </dsp:sp>
    <dsp:sp modelId="{DE0E368A-88CC-4BE3-A31A-4E25FC33DCD8}">
      <dsp:nvSpPr>
        <dsp:cNvPr id="0" name=""/>
        <dsp:cNvSpPr/>
      </dsp:nvSpPr>
      <dsp:spPr>
        <a:xfrm>
          <a:off x="726556" y="892043"/>
          <a:ext cx="1246658" cy="801190"/>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Community placement</a:t>
          </a:r>
          <a:endParaRPr lang="en-GB" sz="1400" kern="1200" dirty="0"/>
        </a:p>
      </dsp:txBody>
      <dsp:txXfrm>
        <a:off x="909125" y="1009375"/>
        <a:ext cx="881520" cy="56652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2D40204-5520-4850-B855-FE58EBE33D4E}" type="datetimeFigureOut">
              <a:rPr lang="en-GB" smtClean="0"/>
              <a:t>20/04/2020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42EE948-8C23-44DD-A4C0-33FA1D5B8755}" type="slidenum">
              <a:rPr lang="en-GB" smtClean="0"/>
              <a:t>‹#›</a:t>
            </a:fld>
            <a:endParaRPr lang="en-GB"/>
          </a:p>
        </p:txBody>
      </p:sp>
    </p:spTree>
    <p:extLst>
      <p:ext uri="{BB962C8B-B14F-4D97-AF65-F5344CB8AC3E}">
        <p14:creationId xmlns:p14="http://schemas.microsoft.com/office/powerpoint/2010/main" val="942527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02CDB6F-9360-4AC5-A1A4-B746F8B27D7E}" type="datetimeFigureOut">
              <a:rPr lang="en-GB" smtClean="0"/>
              <a:pPr/>
              <a:t>20/04/2020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EC8AF62-0413-459D-A055-9BD345497D1F}" type="slidenum">
              <a:rPr lang="en-GB" smtClean="0"/>
              <a:pPr/>
              <a:t>‹#›</a:t>
            </a:fld>
            <a:endParaRPr lang="en-GB"/>
          </a:p>
        </p:txBody>
      </p:sp>
    </p:spTree>
    <p:extLst>
      <p:ext uri="{BB962C8B-B14F-4D97-AF65-F5344CB8AC3E}">
        <p14:creationId xmlns:p14="http://schemas.microsoft.com/office/powerpoint/2010/main" val="377316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ancaster.ac.uk/lms/medicin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lancaster.ac.uk/health-and-medicine/about-us/people/nicola-phillip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ancaster.ac.uk/lms/medicine/mbchb-medicine-and-surger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dschools.ac.uk/studying-medicine/medical-school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medschools.ac.uk/media/2371/msc-infosheet-med-school-differences.pdf" TargetMode="External"/><Relationship Id="rId4" Type="http://schemas.openxmlformats.org/officeDocument/2006/relationships/hyperlink" Target="https://www.medschools.ac.uk/studying-medicine/applications/entry-requirement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ancaster.ac.uk/lms/medicine/mbchb-medicine-and-surger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ancaster.ac.uk/lms/medicine/mbchb-medicine-and-surgery/course-detai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https://www.lancaster.ac.uk/lms/medicine/</a:t>
            </a:r>
            <a:endParaRPr lang="en-GB" dirty="0" smtClean="0"/>
          </a:p>
          <a:p>
            <a:r>
              <a:rPr lang="en-GB" dirty="0" smtClean="0">
                <a:hlinkClick r:id="rId4"/>
              </a:rPr>
              <a:t>https://www.lancaster.ac.uk/health-and-medicine/about-us/people/nicola-phillips</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8AF62-0413-459D-A055-9BD345497D1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7924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p:sp>
      <p:sp>
        <p:nvSpPr>
          <p:cNvPr id="17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1713238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p:sp>
      <p:sp>
        <p:nvSpPr>
          <p:cNvPr id="19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r>
              <a:rPr lang="en-US" altLang="en-US" sz="1200" smtClean="0"/>
              <a:t>It may come from previous study, media attention to health-related issues, or understanding may arise from personal experience (including that of family and peers). </a:t>
            </a:r>
            <a:endParaRPr lang="en-GB" altLang="en-US" sz="1200" smtClean="0"/>
          </a:p>
        </p:txBody>
      </p:sp>
    </p:spTree>
    <p:extLst>
      <p:ext uri="{BB962C8B-B14F-4D97-AF65-F5344CB8AC3E}">
        <p14:creationId xmlns:p14="http://schemas.microsoft.com/office/powerpoint/2010/main" val="208318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p:sp>
      <p:sp>
        <p:nvSpPr>
          <p:cNvPr id="21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222096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457105" eaLnBrk="1">
              <a:lnSpc>
                <a:spcPct val="100000"/>
              </a:lnSpc>
              <a:defRPr/>
            </a:pPr>
            <a:r>
              <a:rPr lang="en-GB" sz="1200" dirty="0" smtClean="0"/>
              <a:t>There are four themes running through the PBL curriculum.  Each PBL module is designed to trigger learning in all four areas.  This is to help you develop a comprehensive understanding of health-related issues and to highlight the relevant disciplines that inform medical science and practice.  It is important to recognise, however, that the themes do not stand alone.  </a:t>
            </a:r>
            <a:r>
              <a:rPr lang="en-GB" sz="1200" b="1" dirty="0" smtClean="0"/>
              <a:t> </a:t>
            </a:r>
            <a:endParaRPr lang="en-GB" sz="1200" dirty="0" smtClean="0"/>
          </a:p>
          <a:p>
            <a:pPr defTabSz="457105" eaLnBrk="1">
              <a:lnSpc>
                <a:spcPct val="100000"/>
              </a:lnSpc>
              <a:defRPr/>
            </a:pPr>
            <a:r>
              <a:rPr lang="en-GB" sz="1200" b="1" dirty="0" smtClean="0"/>
              <a:t>Medical sciences - </a:t>
            </a:r>
            <a:r>
              <a:rPr lang="en-GB" sz="1200" dirty="0" smtClean="0"/>
              <a:t>the scientific knowledge that underpins a doctor’s understanding of normal and abnormal structure and function, how a disease can present and progress and how it can be investigated and managed.  Initially this requires an understanding of the anatomy, physiology, immunology, biochemistry, microbiology and cellular and molecular biology of the healthy individual. As disease processes are explored, the underlying pathological processes, the pharmacology of therapeutic agents and the scientific basis of clinical investigations will also be considered.   </a:t>
            </a:r>
            <a:r>
              <a:rPr lang="en-GB" sz="1200" b="1" dirty="0" smtClean="0"/>
              <a:t> </a:t>
            </a:r>
            <a:endParaRPr lang="en-GB" sz="1200" dirty="0" smtClean="0"/>
          </a:p>
          <a:p>
            <a:pPr defTabSz="457105" eaLnBrk="1">
              <a:lnSpc>
                <a:spcPct val="100000"/>
              </a:lnSpc>
              <a:defRPr/>
            </a:pPr>
            <a:r>
              <a:rPr lang="en-GB" sz="1200" b="1" dirty="0" smtClean="0"/>
              <a:t>Population Health - </a:t>
            </a:r>
            <a:r>
              <a:rPr lang="en-GB" sz="1200" dirty="0" smtClean="0"/>
              <a:t>how ill health is distributed according to factors such as social and physical environments, distribution of power and wealth, health policies, even political contexts. This theme also addresses the means by which such health needs may be met and the organised efforts of a society to protect, promote and restore people's health.  This theme will give you the tools, skills, and knowledge necessary to understand how health translates at a population level by drawing on many fields including: public health, infectious diseases, epidemiology and quantitative research methods. </a:t>
            </a:r>
          </a:p>
          <a:p>
            <a:pPr defTabSz="457105" eaLnBrk="1">
              <a:lnSpc>
                <a:spcPct val="100000"/>
              </a:lnSpc>
              <a:defRPr/>
            </a:pPr>
            <a:r>
              <a:rPr lang="en-GB" sz="1200" b="1" dirty="0" smtClean="0"/>
              <a:t>Health, Culture and Society - </a:t>
            </a:r>
            <a:r>
              <a:rPr lang="en-GB" sz="1200" dirty="0" smtClean="0"/>
              <a:t>Dimensions such as age, gender, ethnicity and socio-economic status are not incidental to health and illness but health and illness are patterned around these dimensions.  The Health, Culture and Society theme urges you to consider the 'how and why' of these health inequalities.  Drawing on the social and behavioural sciences helps you to understand how the ability of an individual to develop health-enhancing behaviours is subject to individual, cultural and societal constraints. This theme also considers how people have come to understand their illness, the sources of knowledge that have informed their understanding, and the different ways people experience and respond to illness.  </a:t>
            </a:r>
          </a:p>
          <a:p>
            <a:pPr defTabSz="457105" eaLnBrk="1">
              <a:lnSpc>
                <a:spcPct val="100000"/>
              </a:lnSpc>
              <a:defRPr/>
            </a:pPr>
            <a:r>
              <a:rPr lang="en-GB" sz="1200" b="1" dirty="0" smtClean="0"/>
              <a:t>Professional Practice, Values and Ethics - </a:t>
            </a:r>
            <a:r>
              <a:rPr lang="en-GB" sz="1200" dirty="0" smtClean="0"/>
              <a:t>explores the factors that shape medical practice such as the professional guidance health professionals must adhere to, the law that sets the limits for medical practice, and how the attitudes of patients and health practitioners towards medicine have developed over time. This theme aims to furnish you with the tools to analyse ethically complex situations and aid decision making. By drawing on literature from the fields of medical ethics, law, history and professionalism, and asking you to think critically about clinical practice and the factors that shape it, this theme sharpens your ethical sensitivities, your analytical abilities and your awareness of the humanistic side of medicine.  </a:t>
            </a:r>
          </a:p>
          <a:p>
            <a:pPr marL="381000" indent="-381000" defTabSz="457105" eaLnBrk="1">
              <a:lnSpc>
                <a:spcPct val="100000"/>
              </a:lnSpc>
              <a:buFontTx/>
              <a:buChar char="•"/>
              <a:defRPr/>
            </a:pPr>
            <a:endParaRPr lang="en-GB" dirty="0" smtClean="0"/>
          </a:p>
          <a:p>
            <a:pPr>
              <a:defRPr/>
            </a:pPr>
            <a:endParaRPr lang="en-GB" dirty="0"/>
          </a:p>
        </p:txBody>
      </p:sp>
    </p:spTree>
    <p:extLst>
      <p:ext uri="{BB962C8B-B14F-4D97-AF65-F5344CB8AC3E}">
        <p14:creationId xmlns:p14="http://schemas.microsoft.com/office/powerpoint/2010/main" val="317343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r>
              <a:rPr lang="en-US" altLang="en-US" sz="1200" smtClean="0"/>
              <a:t>This can be more difficult at first than you might imagine. In Year 1, the ‘problem’ relates to which areas of study are indicated. </a:t>
            </a:r>
            <a:endParaRPr lang="en-GB" altLang="en-US" sz="1200" smtClean="0"/>
          </a:p>
        </p:txBody>
      </p:sp>
    </p:spTree>
    <p:extLst>
      <p:ext uri="{BB962C8B-B14F-4D97-AF65-F5344CB8AC3E}">
        <p14:creationId xmlns:p14="http://schemas.microsoft.com/office/powerpoint/2010/main" val="995986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p:sp>
      <p:sp>
        <p:nvSpPr>
          <p:cNvPr id="256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lstStyle/>
          <a:p>
            <a:pPr eaLnBrk="1"/>
            <a:r>
              <a:rPr lang="en-US" altLang="en-US" sz="1200" dirty="0" smtClean="0"/>
              <a:t>Scheduled activities may go beyond the specific remit of a PBL module,  but they will also be valuable in meeting the learning objectives. </a:t>
            </a:r>
          </a:p>
          <a:p>
            <a:pPr eaLnBrk="1"/>
            <a:r>
              <a:rPr lang="en-US" altLang="en-US" sz="1200" dirty="0" smtClean="0"/>
              <a:t>and consciously develop approaches you find helpful (reading and making notes, for example, may be insufficient to allow for thorough discussion of a concept in the group).</a:t>
            </a:r>
          </a:p>
          <a:p>
            <a:pPr eaLnBrk="1"/>
            <a:endParaRPr lang="en-US" altLang="en-US" sz="1200" dirty="0" smtClean="0"/>
          </a:p>
          <a:p>
            <a:pPr eaLnBrk="1"/>
            <a:r>
              <a:rPr lang="en-US" altLang="en-US" sz="1200" b="1" dirty="0" smtClean="0"/>
              <a:t>Time around scheduled activities is meant for self-study.</a:t>
            </a:r>
            <a:endParaRPr lang="en-GB" altLang="en-US" sz="1200" b="1" dirty="0" smtClean="0"/>
          </a:p>
        </p:txBody>
      </p:sp>
    </p:spTree>
    <p:extLst>
      <p:ext uri="{BB962C8B-B14F-4D97-AF65-F5344CB8AC3E}">
        <p14:creationId xmlns:p14="http://schemas.microsoft.com/office/powerpoint/2010/main" val="603065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Course</a:t>
            </a:r>
            <a:r>
              <a:rPr lang="en-GB" baseline="0" dirty="0" smtClean="0"/>
              <a:t> brochure – go to first year pages for explanation of timetable in more detail:</a:t>
            </a:r>
          </a:p>
          <a:p>
            <a:r>
              <a:rPr lang="en-GB" dirty="0" smtClean="0"/>
              <a:t>https://www.lancaster.ac.uk/media/lancaster-university/content-assets/documents/medical-school/WEB_MEDICINEANDSURGERY_2021.pdf</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24</a:t>
            </a:fld>
            <a:endParaRPr lang="en-GB"/>
          </a:p>
        </p:txBody>
      </p:sp>
    </p:spTree>
    <p:extLst>
      <p:ext uri="{BB962C8B-B14F-4D97-AF65-F5344CB8AC3E}">
        <p14:creationId xmlns:p14="http://schemas.microsoft.com/office/powerpoint/2010/main" val="233797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25</a:t>
            </a:fld>
            <a:endParaRPr lang="en-GB"/>
          </a:p>
        </p:txBody>
      </p:sp>
    </p:spTree>
    <p:extLst>
      <p:ext uri="{BB962C8B-B14F-4D97-AF65-F5344CB8AC3E}">
        <p14:creationId xmlns:p14="http://schemas.microsoft.com/office/powerpoint/2010/main" val="2236253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26</a:t>
            </a:fld>
            <a:endParaRPr lang="en-GB"/>
          </a:p>
        </p:txBody>
      </p:sp>
    </p:spTree>
    <p:extLst>
      <p:ext uri="{BB962C8B-B14F-4D97-AF65-F5344CB8AC3E}">
        <p14:creationId xmlns:p14="http://schemas.microsoft.com/office/powerpoint/2010/main" val="2314908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C8AF62-0413-459D-A055-9BD345497D1F}" type="slidenum">
              <a:rPr lang="en-GB" smtClean="0"/>
              <a:pPr/>
              <a:t>27</a:t>
            </a:fld>
            <a:endParaRPr lang="en-GB"/>
          </a:p>
        </p:txBody>
      </p:sp>
    </p:spTree>
    <p:extLst>
      <p:ext uri="{BB962C8B-B14F-4D97-AF65-F5344CB8AC3E}">
        <p14:creationId xmlns:p14="http://schemas.microsoft.com/office/powerpoint/2010/main" val="64960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Problem Based Learning – the what, where and how of PBL.</a:t>
            </a:r>
            <a:r>
              <a:rPr lang="en-GB" sz="1200" kern="1200" dirty="0" smtClean="0">
                <a:solidFill>
                  <a:schemeClr val="tx1"/>
                </a:solidFill>
                <a:effectLst/>
                <a:latin typeface="+mn-lt"/>
                <a:ea typeface="+mn-ea"/>
                <a:cs typeface="+mn-cs"/>
              </a:rPr>
              <a:t> This 1hr webinar will introduce how Problem Based Learning (PBL) is used at Lancaster Medical School. Attendees will be able to explore and begin analysing a real PBL scenario and find out how this is used to stimulate learning across the breadth of subjects covered at Medical School.</a:t>
            </a:r>
          </a:p>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a:t>
            </a:fld>
            <a:endParaRPr lang="en-GB"/>
          </a:p>
        </p:txBody>
      </p:sp>
    </p:spTree>
    <p:extLst>
      <p:ext uri="{BB962C8B-B14F-4D97-AF65-F5344CB8AC3E}">
        <p14:creationId xmlns:p14="http://schemas.microsoft.com/office/powerpoint/2010/main" val="402377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https://www.lancaster.ac.uk/lms/medicine/mbchb-medicine-and-surgery/</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28</a:t>
            </a:fld>
            <a:endParaRPr lang="en-GB"/>
          </a:p>
        </p:txBody>
      </p:sp>
    </p:spTree>
    <p:extLst>
      <p:ext uri="{BB962C8B-B14F-4D97-AF65-F5344CB8AC3E}">
        <p14:creationId xmlns:p14="http://schemas.microsoft.com/office/powerpoint/2010/main" val="78199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C8AF62-0413-459D-A055-9BD345497D1F}" type="slidenum">
              <a:rPr lang="en-GB" smtClean="0"/>
              <a:pPr/>
              <a:t>29</a:t>
            </a:fld>
            <a:endParaRPr lang="en-GB"/>
          </a:p>
        </p:txBody>
      </p:sp>
    </p:spTree>
    <p:extLst>
      <p:ext uri="{BB962C8B-B14F-4D97-AF65-F5344CB8AC3E}">
        <p14:creationId xmlns:p14="http://schemas.microsoft.com/office/powerpoint/2010/main" val="2029304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p:sp>
      <p:sp>
        <p:nvSpPr>
          <p:cNvPr id="27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lstStyle/>
          <a:p>
            <a:pPr eaLnBrk="1">
              <a:lnSpc>
                <a:spcPct val="100000"/>
              </a:lnSpc>
            </a:pPr>
            <a:r>
              <a:rPr lang="en-US" altLang="en-US" sz="1200" dirty="0" smtClean="0"/>
              <a:t>Emphasis is on understanding and discussion rather than on repetition and rote learning. </a:t>
            </a:r>
          </a:p>
          <a:p>
            <a:pPr eaLnBrk="1">
              <a:lnSpc>
                <a:spcPct val="100000"/>
              </a:lnSpc>
            </a:pPr>
            <a:r>
              <a:rPr lang="en-US" altLang="en-US" sz="1200" dirty="0" smtClean="0"/>
              <a:t>Evaluation involves reflecting on the quality of learning that has occurred (</a:t>
            </a:r>
            <a:r>
              <a:rPr lang="en-US" altLang="en-US" sz="1200" dirty="0" err="1" smtClean="0"/>
              <a:t>eg</a:t>
            </a:r>
            <a:r>
              <a:rPr lang="en-US" altLang="en-US" sz="1200" dirty="0" smtClean="0"/>
              <a:t>, have the topics been studied to a sufficient depth?), on group processes (</a:t>
            </a:r>
            <a:r>
              <a:rPr lang="en-US" altLang="en-US" sz="1200" dirty="0" err="1" smtClean="0"/>
              <a:t>eg</a:t>
            </a:r>
            <a:r>
              <a:rPr lang="en-US" altLang="en-US" sz="1200" dirty="0" smtClean="0"/>
              <a:t>, how well did the group collaborate?), and on your own participation within these processes (</a:t>
            </a:r>
            <a:r>
              <a:rPr lang="en-US" altLang="en-US" sz="1200" dirty="0" err="1" smtClean="0"/>
              <a:t>eg</a:t>
            </a:r>
            <a:r>
              <a:rPr lang="en-US" altLang="en-US" sz="1200" dirty="0" smtClean="0"/>
              <a:t>, did I contribute enough to discussions?).</a:t>
            </a:r>
          </a:p>
          <a:p>
            <a:pPr eaLnBrk="1"/>
            <a:endParaRPr lang="en-GB" altLang="en-US" dirty="0" smtClean="0"/>
          </a:p>
        </p:txBody>
      </p:sp>
    </p:spTree>
    <p:extLst>
      <p:ext uri="{BB962C8B-B14F-4D97-AF65-F5344CB8AC3E}">
        <p14:creationId xmlns:p14="http://schemas.microsoft.com/office/powerpoint/2010/main" val="1605779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C8AF62-0413-459D-A055-9BD345497D1F}" type="slidenum">
              <a:rPr lang="en-GB" smtClean="0"/>
              <a:pPr/>
              <a:t>31</a:t>
            </a:fld>
            <a:endParaRPr lang="en-GB"/>
          </a:p>
        </p:txBody>
      </p:sp>
    </p:spTree>
    <p:extLst>
      <p:ext uri="{BB962C8B-B14F-4D97-AF65-F5344CB8AC3E}">
        <p14:creationId xmlns:p14="http://schemas.microsoft.com/office/powerpoint/2010/main" val="496085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p:sp>
      <p:sp>
        <p:nvSpPr>
          <p:cNvPr id="2969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r>
              <a:rPr lang="en-US" altLang="en-US" sz="1200" dirty="0" smtClean="0"/>
              <a:t>Within a PBL group there are specific roles.  All members of the group are expected to perform these roles at least once per term.  These roles are detailed below and an indication given as to what they entail.</a:t>
            </a:r>
          </a:p>
        </p:txBody>
      </p:sp>
    </p:spTree>
    <p:extLst>
      <p:ext uri="{BB962C8B-B14F-4D97-AF65-F5344CB8AC3E}">
        <p14:creationId xmlns:p14="http://schemas.microsoft.com/office/powerpoint/2010/main" val="1350434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p:sp>
      <p:sp>
        <p:nvSpPr>
          <p:cNvPr id="29699"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endParaRPr lang="en-US" altLang="en-US" sz="1200" dirty="0" smtClean="0"/>
          </a:p>
        </p:txBody>
      </p:sp>
    </p:spTree>
    <p:extLst>
      <p:ext uri="{BB962C8B-B14F-4D97-AF65-F5344CB8AC3E}">
        <p14:creationId xmlns:p14="http://schemas.microsoft.com/office/powerpoint/2010/main" val="3669613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p:sp>
      <p:sp>
        <p:nvSpPr>
          <p:cNvPr id="31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3196292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p:sp>
      <p:sp>
        <p:nvSpPr>
          <p:cNvPr id="337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3222500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p:sp>
      <p:sp>
        <p:nvSpPr>
          <p:cNvPr id="358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r>
              <a:rPr lang="en-US" altLang="en-US" sz="1200" dirty="0" smtClean="0"/>
              <a:t>In addition to student roles, there is a tutor.  Tutors do not deliver information but do actively facilitate discussion.  </a:t>
            </a:r>
            <a:endParaRPr lang="en-GB" altLang="en-US" dirty="0" smtClean="0"/>
          </a:p>
        </p:txBody>
      </p:sp>
    </p:spTree>
    <p:extLst>
      <p:ext uri="{BB962C8B-B14F-4D97-AF65-F5344CB8AC3E}">
        <p14:creationId xmlns:p14="http://schemas.microsoft.com/office/powerpoint/2010/main" val="3489662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C8AF62-0413-459D-A055-9BD345497D1F}" type="slidenum">
              <a:rPr lang="en-GB" smtClean="0"/>
              <a:pPr/>
              <a:t>37</a:t>
            </a:fld>
            <a:endParaRPr lang="en-GB"/>
          </a:p>
        </p:txBody>
      </p:sp>
    </p:spTree>
    <p:extLst>
      <p:ext uri="{BB962C8B-B14F-4D97-AF65-F5344CB8AC3E}">
        <p14:creationId xmlns:p14="http://schemas.microsoft.com/office/powerpoint/2010/main" val="214053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https://www.medschools.ac.uk/studying-medicine/medical-schools</a:t>
            </a:r>
            <a:endParaRPr lang="en-GB" dirty="0" smtClean="0"/>
          </a:p>
          <a:p>
            <a:r>
              <a:rPr lang="en-GB" dirty="0" smtClean="0">
                <a:hlinkClick r:id="rId4"/>
              </a:rPr>
              <a:t>https://www.medschools.ac.uk/studying-medicine/applications/entry-requirements</a:t>
            </a:r>
            <a:endParaRPr lang="en-GB" dirty="0" smtClean="0"/>
          </a:p>
          <a:p>
            <a:r>
              <a:rPr lang="en-GB" dirty="0" smtClean="0">
                <a:hlinkClick r:id="rId5"/>
              </a:rPr>
              <a:t>https://www.medschools.ac.uk/media/2371/msc-infosheet-med-school-differences.pdf</a:t>
            </a:r>
            <a:endParaRPr lang="en-GB" dirty="0"/>
          </a:p>
        </p:txBody>
      </p:sp>
      <p:sp>
        <p:nvSpPr>
          <p:cNvPr id="4" name="Slide Number Placeholder 3"/>
          <p:cNvSpPr>
            <a:spLocks noGrp="1"/>
          </p:cNvSpPr>
          <p:nvPr>
            <p:ph type="sldNum" sz="quarter" idx="10"/>
          </p:nvPr>
        </p:nvSpPr>
        <p:spPr/>
        <p:txBody>
          <a:bodyPr/>
          <a:lstStyle/>
          <a:p>
            <a:pPr>
              <a:defRPr/>
            </a:pPr>
            <a:fld id="{C137517D-75A1-474B-9032-64A876444216}" type="slidenum">
              <a:rPr lang="en-GB" smtClean="0"/>
              <a:pPr>
                <a:defRPr/>
              </a:pPr>
              <a:t>3</a:t>
            </a:fld>
            <a:endParaRPr lang="en-GB"/>
          </a:p>
        </p:txBody>
      </p:sp>
    </p:spTree>
    <p:extLst>
      <p:ext uri="{BB962C8B-B14F-4D97-AF65-F5344CB8AC3E}">
        <p14:creationId xmlns:p14="http://schemas.microsoft.com/office/powerpoint/2010/main" val="3155176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C8AF62-0413-459D-A055-9BD345497D1F}" type="slidenum">
              <a:rPr lang="en-GB" smtClean="0"/>
              <a:pPr/>
              <a:t>38</a:t>
            </a:fld>
            <a:endParaRPr lang="en-GB"/>
          </a:p>
        </p:txBody>
      </p:sp>
    </p:spTree>
    <p:extLst>
      <p:ext uri="{BB962C8B-B14F-4D97-AF65-F5344CB8AC3E}">
        <p14:creationId xmlns:p14="http://schemas.microsoft.com/office/powerpoint/2010/main" val="2296492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https://www.lancaster.ac.uk/lms/medicine/mbchb-medicine-and-surgery/</a:t>
            </a:r>
            <a:endParaRPr lang="en-GB" dirty="0" smtClean="0"/>
          </a:p>
          <a:p>
            <a:r>
              <a:rPr lang="en-US" baseline="0" dirty="0" smtClean="0"/>
              <a:t>https://www.lancaster.ac.uk/media/lancaster-university/content-assets/documents/medical-school/WEB_MEDICINEANDSURGERY_2021.pdf</a:t>
            </a:r>
            <a:endParaRPr lang="en-US" baseline="0" dirty="0" smtClean="0"/>
          </a:p>
        </p:txBody>
      </p:sp>
      <p:sp>
        <p:nvSpPr>
          <p:cNvPr id="4" name="Slide Number Placeholder 3"/>
          <p:cNvSpPr>
            <a:spLocks noGrp="1"/>
          </p:cNvSpPr>
          <p:nvPr>
            <p:ph type="sldNum" sz="quarter" idx="10"/>
          </p:nvPr>
        </p:nvSpPr>
        <p:spPr/>
        <p:txBody>
          <a:bodyPr/>
          <a:lstStyle/>
          <a:p>
            <a:fld id="{06863AB2-2E94-6C49-BE5F-F39D53AF41B2}" type="slidenum">
              <a:rPr lang="en-US" smtClean="0"/>
              <a:t>39</a:t>
            </a:fld>
            <a:endParaRPr lang="en-US"/>
          </a:p>
        </p:txBody>
      </p:sp>
    </p:spTree>
    <p:extLst>
      <p:ext uri="{BB962C8B-B14F-4D97-AF65-F5344CB8AC3E}">
        <p14:creationId xmlns:p14="http://schemas.microsoft.com/office/powerpoint/2010/main" val="356110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4</a:t>
            </a:fld>
            <a:endParaRPr lang="en-GB"/>
          </a:p>
        </p:txBody>
      </p:sp>
    </p:spTree>
    <p:extLst>
      <p:ext uri="{BB962C8B-B14F-4D97-AF65-F5344CB8AC3E}">
        <p14:creationId xmlns:p14="http://schemas.microsoft.com/office/powerpoint/2010/main" val="142205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hlinkClick r:id="rId3"/>
              </a:rPr>
              <a:t>https://www.lancaster.ac.uk/lms/medicine/mbchb-medicine-and-surgery/course-details/</a:t>
            </a:r>
            <a:endParaRPr lang="en-GB" dirty="0"/>
          </a:p>
        </p:txBody>
      </p:sp>
      <p:sp>
        <p:nvSpPr>
          <p:cNvPr id="4" name="Slide Number Placeholder 3"/>
          <p:cNvSpPr>
            <a:spLocks noGrp="1"/>
          </p:cNvSpPr>
          <p:nvPr>
            <p:ph type="sldNum" sz="quarter" idx="10"/>
          </p:nvPr>
        </p:nvSpPr>
        <p:spPr/>
        <p:txBody>
          <a:bodyPr/>
          <a:lstStyle/>
          <a:p>
            <a:fld id="{0EC8AF62-0413-459D-A055-9BD345497D1F}" type="slidenum">
              <a:rPr lang="en-GB" smtClean="0"/>
              <a:pPr/>
              <a:t>5</a:t>
            </a:fld>
            <a:endParaRPr lang="en-GB"/>
          </a:p>
        </p:txBody>
      </p:sp>
    </p:spTree>
    <p:extLst>
      <p:ext uri="{BB962C8B-B14F-4D97-AF65-F5344CB8AC3E}">
        <p14:creationId xmlns:p14="http://schemas.microsoft.com/office/powerpoint/2010/main" val="224305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Rot="1" noChangeAspect="1" noChangeArrowheads="1" noTextEdit="1"/>
          </p:cNvSpPr>
          <p:nvPr>
            <p:ph type="sldImg"/>
          </p:nvPr>
        </p:nvSpPr>
        <p:spPr/>
      </p:sp>
      <p:sp>
        <p:nvSpPr>
          <p:cNvPr id="1126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r>
              <a:rPr lang="en-US" altLang="en-US" sz="1200" dirty="0" smtClean="0"/>
              <a:t>PBL is an approach to learning that was developed and researched at McMasters University, Canada between 1968-80 and is now widely used in medical education. This innovative approach followed a widespread recognition that the traditional approach to medical education, with an intensive pre-clinical period of basic science lectures followed by a clinical teaching </a:t>
            </a:r>
            <a:r>
              <a:rPr lang="en-US" altLang="en-US" sz="1200" dirty="0" err="1" smtClean="0"/>
              <a:t>programme</a:t>
            </a:r>
            <a:r>
              <a:rPr lang="en-US" altLang="en-US" sz="1200" dirty="0" smtClean="0"/>
              <a:t> was rapidly becoming ineffective.  Traditional lectures did little to provide learners with a context for the application of knowledge, and the expansion of medical knowledge meant that medical curricula were becoming increasingly overloaded.  In the UK, the General Medical Council stipulates that medical schools should design their curricula on the basis of current educational theory and research.  PBL remains at the forefront of this field.</a:t>
            </a:r>
          </a:p>
          <a:p>
            <a:pPr eaLnBrk="1"/>
            <a:endParaRPr lang="en-US" altLang="en-US" dirty="0" smtClean="0"/>
          </a:p>
        </p:txBody>
      </p:sp>
    </p:spTree>
    <p:extLst>
      <p:ext uri="{BB962C8B-B14F-4D97-AF65-F5344CB8AC3E}">
        <p14:creationId xmlns:p14="http://schemas.microsoft.com/office/powerpoint/2010/main" val="1016830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Rot="1" noChangeAspect="1" noChangeArrowheads="1" noTextEdit="1"/>
          </p:cNvSpPr>
          <p:nvPr>
            <p:ph type="sldImg"/>
          </p:nvPr>
        </p:nvSpPr>
        <p:spPr/>
      </p:sp>
      <p:sp>
        <p:nvSpPr>
          <p:cNvPr id="1331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normAutofit lnSpcReduction="10000"/>
          </a:bodyPr>
          <a:lstStyle/>
          <a:p>
            <a:pPr marL="195263" indent="-195263" eaLnBrk="1">
              <a:lnSpc>
                <a:spcPct val="100000"/>
              </a:lnSpc>
            </a:pPr>
            <a:r>
              <a:rPr lang="en-US" altLang="en-US" sz="1200" dirty="0" smtClean="0"/>
              <a:t>The way PBL is used in different medical schools may vary, however, it should retain these key characteristics: </a:t>
            </a:r>
          </a:p>
          <a:p>
            <a:pPr marL="195263" indent="-195263" eaLnBrk="1">
              <a:lnSpc>
                <a:spcPct val="100000"/>
              </a:lnSpc>
            </a:pPr>
            <a:endParaRPr lang="en-US" altLang="en-US" sz="1200" dirty="0" smtClean="0"/>
          </a:p>
          <a:p>
            <a:pPr marL="195263" indent="-195263" eaLnBrk="1">
              <a:lnSpc>
                <a:spcPct val="100000"/>
              </a:lnSpc>
              <a:buSzPct val="80000"/>
              <a:buFontTx/>
              <a:buChar char="•"/>
            </a:pPr>
            <a:r>
              <a:rPr lang="en-US" altLang="en-US" sz="1200" dirty="0" smtClean="0"/>
              <a:t>Learner motivation increases when responsibility for, and ownership of, the learning process rests with the learner.  Learning is most effective when it is ‘active’.</a:t>
            </a:r>
          </a:p>
          <a:p>
            <a:pPr marL="195263" indent="-195263" eaLnBrk="1">
              <a:lnSpc>
                <a:spcPct val="100000"/>
              </a:lnSpc>
              <a:buSzPct val="80000"/>
              <a:buFontTx/>
              <a:buChar char="•"/>
            </a:pPr>
            <a:r>
              <a:rPr lang="en-US" altLang="en-US" sz="1200" dirty="0" smtClean="0"/>
              <a:t>Real world medical problems are rarely straightforward.  A critical skill developed through PBL is the ability to identify the problem and design a set of objectives that lead to the development of a solution. Curiosity is a motivational force in learning.</a:t>
            </a:r>
          </a:p>
          <a:p>
            <a:pPr marL="195263" indent="-195263" eaLnBrk="1">
              <a:lnSpc>
                <a:spcPct val="100000"/>
              </a:lnSpc>
              <a:buSzPct val="80000"/>
              <a:buFontTx/>
              <a:buChar char="•"/>
            </a:pPr>
            <a:r>
              <a:rPr lang="en-US" altLang="en-US" sz="1200" dirty="0" smtClean="0"/>
              <a:t>Medical problems are multifaceted, accordingly medical practice involves the application of knowledge from a wide range of disciplines.  Application of any one body of knowledge in isolation is unlikely to lead to a thorough understanding of the problem and provide an adequate resolution.  </a:t>
            </a:r>
          </a:p>
          <a:p>
            <a:pPr marL="195263" indent="-195263" eaLnBrk="1">
              <a:lnSpc>
                <a:spcPct val="100000"/>
              </a:lnSpc>
              <a:buSzPct val="80000"/>
              <a:buFontTx/>
              <a:buChar char="•"/>
            </a:pPr>
            <a:r>
              <a:rPr lang="en-US" altLang="en-US" sz="1200" dirty="0" smtClean="0"/>
              <a:t>Clinical practice demands that doctors share information and work productively with others.  PBL provides a format for the development of team-working and communication skills.</a:t>
            </a:r>
          </a:p>
          <a:p>
            <a:pPr marL="195263" indent="-195263" eaLnBrk="1">
              <a:lnSpc>
                <a:spcPct val="100000"/>
              </a:lnSpc>
              <a:buSzPct val="80000"/>
              <a:buFontTx/>
              <a:buChar char="•"/>
            </a:pPr>
            <a:r>
              <a:rPr lang="en-US" altLang="en-US" sz="1200" dirty="0" smtClean="0"/>
              <a:t>Individuals should share with the group what he/she has learned and how that information contributes to an understanding of the problem.</a:t>
            </a:r>
          </a:p>
          <a:p>
            <a:pPr marL="195263" indent="-195263" eaLnBrk="1">
              <a:lnSpc>
                <a:spcPct val="100000"/>
              </a:lnSpc>
              <a:buSzPct val="80000"/>
              <a:buFontTx/>
              <a:buChar char="•"/>
            </a:pPr>
            <a:r>
              <a:rPr lang="en-US" altLang="en-US" sz="1200" dirty="0" smtClean="0"/>
              <a:t>Reflection and evaluation consolidate the learning experience.</a:t>
            </a:r>
          </a:p>
          <a:p>
            <a:pPr marL="195263" indent="-195263" eaLnBrk="1">
              <a:lnSpc>
                <a:spcPct val="100000"/>
              </a:lnSpc>
              <a:buSzPct val="80000"/>
              <a:buFontTx/>
              <a:buChar char="•"/>
            </a:pPr>
            <a:r>
              <a:rPr lang="en-US" altLang="en-US" sz="1200" dirty="0" smtClean="0"/>
              <a:t>In addition to reflecting on the quality of knowledge developed over the course of the module, reflection on individual participation and group processes is also essential.</a:t>
            </a:r>
          </a:p>
          <a:p>
            <a:pPr marL="195263" indent="-195263" eaLnBrk="1">
              <a:lnSpc>
                <a:spcPct val="100000"/>
              </a:lnSpc>
              <a:buSzPct val="80000"/>
              <a:buFontTx/>
              <a:buChar char="•"/>
            </a:pPr>
            <a:r>
              <a:rPr lang="en-US" altLang="en-US" sz="1200" dirty="0" smtClean="0"/>
              <a:t>(Adapted from </a:t>
            </a:r>
            <a:r>
              <a:rPr lang="en-US" altLang="en-US" sz="1200" dirty="0" err="1" smtClean="0"/>
              <a:t>Savery</a:t>
            </a:r>
            <a:r>
              <a:rPr lang="en-US" altLang="en-US" sz="1200" dirty="0" smtClean="0"/>
              <a:t>, JR (2006) Overview of Problem-based learning: Definitions and Distinctions.  Interdisciplinary Journal of Problem-based Learning, 1 (1): 9-20.)</a:t>
            </a:r>
          </a:p>
        </p:txBody>
      </p:sp>
    </p:spTree>
    <p:extLst>
      <p:ext uri="{BB962C8B-B14F-4D97-AF65-F5344CB8AC3E}">
        <p14:creationId xmlns:p14="http://schemas.microsoft.com/office/powerpoint/2010/main" val="26033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p:sp>
      <p:sp>
        <p:nvSpPr>
          <p:cNvPr id="1536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r>
              <a:rPr lang="en-US" altLang="en-US" sz="1200" dirty="0" smtClean="0"/>
              <a:t>Working through a PBL scenario effectively requires a methodical and detailed approach in order to reliably identify all the required areas of learning, formulate a set of learning objectives that will guide independent study, and provide an appropriate context for the discussion and consolidation of the learning that has taken place.</a:t>
            </a:r>
          </a:p>
          <a:p>
            <a:pPr eaLnBrk="1">
              <a:lnSpc>
                <a:spcPct val="100000"/>
              </a:lnSpc>
            </a:pPr>
            <a:endParaRPr lang="en-US" altLang="en-US" sz="1200" dirty="0" smtClean="0"/>
          </a:p>
          <a:p>
            <a:pPr eaLnBrk="1">
              <a:lnSpc>
                <a:spcPct val="100000"/>
              </a:lnSpc>
            </a:pPr>
            <a:r>
              <a:rPr lang="en-US" altLang="en-US" sz="1200" dirty="0" smtClean="0"/>
              <a:t>Lancaster Medical School uses a modified version of the Maastricht '7 steps' approach (Schmidt, H (1983) Problem based learning: rationale and description. Medical Education, 17(1): 11-16).</a:t>
            </a:r>
          </a:p>
        </p:txBody>
      </p:sp>
    </p:spTree>
    <p:extLst>
      <p:ext uri="{BB962C8B-B14F-4D97-AF65-F5344CB8AC3E}">
        <p14:creationId xmlns:p14="http://schemas.microsoft.com/office/powerpoint/2010/main" val="4122182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p:sp>
      <p:sp>
        <p:nvSpPr>
          <p:cNvPr id="15363"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eaLnBrk="1">
              <a:lnSpc>
                <a:spcPct val="100000"/>
              </a:lnSpc>
            </a:pPr>
            <a:endParaRPr lang="en-US" altLang="en-US" sz="1200" dirty="0" smtClean="0"/>
          </a:p>
        </p:txBody>
      </p:sp>
    </p:spTree>
    <p:extLst>
      <p:ext uri="{BB962C8B-B14F-4D97-AF65-F5344CB8AC3E}">
        <p14:creationId xmlns:p14="http://schemas.microsoft.com/office/powerpoint/2010/main" val="145580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2: text only">
    <p:spTree>
      <p:nvGrpSpPr>
        <p:cNvPr id="1" name=""/>
        <p:cNvGrpSpPr/>
        <p:nvPr/>
      </p:nvGrpSpPr>
      <p:grpSpPr>
        <a:xfrm>
          <a:off x="0" y="0"/>
          <a:ext cx="0" cy="0"/>
          <a:chOff x="0" y="0"/>
          <a:chExt cx="0" cy="0"/>
        </a:xfrm>
      </p:grpSpPr>
      <p:sp>
        <p:nvSpPr>
          <p:cNvPr id="2"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4" name="Text Placeholder 7"/>
          <p:cNvSpPr>
            <a:spLocks noGrp="1"/>
          </p:cNvSpPr>
          <p:nvPr>
            <p:ph type="body" sz="quarter" idx="14"/>
          </p:nvPr>
        </p:nvSpPr>
        <p:spPr>
          <a:xfrm>
            <a:off x="395288" y="1844675"/>
            <a:ext cx="8425184"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lvl1pPr>
              <a:defRPr>
                <a:solidFill>
                  <a:srgbClr val="666666"/>
                </a:solidFill>
              </a:defRPr>
            </a:lvl1pPr>
          </a:lstStyle>
          <a:p>
            <a:fld id="{012ADEB9-B943-4968-ADF2-270CE1983704}" type="datetimeFigureOut">
              <a:rPr lang="en-GB" smtClean="0"/>
              <a:pPr/>
              <a:t>20/04/2020</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solidFill>
                  <a:srgbClr val="666666"/>
                </a:solidFill>
              </a:defRPr>
            </a:lvl1p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solidFill>
                  <a:srgbClr val="666666"/>
                </a:solidFill>
              </a:defRPr>
            </a:lvl1pPr>
          </a:lstStyle>
          <a:p>
            <a:fld id="{BFDA7189-44D3-4817-8EA2-FAB78B86418E}" type="slidenum">
              <a:rPr lang="en-GB" smtClean="0"/>
              <a:pPr/>
              <a:t>‹#›</a:t>
            </a:fld>
            <a:endParaRPr lang="en-GB"/>
          </a:p>
        </p:txBody>
      </p:sp>
      <p:sp>
        <p:nvSpPr>
          <p:cNvPr id="6" name="Title 1"/>
          <p:cNvSpPr>
            <a:spLocks noGrp="1"/>
          </p:cNvSpPr>
          <p:nvPr>
            <p:ph type="ctrTitle"/>
          </p:nvPr>
        </p:nvSpPr>
        <p:spPr>
          <a:xfrm>
            <a:off x="395536" y="476672"/>
            <a:ext cx="6768752" cy="1152128"/>
          </a:xfrm>
          <a:prstGeom prst="rect">
            <a:avLst/>
          </a:prstGeom>
        </p:spPr>
        <p:txBody>
          <a:bodyPr/>
          <a:lstStyle>
            <a:lvl1pPr algn="l">
              <a:lnSpc>
                <a:spcPts val="3500"/>
              </a:lnSpc>
              <a:defRPr sz="3600">
                <a:solidFill>
                  <a:srgbClr val="D52B1E"/>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79179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3: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5" name="Text Placeholder 7"/>
          <p:cNvSpPr>
            <a:spLocks noGrp="1"/>
          </p:cNvSpPr>
          <p:nvPr>
            <p:ph type="body" sz="quarter" idx="14"/>
          </p:nvPr>
        </p:nvSpPr>
        <p:spPr>
          <a:xfrm>
            <a:off x="395288" y="1844675"/>
            <a:ext cx="8425184"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4: smaller text using bullet points">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5" name="Text Placeholder 7"/>
          <p:cNvSpPr>
            <a:spLocks noGrp="1"/>
          </p:cNvSpPr>
          <p:nvPr>
            <p:ph type="body" sz="quarter" idx="14"/>
          </p:nvPr>
        </p:nvSpPr>
        <p:spPr>
          <a:xfrm>
            <a:off x="395288" y="1844675"/>
            <a:ext cx="8425184"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5: text with bullet points &amp; 1 image">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5" name="Text Placeholder 7"/>
          <p:cNvSpPr>
            <a:spLocks noGrp="1"/>
          </p:cNvSpPr>
          <p:nvPr>
            <p:ph type="body" sz="quarter" idx="14"/>
          </p:nvPr>
        </p:nvSpPr>
        <p:spPr>
          <a:xfrm>
            <a:off x="395289" y="1844675"/>
            <a:ext cx="5400847"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p:txBody>
      </p:sp>
      <p:sp>
        <p:nvSpPr>
          <p:cNvPr id="2" name="TextBox 1"/>
          <p:cNvSpPr txBox="1"/>
          <p:nvPr userDrawn="1"/>
        </p:nvSpPr>
        <p:spPr>
          <a:xfrm>
            <a:off x="3234022" y="3660229"/>
            <a:ext cx="184666" cy="369332"/>
          </a:xfrm>
          <a:prstGeom prst="rect">
            <a:avLst/>
          </a:prstGeom>
          <a:noFill/>
        </p:spPr>
        <p:txBody>
          <a:bodyPr wrap="none" rtlCol="0">
            <a:spAutoFit/>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6: text with bullet points &amp; 2 images">
    <p:spTree>
      <p:nvGrpSpPr>
        <p:cNvPr id="1" name=""/>
        <p:cNvGrpSpPr/>
        <p:nvPr/>
      </p:nvGrpSpPr>
      <p:grpSpPr>
        <a:xfrm>
          <a:off x="0" y="0"/>
          <a:ext cx="0" cy="0"/>
          <a:chOff x="0" y="0"/>
          <a:chExt cx="0" cy="0"/>
        </a:xfrm>
      </p:grpSpPr>
      <p:sp>
        <p:nvSpPr>
          <p:cNvPr id="4"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
        <p:nvSpPr>
          <p:cNvPr id="8" name="Text Placeholder 7"/>
          <p:cNvSpPr>
            <a:spLocks noGrp="1"/>
          </p:cNvSpPr>
          <p:nvPr>
            <p:ph type="body" sz="quarter" idx="14"/>
          </p:nvPr>
        </p:nvSpPr>
        <p:spPr>
          <a:xfrm>
            <a:off x="395289" y="1844675"/>
            <a:ext cx="5400847" cy="4752975"/>
          </a:xfrm>
          <a:prstGeom prst="rect">
            <a:avLst/>
          </a:prstGeom>
        </p:spPr>
        <p:txBody>
          <a:bodyPr vert="horz"/>
          <a:lstStyle>
            <a:lvl1pPr>
              <a:defRPr sz="2400">
                <a:solidFill>
                  <a:srgbClr val="666666"/>
                </a:solidFill>
              </a:defRPr>
            </a:lvl1pPr>
            <a:lvl2pPr>
              <a:defRPr sz="2200">
                <a:solidFill>
                  <a:srgbClr val="666666"/>
                </a:solidFill>
              </a:defRPr>
            </a:lvl2pPr>
            <a:lvl3pPr>
              <a:defRPr sz="2000">
                <a:solidFill>
                  <a:srgbClr val="666666"/>
                </a:solidFill>
              </a:defRPr>
            </a:lvl3pPr>
            <a:lvl4pPr>
              <a:defRPr sz="1800">
                <a:solidFill>
                  <a:srgbClr val="666666"/>
                </a:solidFill>
              </a:defRPr>
            </a:lvl4pPr>
            <a:lvl5pPr>
              <a:defRPr sz="1600">
                <a:solidFill>
                  <a:srgbClr val="666666"/>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7: image only">
    <p:spTree>
      <p:nvGrpSpPr>
        <p:cNvPr id="1" name=""/>
        <p:cNvGrpSpPr/>
        <p:nvPr/>
      </p:nvGrpSpPr>
      <p:grpSpPr>
        <a:xfrm>
          <a:off x="0" y="0"/>
          <a:ext cx="0" cy="0"/>
          <a:chOff x="0" y="0"/>
          <a:chExt cx="0" cy="0"/>
        </a:xfrm>
      </p:grpSpPr>
      <p:sp>
        <p:nvSpPr>
          <p:cNvPr id="3"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8: blank slide">
    <p:spTree>
      <p:nvGrpSpPr>
        <p:cNvPr id="1" name=""/>
        <p:cNvGrpSpPr/>
        <p:nvPr/>
      </p:nvGrpSpPr>
      <p:grpSpPr>
        <a:xfrm>
          <a:off x="0" y="0"/>
          <a:ext cx="0" cy="0"/>
          <a:chOff x="0" y="0"/>
          <a:chExt cx="0" cy="0"/>
        </a:xfrm>
      </p:grpSpPr>
      <p:sp>
        <p:nvSpPr>
          <p:cNvPr id="3" name="Title 1"/>
          <p:cNvSpPr>
            <a:spLocks noGrp="1"/>
          </p:cNvSpPr>
          <p:nvPr>
            <p:ph type="ctrTitle"/>
          </p:nvPr>
        </p:nvSpPr>
        <p:spPr>
          <a:xfrm>
            <a:off x="395536" y="548680"/>
            <a:ext cx="6768752" cy="1152128"/>
          </a:xfrm>
          <a:prstGeom prst="rect">
            <a:avLst/>
          </a:prstGeom>
        </p:spPr>
        <p:txBody>
          <a:bodyPr/>
          <a:lstStyle>
            <a:lvl1pPr algn="l">
              <a:lnSpc>
                <a:spcPts val="3500"/>
              </a:lnSpc>
              <a:defRPr sz="3600">
                <a:solidFill>
                  <a:srgbClr val="B5121B"/>
                </a:solidFill>
              </a:defRPr>
            </a:lvl1pPr>
          </a:lstStyle>
          <a:p>
            <a:r>
              <a:rPr lang="en-US" dirty="0" smtClean="0"/>
              <a:t>Click to edit Master title style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43FFB63-6BE5-2845-B275-956BF4CF645B}" type="datetimeFigureOut">
              <a:rPr lang="en-US" smtClean="0"/>
              <a:t>4/20/2020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517431-CDFE-8E4A-8081-17C05104BA04}" type="slidenum">
              <a:rPr lang="en-US" smtClean="0"/>
              <a:t>‹#›</a:t>
            </a:fld>
            <a:endParaRPr lang="en-US" dirty="0"/>
          </a:p>
        </p:txBody>
      </p:sp>
    </p:spTree>
    <p:extLst>
      <p:ext uri="{BB962C8B-B14F-4D97-AF65-F5344CB8AC3E}">
        <p14:creationId xmlns:p14="http://schemas.microsoft.com/office/powerpoint/2010/main" val="263735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92969" y="1946672"/>
            <a:ext cx="3625453"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5578" y="1946672"/>
            <a:ext cx="3625453"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2675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p:cNvPicPr>
            <a:picLocks noChangeAspect="1" noChangeArrowheads="1"/>
          </p:cNvPicPr>
          <p:nvPr userDrawn="1"/>
        </p:nvPicPr>
        <p:blipFill>
          <a:blip r:embed="rId12" cstate="screen">
            <a:extLst>
              <a:ext uri="{28A0092B-C50C-407E-A947-70E740481C1C}">
                <a14:useLocalDpi xmlns:a14="http://schemas.microsoft.com/office/drawing/2010/main"/>
              </a:ext>
            </a:extLst>
          </a:blip>
          <a:stretch>
            <a:fillRect/>
          </a:stretch>
        </p:blipFill>
        <p:spPr bwMode="auto">
          <a:xfrm>
            <a:off x="5522" y="3879"/>
            <a:ext cx="9132955" cy="686214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1" r:id="rId8"/>
    <p:sldLayoutId id="2147483672" r:id="rId9"/>
    <p:sldLayoutId id="2147483674"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345004661/2080f36f91" TargetMode="External"/><Relationship Id="rId7"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7.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jpeg"/><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1196752"/>
            <a:ext cx="871296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23528" y="332655"/>
            <a:ext cx="4176464" cy="6192549"/>
          </a:xfrm>
          <a:prstGeom prst="rect">
            <a:avLst/>
          </a:prstGeom>
          <a:blipFill dpi="0" rotWithShape="1">
            <a:blip r:embed="rId3" cstate="print">
              <a:extLst>
                <a:ext uri="{28A0092B-C50C-407E-A947-70E740481C1C}">
                  <a14:useLocalDpi xmlns:a14="http://schemas.microsoft.com/office/drawing/2010/main" val="0"/>
                </a:ext>
              </a:extLst>
            </a:blip>
            <a:srcRect/>
            <a:stretch>
              <a:fillRect l="-10569" r="-40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311907" y="2152916"/>
            <a:ext cx="4968552" cy="1821011"/>
          </a:xfrm>
          <a:prstGeom prst="rect">
            <a:avLst/>
          </a:prstGeom>
          <a:noFill/>
        </p:spPr>
        <p:txBody>
          <a:bodyPr wrap="square" lIns="0" tIns="0" rIns="0" bIns="0" rtlCol="0">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lang="en-US" sz="4400" dirty="0" smtClean="0">
                <a:solidFill>
                  <a:srgbClr val="555656"/>
                </a:solidFill>
                <a:latin typeface="Lexia"/>
                <a:cs typeface="Lexia"/>
              </a:rPr>
              <a:t>Problem Based Learning (PBL)</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bg1">
                    <a:lumMod val="50000"/>
                  </a:schemeClr>
                </a:solidFill>
                <a:effectLst/>
                <a:uLnTx/>
                <a:uFillTx/>
                <a:latin typeface="Lexia"/>
                <a:cs typeface="Lexia"/>
              </a:rPr>
              <a:t>The what, where and how of PBL</a:t>
            </a:r>
            <a:endParaRPr kumimoji="0" lang="en-US" sz="2400" b="0" i="0" u="none" strike="noStrike" kern="1200" cap="none" spc="0" normalizeH="0" baseline="0" noProof="0" dirty="0">
              <a:ln>
                <a:noFill/>
              </a:ln>
              <a:solidFill>
                <a:schemeClr val="bg1">
                  <a:lumMod val="50000"/>
                </a:schemeClr>
              </a:solidFill>
              <a:effectLst/>
              <a:uLnTx/>
              <a:uFillTx/>
              <a:latin typeface="Lexia"/>
              <a:cs typeface="Lexia"/>
            </a:endParaRPr>
          </a:p>
        </p:txBody>
      </p:sp>
      <p:sp>
        <p:nvSpPr>
          <p:cNvPr id="13" name="Rectangle 12"/>
          <p:cNvSpPr/>
          <p:nvPr/>
        </p:nvSpPr>
        <p:spPr>
          <a:xfrm>
            <a:off x="4562391" y="4582697"/>
            <a:ext cx="433969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555656"/>
                </a:solidFill>
                <a:effectLst/>
                <a:uLnTx/>
                <a:uFillTx/>
                <a:latin typeface="Lexia" panose="02060503040202020203" pitchFamily="18" charset="0"/>
                <a:ea typeface="+mn-ea"/>
                <a:cs typeface="+mn-cs"/>
              </a:rPr>
              <a:t>Dr</a:t>
            </a:r>
            <a:r>
              <a:rPr kumimoji="0" lang="en-US" sz="2400" b="0" i="0" u="none" strike="noStrike" kern="1200" cap="none" spc="0" normalizeH="0" baseline="0" noProof="0" dirty="0" smtClean="0">
                <a:ln>
                  <a:noFill/>
                </a:ln>
                <a:solidFill>
                  <a:srgbClr val="555656"/>
                </a:solidFill>
                <a:effectLst/>
                <a:uLnTx/>
                <a:uFillTx/>
                <a:latin typeface="Lexia" panose="02060503040202020203" pitchFamily="18" charset="0"/>
                <a:ea typeface="+mn-ea"/>
                <a:cs typeface="+mn-cs"/>
              </a:rPr>
              <a:t> Nicola Phillips</a:t>
            </a:r>
            <a:endParaRPr kumimoji="0" lang="en-US" sz="2400" b="0" i="0" u="none" strike="noStrike" kern="1200" cap="none" spc="0" normalizeH="0" baseline="0" noProof="0" dirty="0">
              <a:ln>
                <a:noFill/>
              </a:ln>
              <a:solidFill>
                <a:srgbClr val="555656"/>
              </a:solidFill>
              <a:effectLst/>
              <a:uLnTx/>
              <a:uFillTx/>
              <a:latin typeface="Lexia" panose="020605030402020202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srgbClr val="555656"/>
                </a:solidFill>
                <a:effectLst/>
                <a:uLnTx/>
                <a:uFillTx/>
                <a:latin typeface="Lexia" panose="02060503040202020203" pitchFamily="18" charset="0"/>
                <a:ea typeface="+mn-ea"/>
                <a:cs typeface="+mn-cs"/>
              </a:rPr>
              <a:t>Teaching Fellow &amp; Admissions Tutor</a:t>
            </a:r>
            <a:endParaRPr kumimoji="0" lang="en-US" sz="2000" b="0" i="1" u="none" strike="noStrike" kern="1200" cap="none" spc="0" normalizeH="0" baseline="0" noProof="0" dirty="0">
              <a:ln>
                <a:noFill/>
              </a:ln>
              <a:solidFill>
                <a:srgbClr val="555656"/>
              </a:solidFill>
              <a:effectLst/>
              <a:uLnTx/>
              <a:uFillTx/>
              <a:latin typeface="Lexia" panose="02060503040202020203" pitchFamily="18" charset="0"/>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1942028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141"/>
          </a:xfrm>
        </p:spPr>
        <p:txBody>
          <a:bodyPr/>
          <a:lstStyle/>
          <a:p>
            <a:r>
              <a:rPr lang="en-GB" dirty="0" smtClean="0"/>
              <a:t>Sweet Pee</a:t>
            </a:r>
            <a:endParaRPr lang="en-GB" dirty="0"/>
          </a:p>
        </p:txBody>
      </p:sp>
      <p:sp>
        <p:nvSpPr>
          <p:cNvPr id="3" name="Content Placeholder 2"/>
          <p:cNvSpPr>
            <a:spLocks noGrp="1"/>
          </p:cNvSpPr>
          <p:nvPr>
            <p:ph idx="1"/>
          </p:nvPr>
        </p:nvSpPr>
        <p:spPr>
          <a:xfrm>
            <a:off x="318836" y="1239252"/>
            <a:ext cx="8596563" cy="4525963"/>
          </a:xfrm>
          <a:solidFill>
            <a:schemeClr val="bg1"/>
          </a:solidFill>
        </p:spPr>
        <p:txBody>
          <a:bodyPr/>
          <a:lstStyle/>
          <a:p>
            <a:pPr marL="0" indent="0">
              <a:lnSpc>
                <a:spcPct val="150000"/>
              </a:lnSpc>
              <a:buNone/>
            </a:pPr>
            <a:r>
              <a:rPr lang="en-GB" sz="2800" dirty="0" smtClean="0"/>
              <a:t>Mrs </a:t>
            </a:r>
            <a:r>
              <a:rPr lang="en-GB" sz="2800" dirty="0"/>
              <a:t>Paula Sweet brings her 14 year old son, Peter, to see their GP, Dr Matt Dobson.  She is concerned because he has lost some weight recently and looks a bit “scrawny”.  She’s also noticed that he has been drinking a lot more than usual – and going to the loo all the time. Although Dr Dobson directs his questions to Peter, he is unforthcoming and Mrs Sweet answers for him.  </a:t>
            </a:r>
          </a:p>
          <a:p>
            <a:pPr marL="0" indent="0">
              <a:buNone/>
            </a:pPr>
            <a:endParaRPr lang="en-GB"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340287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141"/>
          </a:xfrm>
        </p:spPr>
        <p:txBody>
          <a:bodyPr/>
          <a:lstStyle/>
          <a:p>
            <a:r>
              <a:rPr lang="en-GB" dirty="0" smtClean="0"/>
              <a:t>Sweet Pee</a:t>
            </a:r>
            <a:endParaRPr lang="en-GB" dirty="0"/>
          </a:p>
        </p:txBody>
      </p:sp>
      <p:sp>
        <p:nvSpPr>
          <p:cNvPr id="3" name="Content Placeholder 2"/>
          <p:cNvSpPr>
            <a:spLocks noGrp="1"/>
          </p:cNvSpPr>
          <p:nvPr>
            <p:ph idx="1"/>
          </p:nvPr>
        </p:nvSpPr>
        <p:spPr>
          <a:xfrm>
            <a:off x="273718" y="186489"/>
            <a:ext cx="8596563" cy="4525963"/>
          </a:xfrm>
          <a:solidFill>
            <a:schemeClr val="bg1"/>
          </a:solidFill>
        </p:spPr>
        <p:txBody>
          <a:bodyPr/>
          <a:lstStyle/>
          <a:p>
            <a:pPr marL="0" indent="0">
              <a:lnSpc>
                <a:spcPct val="150000"/>
              </a:lnSpc>
              <a:buNone/>
            </a:pPr>
            <a:r>
              <a:rPr lang="en-GB" sz="2800" dirty="0" smtClean="0"/>
              <a:t>She </a:t>
            </a:r>
            <a:r>
              <a:rPr lang="en-GB" sz="2800" dirty="0"/>
              <a:t>admits that Peter has been eating normally but complains that he seems to have lost interest in playing football, saying he doesn’t have the energy.  Dr Dobson measures Peter’s height and weight and compares these to percentile charts, finding that he’s average height for his age (50% percentile) but his weight is below average (25% percentile).  Dr Dobson tests a sample of Peter’s urine with a </a:t>
            </a:r>
            <a:r>
              <a:rPr lang="en-GB" sz="2800" dirty="0" err="1"/>
              <a:t>Clinistix</a:t>
            </a:r>
            <a:r>
              <a:rPr lang="en-GB" sz="2800" dirty="0"/>
              <a:t> strip and discovers that it contains glucose.  Subsequent blood tests confirm that Peter has diabetes mellitus.  </a:t>
            </a:r>
          </a:p>
          <a:p>
            <a:pPr marL="0" indent="0">
              <a:buNone/>
            </a:pPr>
            <a:r>
              <a:rPr lang="en-GB" sz="2800" dirty="0"/>
              <a:t> </a:t>
            </a:r>
          </a:p>
        </p:txBody>
      </p:sp>
    </p:spTree>
    <p:extLst>
      <p:ext uri="{BB962C8B-B14F-4D97-AF65-F5344CB8AC3E}">
        <p14:creationId xmlns:p14="http://schemas.microsoft.com/office/powerpoint/2010/main" val="1897000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141"/>
          </a:xfrm>
        </p:spPr>
        <p:txBody>
          <a:bodyPr/>
          <a:lstStyle/>
          <a:p>
            <a:r>
              <a:rPr lang="en-GB" dirty="0" smtClean="0"/>
              <a:t>Sweet Pee</a:t>
            </a:r>
            <a:endParaRPr lang="en-GB" dirty="0"/>
          </a:p>
        </p:txBody>
      </p:sp>
      <p:sp>
        <p:nvSpPr>
          <p:cNvPr id="3" name="Content Placeholder 2"/>
          <p:cNvSpPr>
            <a:spLocks noGrp="1"/>
          </p:cNvSpPr>
          <p:nvPr>
            <p:ph idx="1"/>
          </p:nvPr>
        </p:nvSpPr>
        <p:spPr>
          <a:xfrm>
            <a:off x="273718" y="210552"/>
            <a:ext cx="8596563" cy="4525963"/>
          </a:xfrm>
          <a:solidFill>
            <a:schemeClr val="bg1"/>
          </a:solidFill>
        </p:spPr>
        <p:txBody>
          <a:bodyPr/>
          <a:lstStyle/>
          <a:p>
            <a:pPr marL="0" indent="0">
              <a:lnSpc>
                <a:spcPct val="150000"/>
              </a:lnSpc>
              <a:buNone/>
            </a:pPr>
            <a:r>
              <a:rPr lang="en-GB" sz="2800" dirty="0" smtClean="0"/>
              <a:t>At </a:t>
            </a:r>
            <a:r>
              <a:rPr lang="en-GB" sz="2800" dirty="0"/>
              <a:t>a follow-up appointment, Dr Dobson explains to Peter that his pancreas is not working properly and, from now on, he will need to inject himself with insulin to help regulate his blood glucose.  Peter reacts angrily and blurts out “No way!  I am NOT going to inject myself”.  Dr Dobson reflected that it was sometimes challenging to treat teenagers. Legally, Peter was a child but Dr Dobson still needed to respect his autonomy, and include him in the decisions made about his health. </a:t>
            </a:r>
          </a:p>
        </p:txBody>
      </p:sp>
    </p:spTree>
    <p:extLst>
      <p:ext uri="{BB962C8B-B14F-4D97-AF65-F5344CB8AC3E}">
        <p14:creationId xmlns:p14="http://schemas.microsoft.com/office/powerpoint/2010/main" val="1664841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141"/>
          </a:xfrm>
        </p:spPr>
        <p:txBody>
          <a:bodyPr/>
          <a:lstStyle/>
          <a:p>
            <a:r>
              <a:rPr lang="en-GB" dirty="0" smtClean="0"/>
              <a:t>Sweet Pee</a:t>
            </a:r>
            <a:endParaRPr lang="en-GB" dirty="0"/>
          </a:p>
        </p:txBody>
      </p:sp>
      <p:sp>
        <p:nvSpPr>
          <p:cNvPr id="3" name="Content Placeholder 2"/>
          <p:cNvSpPr>
            <a:spLocks noGrp="1"/>
          </p:cNvSpPr>
          <p:nvPr>
            <p:ph idx="1"/>
          </p:nvPr>
        </p:nvSpPr>
        <p:spPr>
          <a:xfrm>
            <a:off x="144378" y="198521"/>
            <a:ext cx="8855243" cy="4525963"/>
          </a:xfrm>
          <a:solidFill>
            <a:schemeClr val="bg1"/>
          </a:solidFill>
        </p:spPr>
        <p:txBody>
          <a:bodyPr/>
          <a:lstStyle/>
          <a:p>
            <a:pPr marL="0" indent="0">
              <a:lnSpc>
                <a:spcPct val="125000"/>
              </a:lnSpc>
              <a:buNone/>
            </a:pPr>
            <a:r>
              <a:rPr lang="en-GB" sz="2800" dirty="0" smtClean="0"/>
              <a:t>Dr </a:t>
            </a:r>
            <a:r>
              <a:rPr lang="en-GB" sz="2800" dirty="0"/>
              <a:t>Dobson tries two approaches to persuade Peter to change his mind:  exploring Peter’s concerns about injecting insulin and explaining the long-term health risks associated with uncontrolled diabetes.  </a:t>
            </a:r>
          </a:p>
          <a:p>
            <a:pPr marL="0" indent="0">
              <a:lnSpc>
                <a:spcPct val="125000"/>
              </a:lnSpc>
              <a:buNone/>
            </a:pPr>
            <a:endParaRPr lang="en-GB" sz="900" dirty="0"/>
          </a:p>
          <a:p>
            <a:pPr marL="0" indent="0">
              <a:lnSpc>
                <a:spcPct val="125000"/>
              </a:lnSpc>
              <a:buNone/>
            </a:pPr>
            <a:r>
              <a:rPr lang="en-GB" sz="2800" dirty="0"/>
              <a:t>Peter is referred to the diabetes clinic where he is given information about his diet and how to monitor his blood glucose.  He also joins a support group for teenage diabetics and is relieved to find he is not the only one.  Despite this, Peter still finds it difficult to come to terms with the fact that he has a chronic condition with which he will need to live for the rest of his life.  </a:t>
            </a:r>
          </a:p>
          <a:p>
            <a:pPr>
              <a:lnSpc>
                <a:spcPct val="125000"/>
              </a:lnSpc>
            </a:pPr>
            <a:endParaRPr lang="en-GB" sz="2800" dirty="0"/>
          </a:p>
        </p:txBody>
      </p:sp>
    </p:spTree>
    <p:extLst>
      <p:ext uri="{BB962C8B-B14F-4D97-AF65-F5344CB8AC3E}">
        <p14:creationId xmlns:p14="http://schemas.microsoft.com/office/powerpoint/2010/main" val="3188846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7891" y="803672"/>
            <a:ext cx="8229600" cy="1143000"/>
          </a:xfrm>
        </p:spPr>
        <p:txBody>
          <a:bodyPr/>
          <a:lstStyle/>
          <a:p>
            <a:pPr marL="196446" indent="-196446" algn="l">
              <a:spcBef>
                <a:spcPts val="2672"/>
              </a:spcBef>
            </a:pPr>
            <a:r>
              <a:rPr lang="en-US" altLang="en-US" sz="3600" dirty="0">
                <a:solidFill>
                  <a:srgbClr val="C00000"/>
                </a:solidFill>
              </a:rPr>
              <a:t>2. Explore the scenario in detail</a:t>
            </a:r>
          </a:p>
        </p:txBody>
      </p:sp>
      <p:sp>
        <p:nvSpPr>
          <p:cNvPr id="16387" name="Rectangle 3"/>
          <p:cNvSpPr>
            <a:spLocks noGrp="1" noChangeArrowheads="1"/>
          </p:cNvSpPr>
          <p:nvPr>
            <p:ph type="body" idx="1"/>
          </p:nvPr>
        </p:nvSpPr>
        <p:spPr>
          <a:xfrm>
            <a:off x="267891" y="1946672"/>
            <a:ext cx="3848695" cy="4520654"/>
          </a:xfrm>
        </p:spPr>
        <p:txBody>
          <a:bodyPr/>
          <a:lstStyle/>
          <a:p>
            <a:pPr marL="196446" indent="-196446">
              <a:spcBef>
                <a:spcPts val="600"/>
              </a:spcBef>
            </a:pPr>
            <a:r>
              <a:rPr lang="en-US" altLang="en-US" sz="2800" dirty="0" smtClean="0"/>
              <a:t>Identify learning issues in each paragraph</a:t>
            </a:r>
          </a:p>
          <a:p>
            <a:pPr marL="857250" lvl="1" indent="-457200">
              <a:spcBef>
                <a:spcPts val="600"/>
              </a:spcBef>
              <a:buFont typeface="Courier New" panose="02070309020205020404" pitchFamily="49" charset="0"/>
              <a:buChar char="o"/>
            </a:pPr>
            <a:r>
              <a:rPr lang="en-US" altLang="en-US" sz="2400" dirty="0" smtClean="0"/>
              <a:t> terms</a:t>
            </a:r>
          </a:p>
          <a:p>
            <a:pPr marL="857250" lvl="1" indent="-457200">
              <a:spcBef>
                <a:spcPts val="600"/>
              </a:spcBef>
              <a:buFont typeface="Courier New" panose="02070309020205020404" pitchFamily="49" charset="0"/>
              <a:buChar char="o"/>
            </a:pPr>
            <a:r>
              <a:rPr lang="en-US" altLang="en-US" sz="2400" dirty="0" smtClean="0"/>
              <a:t> concepts</a:t>
            </a:r>
          </a:p>
          <a:p>
            <a:pPr marL="857250" lvl="1" indent="-457200">
              <a:spcBef>
                <a:spcPts val="600"/>
              </a:spcBef>
              <a:buFont typeface="Courier New" panose="02070309020205020404" pitchFamily="49" charset="0"/>
              <a:buChar char="o"/>
            </a:pPr>
            <a:r>
              <a:rPr lang="en-US" altLang="en-US" sz="2400" dirty="0" smtClean="0"/>
              <a:t> principles</a:t>
            </a:r>
          </a:p>
          <a:p>
            <a:pPr marL="196446" indent="-196446">
              <a:spcBef>
                <a:spcPts val="3000"/>
              </a:spcBef>
            </a:pPr>
            <a:r>
              <a:rPr lang="en-US" altLang="en-US" sz="2800" dirty="0" smtClean="0"/>
              <a:t> Record </a:t>
            </a:r>
            <a:r>
              <a:rPr lang="en-US" altLang="en-US" sz="2800" dirty="0"/>
              <a:t>on the </a:t>
            </a:r>
            <a:r>
              <a:rPr lang="en-US" altLang="en-US" sz="2800" dirty="0" smtClean="0"/>
              <a:t>board </a:t>
            </a:r>
          </a:p>
        </p:txBody>
      </p:sp>
      <p:pic>
        <p:nvPicPr>
          <p:cNvPr id="16388" name="Picture 5" descr="DSCF0042_1.TIF"/>
          <p:cNvPicPr>
            <a:picLocks noChangeAspect="1"/>
          </p:cNvPicPr>
          <p:nvPr/>
        </p:nvPicPr>
        <p:blipFill>
          <a:blip r:embed="rId3" cstate="print">
            <a:extLst>
              <a:ext uri="{28A0092B-C50C-407E-A947-70E740481C1C}">
                <a14:useLocalDpi xmlns:a14="http://schemas.microsoft.com/office/drawing/2010/main" val="0"/>
              </a:ext>
            </a:extLst>
          </a:blip>
          <a:srcRect l="5901" t="15257" b="3531"/>
          <a:stretch>
            <a:fillRect/>
          </a:stretch>
        </p:blipFill>
        <p:spPr bwMode="auto">
          <a:xfrm>
            <a:off x="4116586" y="2061642"/>
            <a:ext cx="4759523" cy="37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23788896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141"/>
          </a:xfrm>
        </p:spPr>
        <p:txBody>
          <a:bodyPr/>
          <a:lstStyle/>
          <a:p>
            <a:r>
              <a:rPr lang="en-GB" dirty="0" smtClean="0"/>
              <a:t>Sweet Pee</a:t>
            </a:r>
            <a:endParaRPr lang="en-GB" dirty="0"/>
          </a:p>
        </p:txBody>
      </p:sp>
      <p:sp>
        <p:nvSpPr>
          <p:cNvPr id="3" name="Content Placeholder 2"/>
          <p:cNvSpPr>
            <a:spLocks noGrp="1"/>
          </p:cNvSpPr>
          <p:nvPr>
            <p:ph idx="1"/>
          </p:nvPr>
        </p:nvSpPr>
        <p:spPr>
          <a:xfrm>
            <a:off x="294774" y="1118937"/>
            <a:ext cx="5564606" cy="4525963"/>
          </a:xfrm>
          <a:solidFill>
            <a:schemeClr val="bg1"/>
          </a:solidFill>
        </p:spPr>
        <p:txBody>
          <a:bodyPr/>
          <a:lstStyle/>
          <a:p>
            <a:pPr marL="0" indent="0">
              <a:lnSpc>
                <a:spcPct val="150000"/>
              </a:lnSpc>
              <a:buNone/>
            </a:pPr>
            <a:r>
              <a:rPr lang="en-GB" sz="2400" dirty="0" smtClean="0"/>
              <a:t>Mrs </a:t>
            </a:r>
            <a:r>
              <a:rPr lang="en-GB" sz="2400" dirty="0"/>
              <a:t>Paula Sweet brings her 14 year old son, Peter, to see their GP, Dr Matt Dobson.  She is concerned because he has lost some weight recently and looks a bit “scrawny”.  She’s also noticed that he has been drinking a lot more than usual – and going to the loo all the time. Although Dr Dobson directs his questions to Peter, he is unforthcoming and Mrs Sweet answers for him.  </a:t>
            </a:r>
          </a:p>
          <a:p>
            <a:pPr marL="0" indent="0">
              <a:buNone/>
            </a:pPr>
            <a:endParaRPr lang="en-GB" sz="2400" dirty="0"/>
          </a:p>
        </p:txBody>
      </p:sp>
      <p:sp>
        <p:nvSpPr>
          <p:cNvPr id="4" name="Rectangle 3"/>
          <p:cNvSpPr/>
          <p:nvPr/>
        </p:nvSpPr>
        <p:spPr>
          <a:xfrm>
            <a:off x="5967663" y="1118937"/>
            <a:ext cx="3043989" cy="5510463"/>
          </a:xfrm>
          <a:prstGeom prst="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942456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141"/>
          </a:xfrm>
        </p:spPr>
        <p:txBody>
          <a:bodyPr/>
          <a:lstStyle/>
          <a:p>
            <a:r>
              <a:rPr lang="en-GB" dirty="0" smtClean="0"/>
              <a:t>Sweet Pee</a:t>
            </a:r>
            <a:endParaRPr lang="en-GB" dirty="0"/>
          </a:p>
        </p:txBody>
      </p:sp>
      <p:sp>
        <p:nvSpPr>
          <p:cNvPr id="3" name="Content Placeholder 2"/>
          <p:cNvSpPr>
            <a:spLocks noGrp="1"/>
          </p:cNvSpPr>
          <p:nvPr>
            <p:ph idx="1"/>
          </p:nvPr>
        </p:nvSpPr>
        <p:spPr>
          <a:xfrm>
            <a:off x="183482" y="84220"/>
            <a:ext cx="5681914" cy="4525963"/>
          </a:xfrm>
          <a:solidFill>
            <a:schemeClr val="bg1"/>
          </a:solidFill>
        </p:spPr>
        <p:txBody>
          <a:bodyPr/>
          <a:lstStyle/>
          <a:p>
            <a:pPr marL="0" indent="0">
              <a:lnSpc>
                <a:spcPct val="140000"/>
              </a:lnSpc>
              <a:buNone/>
            </a:pPr>
            <a:r>
              <a:rPr lang="en-GB" sz="2400" dirty="0" smtClean="0"/>
              <a:t>She </a:t>
            </a:r>
            <a:r>
              <a:rPr lang="en-GB" sz="2400" dirty="0"/>
              <a:t>admits that Peter has been eating normally but complains that he seems to have lost interest in playing football, saying he doesn’t have the energy.  Dr Dobson measures Peter’s height and weight and compares these to percentile charts, finding that he’s average height for his age (50% percentile) but his weight is below average (25% percentile).  Dr Dobson tests a sample of Peter’s urine with a </a:t>
            </a:r>
            <a:r>
              <a:rPr lang="en-GB" sz="2400" dirty="0" err="1"/>
              <a:t>Clinistix</a:t>
            </a:r>
            <a:r>
              <a:rPr lang="en-GB" sz="2400" dirty="0"/>
              <a:t> strip and discovers that it contains glucose.  Subsequent blood tests confirm that Peter has diabetes mellitus.  </a:t>
            </a:r>
          </a:p>
          <a:p>
            <a:pPr marL="0" indent="0">
              <a:lnSpc>
                <a:spcPct val="140000"/>
              </a:lnSpc>
              <a:buNone/>
            </a:pPr>
            <a:r>
              <a:rPr lang="en-GB" sz="2400" dirty="0"/>
              <a:t> </a:t>
            </a:r>
          </a:p>
        </p:txBody>
      </p:sp>
      <p:sp>
        <p:nvSpPr>
          <p:cNvPr id="4" name="Rectangle 3"/>
          <p:cNvSpPr/>
          <p:nvPr/>
        </p:nvSpPr>
        <p:spPr>
          <a:xfrm>
            <a:off x="5865396" y="1124953"/>
            <a:ext cx="3176336" cy="5636794"/>
          </a:xfrm>
          <a:prstGeom prst="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222745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141"/>
          </a:xfrm>
        </p:spPr>
        <p:txBody>
          <a:bodyPr/>
          <a:lstStyle/>
          <a:p>
            <a:r>
              <a:rPr lang="en-GB" dirty="0" smtClean="0"/>
              <a:t>Sweet Pee</a:t>
            </a:r>
            <a:endParaRPr lang="en-GB" dirty="0"/>
          </a:p>
        </p:txBody>
      </p:sp>
      <p:sp>
        <p:nvSpPr>
          <p:cNvPr id="3" name="Content Placeholder 2"/>
          <p:cNvSpPr>
            <a:spLocks noGrp="1"/>
          </p:cNvSpPr>
          <p:nvPr>
            <p:ph idx="1"/>
          </p:nvPr>
        </p:nvSpPr>
        <p:spPr>
          <a:xfrm>
            <a:off x="273719" y="210552"/>
            <a:ext cx="5561598" cy="4525963"/>
          </a:xfrm>
          <a:solidFill>
            <a:schemeClr val="bg1"/>
          </a:solidFill>
        </p:spPr>
        <p:txBody>
          <a:bodyPr/>
          <a:lstStyle/>
          <a:p>
            <a:pPr marL="0" indent="0">
              <a:lnSpc>
                <a:spcPct val="140000"/>
              </a:lnSpc>
              <a:buNone/>
            </a:pPr>
            <a:r>
              <a:rPr lang="en-GB" sz="2400" dirty="0" smtClean="0"/>
              <a:t>At </a:t>
            </a:r>
            <a:r>
              <a:rPr lang="en-GB" sz="2400" dirty="0"/>
              <a:t>a follow-up appointment, Dr Dobson explains to Peter that his pancreas is not working properly and, from now on, he will need to inject himself with insulin to help regulate his blood glucose.  Peter reacts angrily and blurts out “No way!  I am NOT going to inject myself”.  Dr Dobson reflected that it was sometimes challenging to treat teenagers. Legally, Peter was a child but Dr Dobson still needed to respect his autonomy, and include him in the decisions made about his health. </a:t>
            </a:r>
          </a:p>
        </p:txBody>
      </p:sp>
      <p:sp>
        <p:nvSpPr>
          <p:cNvPr id="4" name="Rectangle 3"/>
          <p:cNvSpPr/>
          <p:nvPr/>
        </p:nvSpPr>
        <p:spPr>
          <a:xfrm>
            <a:off x="5865396" y="1124953"/>
            <a:ext cx="3176336" cy="5636794"/>
          </a:xfrm>
          <a:prstGeom prst="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725168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396" y="126332"/>
            <a:ext cx="5474368" cy="4525963"/>
          </a:xfrm>
          <a:solidFill>
            <a:schemeClr val="bg1"/>
          </a:solidFill>
        </p:spPr>
        <p:txBody>
          <a:bodyPr/>
          <a:lstStyle/>
          <a:p>
            <a:pPr marL="0" indent="0">
              <a:lnSpc>
                <a:spcPct val="114000"/>
              </a:lnSpc>
              <a:buNone/>
            </a:pPr>
            <a:r>
              <a:rPr lang="en-GB" sz="2400" dirty="0" smtClean="0"/>
              <a:t>Dr </a:t>
            </a:r>
            <a:r>
              <a:rPr lang="en-GB" sz="2400" dirty="0"/>
              <a:t>Dobson tries two approaches to persuade Peter to change his mind:  exploring Peter’s concerns about injecting insulin and explaining the long-term health risks associated with uncontrolled diabetes.  </a:t>
            </a:r>
          </a:p>
          <a:p>
            <a:pPr marL="0" indent="0">
              <a:lnSpc>
                <a:spcPct val="114000"/>
              </a:lnSpc>
              <a:buNone/>
            </a:pPr>
            <a:endParaRPr lang="en-GB" sz="800" dirty="0"/>
          </a:p>
          <a:p>
            <a:pPr marL="0" indent="0">
              <a:lnSpc>
                <a:spcPct val="114000"/>
              </a:lnSpc>
              <a:buNone/>
            </a:pPr>
            <a:r>
              <a:rPr lang="en-GB" sz="2400" dirty="0"/>
              <a:t>Peter is referred to the diabetes clinic where he is given information about his diet and how to monitor his blood glucose.  He also joins a support group for teenage diabetics and is relieved to find he is not the only one.  Despite this, Peter still finds it difficult to come to terms with the fact that he has a chronic condition with which he will need to live for the rest of his life.  </a:t>
            </a:r>
          </a:p>
          <a:p>
            <a:pPr>
              <a:lnSpc>
                <a:spcPct val="114000"/>
              </a:lnSpc>
            </a:pPr>
            <a:endParaRPr lang="en-GB" sz="2400" dirty="0"/>
          </a:p>
        </p:txBody>
      </p:sp>
      <p:sp>
        <p:nvSpPr>
          <p:cNvPr id="4" name="Rectangle 3"/>
          <p:cNvSpPr/>
          <p:nvPr/>
        </p:nvSpPr>
        <p:spPr>
          <a:xfrm>
            <a:off x="5865396" y="1124953"/>
            <a:ext cx="3176336" cy="5636794"/>
          </a:xfrm>
          <a:prstGeom prst="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1087846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10307" y="802098"/>
            <a:ext cx="7358063" cy="652326"/>
          </a:xfrm>
        </p:spPr>
        <p:txBody>
          <a:bodyPr/>
          <a:lstStyle/>
          <a:p>
            <a:pPr marL="196446" indent="-196446" algn="l">
              <a:spcBef>
                <a:spcPts val="2672"/>
              </a:spcBef>
            </a:pPr>
            <a:r>
              <a:rPr lang="en-US" altLang="en-US" sz="3600" dirty="0">
                <a:solidFill>
                  <a:srgbClr val="C00000"/>
                </a:solidFill>
              </a:rPr>
              <a:t>3. Discuss prior knowledge</a:t>
            </a:r>
          </a:p>
        </p:txBody>
      </p:sp>
      <p:sp>
        <p:nvSpPr>
          <p:cNvPr id="18435" name="Rectangle 3"/>
          <p:cNvSpPr>
            <a:spLocks noGrp="1" noChangeArrowheads="1"/>
          </p:cNvSpPr>
          <p:nvPr>
            <p:ph type="body" idx="1"/>
          </p:nvPr>
        </p:nvSpPr>
        <p:spPr>
          <a:xfrm>
            <a:off x="293564" y="1986860"/>
            <a:ext cx="3695774" cy="4510608"/>
          </a:xfrm>
        </p:spPr>
        <p:txBody>
          <a:bodyPr/>
          <a:lstStyle/>
          <a:p>
            <a:pPr marL="196446" indent="-196446">
              <a:spcBef>
                <a:spcPts val="2672"/>
              </a:spcBef>
            </a:pPr>
            <a:r>
              <a:rPr lang="en-US" altLang="en-US" sz="2531" dirty="0" smtClean="0"/>
              <a:t>As a group</a:t>
            </a:r>
          </a:p>
          <a:p>
            <a:pPr marL="196446" indent="-196446">
              <a:spcBef>
                <a:spcPts val="2672"/>
              </a:spcBef>
            </a:pPr>
            <a:r>
              <a:rPr lang="en-US" altLang="en-US" sz="2531" dirty="0" smtClean="0"/>
              <a:t>Everyone contributes</a:t>
            </a:r>
          </a:p>
          <a:p>
            <a:pPr marL="196446" indent="-196446">
              <a:spcBef>
                <a:spcPts val="2672"/>
              </a:spcBef>
            </a:pPr>
            <a:r>
              <a:rPr lang="en-US" altLang="en-US" sz="2531" dirty="0" smtClean="0"/>
              <a:t>Activates prior knowledge</a:t>
            </a:r>
          </a:p>
          <a:p>
            <a:pPr marL="196446" indent="-196446">
              <a:spcBef>
                <a:spcPts val="2672"/>
              </a:spcBef>
            </a:pPr>
            <a:r>
              <a:rPr lang="en-US" altLang="en-US" sz="2531" dirty="0" smtClean="0"/>
              <a:t>Prepares brain to learn more</a:t>
            </a:r>
          </a:p>
        </p:txBody>
      </p:sp>
      <p:pic>
        <p:nvPicPr>
          <p:cNvPr id="18436" name="Picture 4" descr="DSCF0045.TIF"/>
          <p:cNvPicPr>
            <a:picLocks noChangeAspect="1"/>
          </p:cNvPicPr>
          <p:nvPr/>
        </p:nvPicPr>
        <p:blipFill>
          <a:blip r:embed="rId3" cstate="print">
            <a:extLst>
              <a:ext uri="{28A0092B-C50C-407E-A947-70E740481C1C}">
                <a14:useLocalDpi xmlns:a14="http://schemas.microsoft.com/office/drawing/2010/main" val="0"/>
              </a:ext>
            </a:extLst>
          </a:blip>
          <a:srcRect l="702" t="398" r="2647"/>
          <a:stretch>
            <a:fillRect/>
          </a:stretch>
        </p:blipFill>
        <p:spPr bwMode="auto">
          <a:xfrm>
            <a:off x="4065241" y="1859608"/>
            <a:ext cx="4825380" cy="416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189977835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288" y="1018580"/>
            <a:ext cx="6768752" cy="1152128"/>
          </a:xfrm>
        </p:spPr>
        <p:txBody>
          <a:bodyPr/>
          <a:lstStyle/>
          <a:p>
            <a:r>
              <a:rPr lang="en-GB" dirty="0" smtClean="0"/>
              <a:t>Introduction to PBL</a:t>
            </a:r>
            <a:endParaRPr lang="en-GB" dirty="0"/>
          </a:p>
        </p:txBody>
      </p:sp>
      <p:sp>
        <p:nvSpPr>
          <p:cNvPr id="3" name="Text Placeholder 2"/>
          <p:cNvSpPr>
            <a:spLocks noGrp="1"/>
          </p:cNvSpPr>
          <p:nvPr>
            <p:ph type="body" sz="quarter" idx="14"/>
          </p:nvPr>
        </p:nvSpPr>
        <p:spPr/>
        <p:txBody>
          <a:bodyPr/>
          <a:lstStyle/>
          <a:p>
            <a:pPr marL="0" indent="0">
              <a:lnSpc>
                <a:spcPct val="150000"/>
              </a:lnSpc>
              <a:buNone/>
            </a:pPr>
            <a:r>
              <a:rPr lang="en-GB" dirty="0" smtClean="0"/>
              <a:t>1.  Introduction Problem Based Learning</a:t>
            </a:r>
          </a:p>
          <a:p>
            <a:pPr lvl="1">
              <a:buFont typeface="Courier New" panose="02070309020205020404" pitchFamily="49" charset="0"/>
              <a:buChar char="o"/>
            </a:pPr>
            <a:r>
              <a:rPr lang="en-GB" dirty="0"/>
              <a:t>D</a:t>
            </a:r>
            <a:r>
              <a:rPr lang="en-GB" dirty="0" smtClean="0"/>
              <a:t>ifferences between medical schools</a:t>
            </a:r>
          </a:p>
          <a:p>
            <a:pPr lvl="1">
              <a:buFont typeface="Courier New" panose="02070309020205020404" pitchFamily="49" charset="0"/>
              <a:buChar char="o"/>
            </a:pPr>
            <a:r>
              <a:rPr lang="en-GB" dirty="0" smtClean="0"/>
              <a:t>Why PBL?</a:t>
            </a:r>
          </a:p>
          <a:p>
            <a:pPr lvl="1">
              <a:buFont typeface="Courier New" panose="02070309020205020404" pitchFamily="49" charset="0"/>
              <a:buChar char="o"/>
            </a:pPr>
            <a:r>
              <a:rPr lang="en-GB" dirty="0" smtClean="0"/>
              <a:t>PBL – 7 steps @ Lancaster University</a:t>
            </a:r>
            <a:endParaRPr lang="en-GB" dirty="0"/>
          </a:p>
          <a:p>
            <a:pPr marL="0" indent="0">
              <a:lnSpc>
                <a:spcPct val="150000"/>
              </a:lnSpc>
              <a:spcBef>
                <a:spcPts val="1200"/>
              </a:spcBef>
              <a:buNone/>
            </a:pPr>
            <a:r>
              <a:rPr lang="en-GB" dirty="0" smtClean="0">
                <a:solidFill>
                  <a:srgbClr val="C00000"/>
                </a:solidFill>
              </a:rPr>
              <a:t>2. Self-study and taught sessions</a:t>
            </a:r>
          </a:p>
          <a:p>
            <a:pPr lvl="1">
              <a:buFont typeface="Courier New" panose="02070309020205020404" pitchFamily="49" charset="0"/>
              <a:buChar char="o"/>
            </a:pPr>
            <a:r>
              <a:rPr lang="en-GB" dirty="0" smtClean="0">
                <a:solidFill>
                  <a:srgbClr val="C00000"/>
                </a:solidFill>
              </a:rPr>
              <a:t>Anatomy</a:t>
            </a:r>
            <a:endParaRPr lang="en-GB" dirty="0">
              <a:solidFill>
                <a:srgbClr val="C00000"/>
              </a:solidFill>
            </a:endParaRPr>
          </a:p>
          <a:p>
            <a:pPr lvl="1">
              <a:buFont typeface="Courier New" panose="02070309020205020404" pitchFamily="49" charset="0"/>
              <a:buChar char="o"/>
            </a:pPr>
            <a:r>
              <a:rPr lang="en-GB" dirty="0" smtClean="0">
                <a:solidFill>
                  <a:srgbClr val="C00000"/>
                </a:solidFill>
              </a:rPr>
              <a:t>Clinical Skills and placements</a:t>
            </a:r>
            <a:endParaRPr lang="en-GB" dirty="0">
              <a:solidFill>
                <a:srgbClr val="C00000"/>
              </a:solidFill>
            </a:endParaRPr>
          </a:p>
          <a:p>
            <a:pPr lvl="1">
              <a:buFont typeface="Courier New" panose="02070309020205020404" pitchFamily="49" charset="0"/>
              <a:buChar char="o"/>
            </a:pPr>
            <a:r>
              <a:rPr lang="en-GB" dirty="0" smtClean="0">
                <a:solidFill>
                  <a:srgbClr val="C00000"/>
                </a:solidFill>
              </a:rPr>
              <a:t>Communication Skills</a:t>
            </a:r>
          </a:p>
          <a:p>
            <a:pPr marL="0" indent="0">
              <a:lnSpc>
                <a:spcPct val="150000"/>
              </a:lnSpc>
              <a:spcBef>
                <a:spcPts val="1200"/>
              </a:spcBef>
              <a:buNone/>
            </a:pPr>
            <a:r>
              <a:rPr lang="en-GB" dirty="0" smtClean="0"/>
              <a:t>3. Group Roles</a:t>
            </a:r>
          </a:p>
          <a:p>
            <a:pPr marL="457200" lvl="1" indent="0">
              <a:buNone/>
            </a:pPr>
            <a:endParaRPr lang="en-GB" dirty="0"/>
          </a:p>
          <a:p>
            <a:pPr marL="0" indent="0">
              <a:buNone/>
            </a:pPr>
            <a:endParaRPr lang="en-GB"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4565" t="38450" b="23228"/>
          <a:stretch/>
        </p:blipFill>
        <p:spPr>
          <a:xfrm>
            <a:off x="6135243" y="2317869"/>
            <a:ext cx="2727535" cy="183514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5243" y="4300179"/>
            <a:ext cx="2714600" cy="1809733"/>
          </a:xfrm>
          <a:prstGeom prst="rect">
            <a:avLst/>
          </a:prstGeom>
        </p:spPr>
      </p:pic>
    </p:spTree>
    <p:extLst>
      <p:ext uri="{BB962C8B-B14F-4D97-AF65-F5344CB8AC3E}">
        <p14:creationId xmlns:p14="http://schemas.microsoft.com/office/powerpoint/2010/main" val="5867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67832" y="899671"/>
            <a:ext cx="8976167" cy="1143000"/>
          </a:xfrm>
        </p:spPr>
        <p:txBody>
          <a:bodyPr/>
          <a:lstStyle/>
          <a:p>
            <a:pPr algn="l"/>
            <a:r>
              <a:rPr lang="en-US" altLang="en-US" sz="3600" dirty="0">
                <a:solidFill>
                  <a:srgbClr val="C00000"/>
                </a:solidFill>
              </a:rPr>
              <a:t>4. </a:t>
            </a:r>
            <a:r>
              <a:rPr lang="en-US" altLang="en-US" sz="3600" dirty="0" smtClean="0">
                <a:solidFill>
                  <a:srgbClr val="C00000"/>
                </a:solidFill>
              </a:rPr>
              <a:t>Sort </a:t>
            </a:r>
            <a:r>
              <a:rPr lang="en-US" altLang="en-US" sz="3600" dirty="0">
                <a:solidFill>
                  <a:srgbClr val="C00000"/>
                </a:solidFill>
              </a:rPr>
              <a:t>learning issues into curricular themes</a:t>
            </a:r>
            <a:endParaRPr lang="en-GB" altLang="en-US" sz="3600" dirty="0" smtClean="0">
              <a:solidFill>
                <a:srgbClr val="C00000"/>
              </a:solidFill>
            </a:endParaRPr>
          </a:p>
        </p:txBody>
      </p:sp>
      <p:sp>
        <p:nvSpPr>
          <p:cNvPr id="20483" name="Content Placeholder 2"/>
          <p:cNvSpPr>
            <a:spLocks noGrp="1"/>
          </p:cNvSpPr>
          <p:nvPr>
            <p:ph idx="1"/>
          </p:nvPr>
        </p:nvSpPr>
        <p:spPr>
          <a:xfrm>
            <a:off x="167832" y="1946672"/>
            <a:ext cx="3695775" cy="4520654"/>
          </a:xfrm>
        </p:spPr>
        <p:txBody>
          <a:bodyPr/>
          <a:lstStyle/>
          <a:p>
            <a:pPr marL="196446" indent="-196446">
              <a:spcBef>
                <a:spcPts val="2672"/>
              </a:spcBef>
            </a:pPr>
            <a:r>
              <a:rPr lang="en-US" altLang="en-US" sz="2800" dirty="0" smtClean="0"/>
              <a:t>Scenarios </a:t>
            </a:r>
            <a:r>
              <a:rPr lang="en-US" altLang="en-US" sz="2800" dirty="0"/>
              <a:t>are complex and </a:t>
            </a:r>
            <a:r>
              <a:rPr lang="en-US" altLang="en-US" sz="2800" dirty="0" smtClean="0"/>
              <a:t>multifaceted</a:t>
            </a:r>
          </a:p>
          <a:p>
            <a:pPr marL="196446" indent="-196446">
              <a:spcBef>
                <a:spcPts val="2672"/>
              </a:spcBef>
            </a:pPr>
            <a:r>
              <a:rPr lang="en-US" altLang="en-US" sz="2800" dirty="0"/>
              <a:t>C</a:t>
            </a:r>
            <a:r>
              <a:rPr lang="en-US" altLang="en-US" sz="2800" dirty="0" smtClean="0"/>
              <a:t>onsider different perspectives</a:t>
            </a:r>
          </a:p>
          <a:p>
            <a:pPr marL="196446" indent="-196446">
              <a:spcBef>
                <a:spcPts val="2672"/>
              </a:spcBef>
            </a:pPr>
            <a:r>
              <a:rPr lang="en-US" altLang="en-US" sz="2800" dirty="0" smtClean="0"/>
              <a:t>Clarifies </a:t>
            </a:r>
            <a:r>
              <a:rPr lang="en-US" altLang="en-US" sz="2800" dirty="0"/>
              <a:t>and </a:t>
            </a:r>
            <a:r>
              <a:rPr lang="en-US" altLang="en-US" sz="2800" dirty="0" smtClean="0"/>
              <a:t>directs learning</a:t>
            </a:r>
            <a:endParaRPr lang="en-GB" altLang="en-US" sz="4000" dirty="0" smtClean="0"/>
          </a:p>
        </p:txBody>
      </p:sp>
      <p:pic>
        <p:nvPicPr>
          <p:cNvPr id="20484" name="Picture 2" descr="\\LANCS\homes\43\goodwids\My Documents\My Pictures\sift and so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491" y="2601374"/>
            <a:ext cx="5341352" cy="366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178723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a:xfrm>
            <a:off x="348959" y="869489"/>
            <a:ext cx="7358063" cy="820415"/>
          </a:xfrm>
        </p:spPr>
        <p:txBody>
          <a:bodyPr/>
          <a:lstStyle/>
          <a:p>
            <a:pPr algn="l"/>
            <a:r>
              <a:rPr lang="en-GB" altLang="en-US" sz="3600" dirty="0" smtClean="0">
                <a:solidFill>
                  <a:srgbClr val="C00000"/>
                </a:solidFill>
              </a:rPr>
              <a:t>Curricular Themes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05741109"/>
              </p:ext>
            </p:extLst>
          </p:nvPr>
        </p:nvGraphicFramePr>
        <p:xfrm>
          <a:off x="348959" y="1689904"/>
          <a:ext cx="8459376" cy="5063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9777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372108" y="884650"/>
            <a:ext cx="7358063" cy="562185"/>
          </a:xfrm>
        </p:spPr>
        <p:txBody>
          <a:bodyPr/>
          <a:lstStyle/>
          <a:p>
            <a:pPr marL="267881" indent="-267881" algn="l">
              <a:spcBef>
                <a:spcPts val="2953"/>
              </a:spcBef>
            </a:pPr>
            <a:r>
              <a:rPr lang="en-US" altLang="en-US" sz="3600" dirty="0">
                <a:solidFill>
                  <a:srgbClr val="C00000"/>
                </a:solidFill>
              </a:rPr>
              <a:t>5. Construct learning objectives</a:t>
            </a:r>
          </a:p>
        </p:txBody>
      </p:sp>
      <p:sp>
        <p:nvSpPr>
          <p:cNvPr id="22531" name="Content Placeholder 3"/>
          <p:cNvSpPr>
            <a:spLocks noGrp="1"/>
          </p:cNvSpPr>
          <p:nvPr>
            <p:ph sz="half" idx="1"/>
          </p:nvPr>
        </p:nvSpPr>
        <p:spPr>
          <a:xfrm>
            <a:off x="334789" y="1946672"/>
            <a:ext cx="8718314" cy="4520654"/>
          </a:xfrm>
        </p:spPr>
        <p:txBody>
          <a:bodyPr/>
          <a:lstStyle/>
          <a:p>
            <a:pPr eaLnBrk="1">
              <a:spcAft>
                <a:spcPts val="600"/>
              </a:spcAft>
            </a:pPr>
            <a:r>
              <a:rPr lang="en-US" altLang="en-US" sz="2800" dirty="0"/>
              <a:t>Scenarios </a:t>
            </a:r>
            <a:r>
              <a:rPr lang="en-US" altLang="en-US" sz="2800" dirty="0" smtClean="0"/>
              <a:t>incorporate </a:t>
            </a:r>
            <a:r>
              <a:rPr lang="en-US" altLang="en-US" sz="2800" dirty="0"/>
              <a:t>an element of problem-solving. </a:t>
            </a:r>
          </a:p>
          <a:p>
            <a:pPr eaLnBrk="1">
              <a:spcAft>
                <a:spcPts val="600"/>
              </a:spcAft>
            </a:pPr>
            <a:r>
              <a:rPr lang="en-US" altLang="en-US" sz="2800" dirty="0" smtClean="0"/>
              <a:t>Formulating LOs in unfamiliar </a:t>
            </a:r>
            <a:r>
              <a:rPr lang="en-US" altLang="en-US" sz="2800" dirty="0"/>
              <a:t>disciplines </a:t>
            </a:r>
            <a:r>
              <a:rPr lang="en-US" altLang="en-US" sz="2800" dirty="0" smtClean="0"/>
              <a:t>is challenging</a:t>
            </a:r>
            <a:r>
              <a:rPr lang="en-US" altLang="en-US" sz="2800" dirty="0"/>
              <a:t>.  </a:t>
            </a:r>
            <a:endParaRPr lang="en-US" altLang="en-US" sz="2800" dirty="0" smtClean="0"/>
          </a:p>
          <a:p>
            <a:pPr eaLnBrk="1">
              <a:spcAft>
                <a:spcPts val="600"/>
              </a:spcAft>
            </a:pPr>
            <a:r>
              <a:rPr lang="en-US" altLang="en-US" sz="2800" dirty="0" smtClean="0"/>
              <a:t>As </a:t>
            </a:r>
            <a:r>
              <a:rPr lang="en-US" altLang="en-US" sz="2800" dirty="0"/>
              <a:t>you </a:t>
            </a:r>
            <a:r>
              <a:rPr lang="en-US" altLang="en-US" sz="2800" dirty="0" smtClean="0"/>
              <a:t>learn more, </a:t>
            </a:r>
            <a:r>
              <a:rPr lang="en-US" altLang="en-US" sz="2800" dirty="0"/>
              <a:t>formulating </a:t>
            </a:r>
            <a:r>
              <a:rPr lang="en-US" altLang="en-US" sz="2800" dirty="0" smtClean="0"/>
              <a:t>LOs becomes </a:t>
            </a:r>
            <a:r>
              <a:rPr lang="en-US" altLang="en-US" sz="2800" dirty="0"/>
              <a:t>easie</a:t>
            </a:r>
            <a:r>
              <a:rPr lang="en-US" altLang="en-US" sz="2400" dirty="0" smtClean="0"/>
              <a:t>r.</a:t>
            </a:r>
          </a:p>
          <a:p>
            <a:pPr eaLnBrk="1">
              <a:spcAft>
                <a:spcPts val="600"/>
              </a:spcAft>
            </a:pPr>
            <a:endParaRPr lang="en-GB" altLang="en-US" sz="2400" dirty="0" smtClean="0"/>
          </a:p>
        </p:txBody>
      </p:sp>
      <p:sp>
        <p:nvSpPr>
          <p:cNvPr id="2" name="Rectangle 1"/>
          <p:cNvSpPr/>
          <p:nvPr/>
        </p:nvSpPr>
        <p:spPr>
          <a:xfrm>
            <a:off x="538050" y="3958947"/>
            <a:ext cx="8311793" cy="2508379"/>
          </a:xfrm>
          <a:prstGeom prst="rect">
            <a:avLst/>
          </a:prstGeom>
          <a:solidFill>
            <a:schemeClr val="accent2">
              <a:lumMod val="40000"/>
              <a:lumOff val="60000"/>
            </a:schemeClr>
          </a:solidFill>
          <a:ln w="38100">
            <a:solidFill>
              <a:srgbClr val="C00000"/>
            </a:solidFill>
          </a:ln>
        </p:spPr>
        <p:txBody>
          <a:bodyPr wrap="square">
            <a:spAutoFit/>
          </a:bodyPr>
          <a:lstStyle/>
          <a:p>
            <a:pPr>
              <a:spcAft>
                <a:spcPts val="1200"/>
              </a:spcAft>
            </a:pPr>
            <a:r>
              <a:rPr lang="en-GB" altLang="en-US" sz="2200" b="1" dirty="0"/>
              <a:t>Examples:</a:t>
            </a:r>
          </a:p>
          <a:p>
            <a:pPr>
              <a:spcAft>
                <a:spcPts val="600"/>
              </a:spcAft>
            </a:pPr>
            <a:r>
              <a:rPr lang="en-GB" sz="2200" b="1" dirty="0" smtClean="0"/>
              <a:t>MS: </a:t>
            </a:r>
            <a:r>
              <a:rPr lang="en-GB" sz="2200" dirty="0" smtClean="0"/>
              <a:t>Describe </a:t>
            </a:r>
            <a:r>
              <a:rPr lang="en-GB" sz="2200" dirty="0"/>
              <a:t>the role of insulin in regulating blood glucose.</a:t>
            </a:r>
          </a:p>
          <a:p>
            <a:pPr lvl="0">
              <a:spcAft>
                <a:spcPts val="600"/>
              </a:spcAft>
            </a:pPr>
            <a:r>
              <a:rPr lang="en-GB" sz="2200" b="1" dirty="0" smtClean="0"/>
              <a:t>HCS: </a:t>
            </a:r>
            <a:r>
              <a:rPr lang="en-GB" sz="2200" dirty="0"/>
              <a:t>Explore the issues that patients commonly experience when managing their chronic illness. </a:t>
            </a:r>
          </a:p>
          <a:p>
            <a:pPr>
              <a:spcAft>
                <a:spcPts val="600"/>
              </a:spcAft>
            </a:pPr>
            <a:r>
              <a:rPr lang="en-GB" altLang="en-US" sz="2200" b="1" dirty="0" smtClean="0"/>
              <a:t>PH: </a:t>
            </a:r>
            <a:r>
              <a:rPr lang="en-GB" sz="2200" dirty="0"/>
              <a:t>Understand percentiles to describe distributions </a:t>
            </a:r>
            <a:endParaRPr lang="en-GB" altLang="en-US" sz="2200" dirty="0"/>
          </a:p>
          <a:p>
            <a:pPr>
              <a:spcAft>
                <a:spcPts val="600"/>
              </a:spcAft>
            </a:pPr>
            <a:r>
              <a:rPr lang="en-GB" altLang="en-US" sz="2200" b="1" dirty="0" smtClean="0"/>
              <a:t>PPVE: </a:t>
            </a:r>
            <a:r>
              <a:rPr lang="en-GB" sz="2200" dirty="0"/>
              <a:t>Define the concepts of autonomy and consent</a:t>
            </a:r>
            <a:r>
              <a:rPr lang="en-GB" sz="2200" dirty="0" smtClean="0"/>
              <a:t>.</a:t>
            </a:r>
            <a:endParaRPr lang="en-GB"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7458748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a:xfrm>
            <a:off x="457200" y="888096"/>
            <a:ext cx="8229600" cy="1143000"/>
          </a:xfrm>
        </p:spPr>
        <p:txBody>
          <a:bodyPr/>
          <a:lstStyle/>
          <a:p>
            <a:pPr marL="267881" indent="-267881" algn="l">
              <a:spcBef>
                <a:spcPts val="2953"/>
              </a:spcBef>
            </a:pPr>
            <a:r>
              <a:rPr lang="en-US" altLang="en-US" sz="3600" dirty="0">
                <a:solidFill>
                  <a:srgbClr val="C00000"/>
                </a:solidFill>
              </a:rPr>
              <a:t>6. Self study</a:t>
            </a:r>
          </a:p>
        </p:txBody>
      </p:sp>
      <p:sp>
        <p:nvSpPr>
          <p:cNvPr id="24579" name="Rectangle 2"/>
          <p:cNvSpPr>
            <a:spLocks noGrp="1" noChangeArrowheads="1"/>
          </p:cNvSpPr>
          <p:nvPr>
            <p:ph type="body" idx="1"/>
          </p:nvPr>
        </p:nvSpPr>
        <p:spPr>
          <a:xfrm>
            <a:off x="457200" y="1750675"/>
            <a:ext cx="8229600" cy="4525963"/>
          </a:xfrm>
        </p:spPr>
        <p:txBody>
          <a:bodyPr/>
          <a:lstStyle/>
          <a:p>
            <a:pPr marL="267881" indent="-267881">
              <a:spcAft>
                <a:spcPts val="1200"/>
              </a:spcAft>
            </a:pPr>
            <a:r>
              <a:rPr lang="en-US" altLang="en-US" sz="2800" dirty="0" smtClean="0"/>
              <a:t>Direct own learning around learning </a:t>
            </a:r>
            <a:r>
              <a:rPr lang="en-US" altLang="en-US" sz="2800" dirty="0"/>
              <a:t>objectives </a:t>
            </a:r>
            <a:endParaRPr lang="en-US" altLang="en-US" sz="2800" dirty="0" smtClean="0"/>
          </a:p>
          <a:p>
            <a:pPr marL="267881" indent="-267881">
              <a:spcAft>
                <a:spcPts val="1200"/>
              </a:spcAft>
            </a:pPr>
            <a:r>
              <a:rPr lang="en-US" altLang="en-US" sz="2800" dirty="0" smtClean="0"/>
              <a:t>Learning resources to aid study:</a:t>
            </a:r>
          </a:p>
          <a:p>
            <a:pPr marL="667931" lvl="1" indent="-267881">
              <a:spcAft>
                <a:spcPts val="600"/>
              </a:spcAft>
            </a:pPr>
            <a:r>
              <a:rPr lang="en-US" altLang="en-US" dirty="0" smtClean="0"/>
              <a:t>Recommended </a:t>
            </a:r>
            <a:r>
              <a:rPr lang="en-US" altLang="en-US" dirty="0"/>
              <a:t>resource lists </a:t>
            </a:r>
            <a:endParaRPr lang="en-US" altLang="en-US" dirty="0" smtClean="0"/>
          </a:p>
          <a:p>
            <a:pPr marL="667931" lvl="1" indent="-267881">
              <a:spcAft>
                <a:spcPts val="600"/>
              </a:spcAft>
            </a:pPr>
            <a:r>
              <a:rPr lang="en-US" altLang="en-US" dirty="0" smtClean="0"/>
              <a:t>Other </a:t>
            </a:r>
            <a:r>
              <a:rPr lang="en-US" altLang="en-US" dirty="0"/>
              <a:t>scheduled </a:t>
            </a:r>
            <a:r>
              <a:rPr lang="en-US" altLang="en-US" dirty="0" smtClean="0"/>
              <a:t>activities </a:t>
            </a:r>
          </a:p>
          <a:p>
            <a:pPr marL="1067981" lvl="2" indent="-267881"/>
            <a:r>
              <a:rPr lang="en-US" altLang="en-US" dirty="0" smtClean="0"/>
              <a:t>Lectures</a:t>
            </a:r>
          </a:p>
          <a:p>
            <a:pPr marL="1067981" lvl="2" indent="-267881"/>
            <a:r>
              <a:rPr lang="en-US" altLang="en-US" dirty="0" smtClean="0"/>
              <a:t>CALC</a:t>
            </a:r>
          </a:p>
          <a:p>
            <a:pPr marL="1067981" lvl="2" indent="-267881"/>
            <a:r>
              <a:rPr lang="en-US" altLang="en-US" dirty="0" smtClean="0"/>
              <a:t>Clinical skills</a:t>
            </a:r>
          </a:p>
          <a:p>
            <a:pPr marL="267881" indent="-267881">
              <a:spcBef>
                <a:spcPts val="1200"/>
              </a:spcBef>
              <a:spcAft>
                <a:spcPts val="1200"/>
              </a:spcAft>
            </a:pPr>
            <a:r>
              <a:rPr lang="en-US" altLang="en-US" sz="2800" dirty="0" smtClean="0"/>
              <a:t>Be </a:t>
            </a:r>
            <a:r>
              <a:rPr lang="en-US" altLang="en-US" sz="2800" dirty="0"/>
              <a:t>aware of your study habits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174887524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dirty="0" smtClean="0"/>
              <a:t/>
            </a:r>
            <a:br>
              <a:rPr lang="en-GB" dirty="0" smtClean="0"/>
            </a:br>
            <a:r>
              <a:rPr lang="en-GB" dirty="0" smtClean="0"/>
              <a:t>A fortnight in the life of…</a:t>
            </a:r>
            <a:r>
              <a:rPr lang="en-GB" dirty="0"/>
              <a:t/>
            </a:r>
            <a:br>
              <a:rPr lang="en-GB" dirty="0"/>
            </a:br>
            <a:endParaRPr lang="en-GB" dirty="0"/>
          </a:p>
        </p:txBody>
      </p:sp>
      <p:sp>
        <p:nvSpPr>
          <p:cNvPr id="2" name="Subtitle 1"/>
          <p:cNvSpPr>
            <a:spLocks noGrp="1"/>
          </p:cNvSpPr>
          <p:nvPr>
            <p:ph type="body" sz="quarter" idx="14"/>
          </p:nvPr>
        </p:nvSpPr>
        <p:spPr>
          <a:xfrm>
            <a:off x="395288" y="1656672"/>
            <a:ext cx="8425184" cy="1226377"/>
          </a:xfrm>
          <a:prstGeom prst="rect">
            <a:avLst/>
          </a:prstGeom>
        </p:spPr>
        <p:txBody>
          <a:bodyPr/>
          <a:lstStyle/>
          <a:p>
            <a:pPr marL="0" indent="0">
              <a:lnSpc>
                <a:spcPct val="90000"/>
              </a:lnSpc>
              <a:buNone/>
            </a:pPr>
            <a:r>
              <a:rPr lang="en-GB" sz="3200" b="1" dirty="0" smtClean="0"/>
              <a:t>A Year 1 student at Lancaster Medical School</a:t>
            </a:r>
          </a:p>
          <a:p>
            <a:pPr marL="0" indent="0" algn="ctr">
              <a:lnSpc>
                <a:spcPct val="90000"/>
              </a:lnSpc>
              <a:buNone/>
            </a:pPr>
            <a:endParaRPr lang="en-GB" sz="1000" dirty="0" smtClean="0"/>
          </a:p>
          <a:p>
            <a:pPr marL="0" indent="0" algn="ctr">
              <a:lnSpc>
                <a:spcPct val="90000"/>
              </a:lnSpc>
              <a:buNone/>
            </a:pPr>
            <a:r>
              <a:rPr lang="en-GB" sz="2800" dirty="0" smtClean="0"/>
              <a:t>Year 1 = 11 x two-week modules</a:t>
            </a:r>
            <a:endParaRPr lang="en-GB" sz="3200" dirty="0" smtClean="0"/>
          </a:p>
          <a:p>
            <a:pPr marL="0" indent="0">
              <a:lnSpc>
                <a:spcPct val="90000"/>
              </a:lnSpc>
              <a:buNone/>
            </a:pPr>
            <a:endParaRPr lang="en-GB" sz="3200" dirty="0">
              <a:solidFill>
                <a:srgbClr val="B5121B"/>
              </a:solidFill>
            </a:endParaRPr>
          </a:p>
          <a:p>
            <a:pPr marL="0" indent="0">
              <a:buNone/>
            </a:pPr>
            <a:endParaRPr lang="en-GB" sz="3200" dirty="0">
              <a:solidFill>
                <a:srgbClr val="B5121B"/>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000" y="293404"/>
            <a:ext cx="3384000" cy="576000"/>
          </a:xfrm>
          <a:prstGeom prst="rect">
            <a:avLst/>
          </a:prstGeom>
        </p:spPr>
      </p:pic>
      <p:graphicFrame>
        <p:nvGraphicFramePr>
          <p:cNvPr id="5" name="Table 4"/>
          <p:cNvGraphicFramePr>
            <a:graphicFrameLocks noGrp="1"/>
          </p:cNvGraphicFramePr>
          <p:nvPr>
            <p:extLst/>
          </p:nvPr>
        </p:nvGraphicFramePr>
        <p:xfrm>
          <a:off x="522000" y="2926530"/>
          <a:ext cx="7776000" cy="2748280"/>
        </p:xfrm>
        <a:graphic>
          <a:graphicData uri="http://schemas.openxmlformats.org/drawingml/2006/table">
            <a:tbl>
              <a:tblPr firstRow="1" bandRow="1">
                <a:tableStyleId>{0660B408-B3CF-4A94-85FC-2B1E0A45F4A2}</a:tableStyleId>
              </a:tblPr>
              <a:tblGrid>
                <a:gridCol w="936000">
                  <a:extLst>
                    <a:ext uri="{9D8B030D-6E8A-4147-A177-3AD203B41FA5}">
                      <a16:colId xmlns:a16="http://schemas.microsoft.com/office/drawing/2014/main" val="20000"/>
                    </a:ext>
                  </a:extLst>
                </a:gridCol>
                <a:gridCol w="1224000">
                  <a:extLst>
                    <a:ext uri="{9D8B030D-6E8A-4147-A177-3AD203B41FA5}">
                      <a16:colId xmlns:a16="http://schemas.microsoft.com/office/drawing/2014/main" val="20001"/>
                    </a:ext>
                  </a:extLst>
                </a:gridCol>
                <a:gridCol w="1224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gridCol w="1440000">
                  <a:extLst>
                    <a:ext uri="{9D8B030D-6E8A-4147-A177-3AD203B41FA5}">
                      <a16:colId xmlns:a16="http://schemas.microsoft.com/office/drawing/2014/main" val="20004"/>
                    </a:ext>
                  </a:extLst>
                </a:gridCol>
                <a:gridCol w="1512000">
                  <a:extLst>
                    <a:ext uri="{9D8B030D-6E8A-4147-A177-3AD203B41FA5}">
                      <a16:colId xmlns:a16="http://schemas.microsoft.com/office/drawing/2014/main" val="20005"/>
                    </a:ext>
                  </a:extLst>
                </a:gridCol>
              </a:tblGrid>
              <a:tr h="370840">
                <a:tc>
                  <a:txBody>
                    <a:bodyPr/>
                    <a:lstStyle/>
                    <a:p>
                      <a:endParaRPr lang="en-GB" dirty="0"/>
                    </a:p>
                  </a:txBody>
                  <a:tcPr/>
                </a:tc>
                <a:tc>
                  <a:txBody>
                    <a:bodyPr/>
                    <a:lstStyle/>
                    <a:p>
                      <a:r>
                        <a:rPr lang="en-GB" dirty="0" smtClean="0"/>
                        <a:t>Monday</a:t>
                      </a:r>
                      <a:endParaRPr lang="en-GB" dirty="0"/>
                    </a:p>
                  </a:txBody>
                  <a:tcPr/>
                </a:tc>
                <a:tc>
                  <a:txBody>
                    <a:bodyPr/>
                    <a:lstStyle/>
                    <a:p>
                      <a:r>
                        <a:rPr lang="en-GB" dirty="0" smtClean="0"/>
                        <a:t>Tuesday</a:t>
                      </a:r>
                      <a:endParaRPr lang="en-GB" dirty="0"/>
                    </a:p>
                  </a:txBody>
                  <a:tcPr/>
                </a:tc>
                <a:tc>
                  <a:txBody>
                    <a:bodyPr/>
                    <a:lstStyle/>
                    <a:p>
                      <a:r>
                        <a:rPr lang="en-GB" dirty="0" smtClean="0"/>
                        <a:t>Wednesday</a:t>
                      </a:r>
                      <a:endParaRPr lang="en-GB" dirty="0"/>
                    </a:p>
                  </a:txBody>
                  <a:tcPr/>
                </a:tc>
                <a:tc>
                  <a:txBody>
                    <a:bodyPr/>
                    <a:lstStyle/>
                    <a:p>
                      <a:r>
                        <a:rPr lang="en-GB" dirty="0" smtClean="0"/>
                        <a:t>Thursday</a:t>
                      </a:r>
                      <a:endParaRPr lang="en-GB" dirty="0"/>
                    </a:p>
                  </a:txBody>
                  <a:tcPr/>
                </a:tc>
                <a:tc>
                  <a:txBody>
                    <a:bodyPr/>
                    <a:lstStyle/>
                    <a:p>
                      <a:r>
                        <a:rPr lang="en-GB" dirty="0" smtClean="0"/>
                        <a:t>Friday</a:t>
                      </a:r>
                      <a:endParaRPr lang="en-GB" dirty="0"/>
                    </a:p>
                  </a:txBody>
                  <a:tcPr/>
                </a:tc>
                <a:extLst>
                  <a:ext uri="{0D108BD9-81ED-4DB2-BD59-A6C34878D82A}">
                    <a16:rowId xmlns:a16="http://schemas.microsoft.com/office/drawing/2014/main" val="10000"/>
                  </a:ext>
                </a:extLst>
              </a:tr>
              <a:tr h="792000">
                <a:tc>
                  <a:txBody>
                    <a:bodyPr/>
                    <a:lstStyle/>
                    <a:p>
                      <a:endParaRPr lang="en-GB" dirty="0" smtClean="0"/>
                    </a:p>
                    <a:p>
                      <a:r>
                        <a:rPr lang="en-GB" dirty="0" smtClean="0"/>
                        <a:t>Week 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Lecture</a:t>
                      </a:r>
                    </a:p>
                    <a:p>
                      <a:r>
                        <a:rPr lang="en-GB" dirty="0" smtClean="0"/>
                        <a:t>PBL</a:t>
                      </a:r>
                    </a:p>
                    <a:p>
                      <a:endParaRPr lang="en-GB" dirty="0" smtClean="0"/>
                    </a:p>
                    <a:p>
                      <a:r>
                        <a:rPr lang="en-GB" dirty="0" smtClean="0"/>
                        <a:t>Self-study</a:t>
                      </a:r>
                    </a:p>
                  </a:txBody>
                  <a:tcPr/>
                </a:tc>
                <a:tc>
                  <a:txBody>
                    <a:bodyPr/>
                    <a:lstStyle/>
                    <a:p>
                      <a:r>
                        <a:rPr lang="en-GB" dirty="0" smtClean="0"/>
                        <a:t>Lecture</a:t>
                      </a:r>
                    </a:p>
                    <a:p>
                      <a:r>
                        <a:rPr lang="en-GB" dirty="0" smtClean="0"/>
                        <a:t>Anatomy</a:t>
                      </a:r>
                    </a:p>
                    <a:p>
                      <a:endParaRPr lang="en-GB" dirty="0" smtClean="0"/>
                    </a:p>
                    <a:p>
                      <a:r>
                        <a:rPr lang="en-GB" dirty="0" smtClean="0"/>
                        <a:t>Self-study</a:t>
                      </a:r>
                    </a:p>
                  </a:txBody>
                  <a:tcPr/>
                </a:tc>
                <a:tc>
                  <a:txBody>
                    <a:bodyPr/>
                    <a:lstStyle/>
                    <a:p>
                      <a:r>
                        <a:rPr lang="en-GB" dirty="0" smtClean="0"/>
                        <a:t>Lecture</a:t>
                      </a:r>
                    </a:p>
                    <a:p>
                      <a:r>
                        <a:rPr lang="en-GB" dirty="0" smtClean="0"/>
                        <a:t>(Workshop)</a:t>
                      </a:r>
                    </a:p>
                    <a:p>
                      <a:endParaRPr lang="en-GB" dirty="0" smtClean="0"/>
                    </a:p>
                    <a:p>
                      <a:r>
                        <a:rPr lang="en-GB" dirty="0" smtClean="0"/>
                        <a:t>(Sports)</a:t>
                      </a:r>
                      <a:endParaRPr lang="en-GB" dirty="0"/>
                    </a:p>
                  </a:txBody>
                  <a:tcPr/>
                </a:tc>
                <a:tc>
                  <a:txBody>
                    <a:bodyPr/>
                    <a:lstStyle/>
                    <a:p>
                      <a:r>
                        <a:rPr lang="en-GB" dirty="0" smtClean="0"/>
                        <a:t>Lecture</a:t>
                      </a:r>
                    </a:p>
                    <a:p>
                      <a:r>
                        <a:rPr lang="en-GB" dirty="0" smtClean="0"/>
                        <a:t>Clinical</a:t>
                      </a:r>
                      <a:r>
                        <a:rPr lang="en-GB" baseline="0" dirty="0" smtClean="0"/>
                        <a:t> skills</a:t>
                      </a:r>
                    </a:p>
                    <a:p>
                      <a:endParaRPr lang="en-GB" baseline="0" dirty="0" smtClean="0"/>
                    </a:p>
                    <a:p>
                      <a:r>
                        <a:rPr lang="en-GB" dirty="0" smtClean="0"/>
                        <a:t>Self-study</a:t>
                      </a:r>
                      <a:endParaRPr lang="en-GB" dirty="0"/>
                    </a:p>
                  </a:txBody>
                  <a:tcPr/>
                </a:tc>
                <a:tc>
                  <a:txBody>
                    <a:bodyPr/>
                    <a:lstStyle/>
                    <a:p>
                      <a:r>
                        <a:rPr lang="en-GB" dirty="0" smtClean="0"/>
                        <a:t>Lecture</a:t>
                      </a:r>
                    </a:p>
                    <a:p>
                      <a:r>
                        <a:rPr lang="en-GB" dirty="0" smtClean="0"/>
                        <a:t>(</a:t>
                      </a:r>
                      <a:r>
                        <a:rPr lang="en-GB" dirty="0" err="1" smtClean="0"/>
                        <a:t>Comms</a:t>
                      </a:r>
                      <a:r>
                        <a:rPr lang="en-GB" dirty="0" smtClean="0"/>
                        <a:t> skills)</a:t>
                      </a:r>
                    </a:p>
                    <a:p>
                      <a:endParaRPr lang="en-GB" dirty="0" smtClean="0"/>
                    </a:p>
                    <a:p>
                      <a:r>
                        <a:rPr lang="en-GB" dirty="0" smtClean="0"/>
                        <a:t>Self-study</a:t>
                      </a:r>
                      <a:endParaRPr lang="en-GB" dirty="0"/>
                    </a:p>
                  </a:txBody>
                  <a:tcPr/>
                </a:tc>
                <a:extLst>
                  <a:ext uri="{0D108BD9-81ED-4DB2-BD59-A6C34878D82A}">
                    <a16:rowId xmlns:a16="http://schemas.microsoft.com/office/drawing/2014/main" val="10001"/>
                  </a:ext>
                </a:extLst>
              </a:tr>
              <a:tr h="900000">
                <a:tc>
                  <a:txBody>
                    <a:bodyPr/>
                    <a:lstStyle/>
                    <a:p>
                      <a:endParaRPr lang="en-GB" dirty="0" smtClean="0"/>
                    </a:p>
                    <a:p>
                      <a:r>
                        <a:rPr lang="en-GB" dirty="0" smtClean="0"/>
                        <a:t>Week</a:t>
                      </a:r>
                      <a:r>
                        <a:rPr lang="en-GB" baseline="0" dirty="0" smtClean="0"/>
                        <a:t> 2</a:t>
                      </a:r>
                      <a:endParaRPr lang="en-GB" dirty="0"/>
                    </a:p>
                  </a:txBody>
                  <a:tcPr/>
                </a:tc>
                <a:tc>
                  <a:txBody>
                    <a:bodyPr/>
                    <a:lstStyle/>
                    <a:p>
                      <a:r>
                        <a:rPr lang="en-GB" dirty="0" smtClean="0"/>
                        <a:t>Lecture</a:t>
                      </a:r>
                    </a:p>
                    <a:p>
                      <a:r>
                        <a:rPr lang="en-GB" dirty="0" smtClean="0"/>
                        <a:t>PBL</a:t>
                      </a:r>
                    </a:p>
                    <a:p>
                      <a:endParaRPr lang="en-GB" dirty="0" smtClean="0"/>
                    </a:p>
                    <a:p>
                      <a:r>
                        <a:rPr lang="en-GB" dirty="0" smtClean="0"/>
                        <a:t>Self-study</a:t>
                      </a:r>
                      <a:endParaRPr lang="en-GB" dirty="0"/>
                    </a:p>
                  </a:txBody>
                  <a:tcPr/>
                </a:tc>
                <a:tc>
                  <a:txBody>
                    <a:bodyPr/>
                    <a:lstStyle/>
                    <a:p>
                      <a:r>
                        <a:rPr lang="en-GB" dirty="0" smtClean="0"/>
                        <a:t>Lecture</a:t>
                      </a:r>
                    </a:p>
                    <a:p>
                      <a:r>
                        <a:rPr lang="en-GB" dirty="0" smtClean="0"/>
                        <a:t>Anatomy</a:t>
                      </a:r>
                    </a:p>
                    <a:p>
                      <a:endParaRPr lang="en-GB" dirty="0" smtClean="0"/>
                    </a:p>
                    <a:p>
                      <a:r>
                        <a:rPr lang="en-GB" dirty="0" smtClean="0"/>
                        <a:t>Self-study</a:t>
                      </a:r>
                      <a:endParaRPr lang="en-GB" dirty="0"/>
                    </a:p>
                  </a:txBody>
                  <a:tcPr/>
                </a:tc>
                <a:tc>
                  <a:txBody>
                    <a:bodyPr/>
                    <a:lstStyle/>
                    <a:p>
                      <a:r>
                        <a:rPr lang="en-GB" dirty="0" smtClean="0"/>
                        <a:t>Lecture(s)</a:t>
                      </a:r>
                    </a:p>
                    <a:p>
                      <a:endParaRPr lang="en-GB" dirty="0" smtClean="0"/>
                    </a:p>
                    <a:p>
                      <a:endParaRPr lang="en-GB" dirty="0" smtClean="0"/>
                    </a:p>
                    <a:p>
                      <a:r>
                        <a:rPr lang="en-GB" dirty="0" smtClean="0"/>
                        <a:t>(Sports)</a:t>
                      </a:r>
                      <a:endParaRPr lang="en-GB" dirty="0"/>
                    </a:p>
                  </a:txBody>
                  <a:tcPr/>
                </a:tc>
                <a:tc>
                  <a:txBody>
                    <a:bodyPr/>
                    <a:lstStyle/>
                    <a:p>
                      <a:r>
                        <a:rPr lang="en-GB" dirty="0" smtClean="0"/>
                        <a:t>Lecture</a:t>
                      </a:r>
                    </a:p>
                    <a:p>
                      <a:r>
                        <a:rPr lang="en-GB" dirty="0" smtClean="0"/>
                        <a:t>Clinical Skills</a:t>
                      </a:r>
                    </a:p>
                    <a:p>
                      <a:endParaRPr lang="en-GB" dirty="0" smtClean="0"/>
                    </a:p>
                    <a:p>
                      <a:r>
                        <a:rPr lang="en-GB" dirty="0" smtClean="0"/>
                        <a:t>Self-study</a:t>
                      </a:r>
                      <a:endParaRPr lang="en-GB" dirty="0"/>
                    </a:p>
                  </a:txBody>
                  <a:tcPr/>
                </a:tc>
                <a:tc>
                  <a:txBody>
                    <a:bodyPr/>
                    <a:lstStyle/>
                    <a:p>
                      <a:r>
                        <a:rPr lang="en-GB" dirty="0" smtClean="0"/>
                        <a:t>Lecture</a:t>
                      </a:r>
                    </a:p>
                    <a:p>
                      <a:r>
                        <a:rPr lang="en-GB" dirty="0" smtClean="0"/>
                        <a:t>PBL</a:t>
                      </a:r>
                    </a:p>
                    <a:p>
                      <a:endParaRPr lang="en-GB" dirty="0" smtClean="0"/>
                    </a:p>
                    <a:p>
                      <a:r>
                        <a:rPr lang="en-GB" dirty="0" smtClean="0"/>
                        <a:t>Self-study</a:t>
                      </a:r>
                      <a:endParaRPr lang="en-GB" dirty="0"/>
                    </a:p>
                  </a:txBody>
                  <a:tcPr/>
                </a:tc>
                <a:extLst>
                  <a:ext uri="{0D108BD9-81ED-4DB2-BD59-A6C34878D82A}">
                    <a16:rowId xmlns:a16="http://schemas.microsoft.com/office/drawing/2014/main" val="10002"/>
                  </a:ext>
                </a:extLst>
              </a:tr>
            </a:tbl>
          </a:graphicData>
        </a:graphic>
      </p:graphicFrame>
      <p:sp>
        <p:nvSpPr>
          <p:cNvPr id="6" name="Oval 5"/>
          <p:cNvSpPr/>
          <p:nvPr/>
        </p:nvSpPr>
        <p:spPr>
          <a:xfrm>
            <a:off x="1273876" y="3627773"/>
            <a:ext cx="900000" cy="307493"/>
          </a:xfrm>
          <a:prstGeom prst="ellipse">
            <a:avLst/>
          </a:prstGeom>
          <a:no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73876" y="4808306"/>
            <a:ext cx="900000" cy="322852"/>
          </a:xfrm>
          <a:prstGeom prst="ellipse">
            <a:avLst/>
          </a:prstGeom>
          <a:no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6640000" y="4808306"/>
            <a:ext cx="900000" cy="322852"/>
          </a:xfrm>
          <a:prstGeom prst="ellipse">
            <a:avLst/>
          </a:prstGeom>
          <a:no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67483" y="3627773"/>
            <a:ext cx="1260000" cy="329010"/>
          </a:xfrm>
          <a:prstGeom prst="ellipse">
            <a:avLst/>
          </a:prstGeom>
          <a:no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567483" y="4808306"/>
            <a:ext cx="1260000" cy="322852"/>
          </a:xfrm>
          <a:prstGeom prst="ellipse">
            <a:avLst/>
          </a:prstGeom>
          <a:no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278499" y="3627773"/>
            <a:ext cx="1440000" cy="307494"/>
          </a:xfrm>
          <a:prstGeom prst="ellipse">
            <a:avLst/>
          </a:prstGeom>
          <a:no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278499" y="4808306"/>
            <a:ext cx="1440000" cy="322852"/>
          </a:xfrm>
          <a:prstGeom prst="ellipse">
            <a:avLst/>
          </a:prstGeom>
          <a:no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364508" y="4098305"/>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sp>
        <p:nvSpPr>
          <p:cNvPr id="17" name="Oval 16"/>
          <p:cNvSpPr/>
          <p:nvPr/>
        </p:nvSpPr>
        <p:spPr>
          <a:xfrm>
            <a:off x="2567483" y="4098305"/>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sp>
        <p:nvSpPr>
          <p:cNvPr id="18" name="Oval 17"/>
          <p:cNvSpPr/>
          <p:nvPr/>
        </p:nvSpPr>
        <p:spPr>
          <a:xfrm>
            <a:off x="5278499" y="4098305"/>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sp>
        <p:nvSpPr>
          <p:cNvPr id="19" name="Oval 18"/>
          <p:cNvSpPr/>
          <p:nvPr/>
        </p:nvSpPr>
        <p:spPr>
          <a:xfrm>
            <a:off x="6754532" y="4098305"/>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sp>
        <p:nvSpPr>
          <p:cNvPr id="20" name="Oval 19"/>
          <p:cNvSpPr/>
          <p:nvPr/>
        </p:nvSpPr>
        <p:spPr>
          <a:xfrm>
            <a:off x="1364508" y="5288852"/>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sp>
        <p:nvSpPr>
          <p:cNvPr id="21" name="Oval 20"/>
          <p:cNvSpPr/>
          <p:nvPr/>
        </p:nvSpPr>
        <p:spPr>
          <a:xfrm>
            <a:off x="2567483" y="5288852"/>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sp>
        <p:nvSpPr>
          <p:cNvPr id="22" name="Oval 21"/>
          <p:cNvSpPr/>
          <p:nvPr/>
        </p:nvSpPr>
        <p:spPr>
          <a:xfrm>
            <a:off x="5278499" y="5288852"/>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sp>
        <p:nvSpPr>
          <p:cNvPr id="23" name="Oval 22"/>
          <p:cNvSpPr/>
          <p:nvPr/>
        </p:nvSpPr>
        <p:spPr>
          <a:xfrm>
            <a:off x="6756320" y="5288852"/>
            <a:ext cx="1260000" cy="396000"/>
          </a:xfrm>
          <a:prstGeom prst="ellipse">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6666"/>
              </a:solidFill>
            </a:endParaRPr>
          </a:p>
        </p:txBody>
      </p:sp>
      <p:grpSp>
        <p:nvGrpSpPr>
          <p:cNvPr id="14" name="Group 13"/>
          <p:cNvGrpSpPr/>
          <p:nvPr/>
        </p:nvGrpSpPr>
        <p:grpSpPr>
          <a:xfrm>
            <a:off x="1273876" y="3293488"/>
            <a:ext cx="6768634" cy="349066"/>
            <a:chOff x="1273876" y="3293488"/>
            <a:chExt cx="6768634" cy="349066"/>
          </a:xfrm>
        </p:grpSpPr>
        <p:sp>
          <p:nvSpPr>
            <p:cNvPr id="24" name="Oval 23"/>
            <p:cNvSpPr/>
            <p:nvPr/>
          </p:nvSpPr>
          <p:spPr>
            <a:xfrm>
              <a:off x="1273876" y="3303758"/>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615626" y="3303758"/>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827483" y="3293488"/>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267020" y="3313544"/>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6782510" y="3313544"/>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1241810" y="4494305"/>
            <a:ext cx="6768634" cy="349066"/>
            <a:chOff x="1241810" y="4494305"/>
            <a:chExt cx="6768634" cy="349066"/>
          </a:xfrm>
        </p:grpSpPr>
        <p:sp>
          <p:nvSpPr>
            <p:cNvPr id="29" name="Oval 28"/>
            <p:cNvSpPr/>
            <p:nvPr/>
          </p:nvSpPr>
          <p:spPr>
            <a:xfrm>
              <a:off x="1241810" y="4504575"/>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583560" y="4504575"/>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795417" y="4494305"/>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234954" y="4514361"/>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6750444" y="4514361"/>
              <a:ext cx="1260000" cy="329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22000" y="6021306"/>
            <a:ext cx="7854701" cy="400110"/>
          </a:xfrm>
          <a:prstGeom prst="rect">
            <a:avLst/>
          </a:prstGeom>
          <a:noFill/>
        </p:spPr>
        <p:txBody>
          <a:bodyPr wrap="square" rtlCol="0">
            <a:spAutoFit/>
          </a:bodyPr>
          <a:lstStyle/>
          <a:p>
            <a:r>
              <a:rPr lang="en-GB" sz="2000" dirty="0" smtClean="0">
                <a:solidFill>
                  <a:srgbClr val="C00000"/>
                </a:solidFill>
              </a:rPr>
              <a:t>All teaching sessions are linked to PBL module being studied this fortnight</a:t>
            </a:r>
            <a:endParaRPr lang="en-GB" sz="2000" dirty="0">
              <a:solidFill>
                <a:srgbClr val="C00000"/>
              </a:solidFill>
            </a:endParaRPr>
          </a:p>
        </p:txBody>
      </p:sp>
    </p:spTree>
    <p:extLst>
      <p:ext uri="{BB962C8B-B14F-4D97-AF65-F5344CB8AC3E}">
        <p14:creationId xmlns:p14="http://schemas.microsoft.com/office/powerpoint/2010/main" val="9119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51520" y="1196752"/>
            <a:ext cx="871296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rot="18900000">
            <a:off x="1149982" y="5044173"/>
            <a:ext cx="1581614" cy="153888"/>
          </a:xfrm>
          <a:prstGeom prst="rect">
            <a:avLst/>
          </a:prstGeom>
          <a:noFill/>
        </p:spPr>
        <p:txBody>
          <a:bodyPr wrap="square" lIns="0" tIns="0" rIns="0" bIns="0" rtlCol="0">
            <a:spAutoFit/>
          </a:bodyPr>
          <a:lstStyle/>
          <a:p>
            <a:r>
              <a:rPr lang="en-US" sz="1000" b="1" dirty="0" smtClean="0">
                <a:solidFill>
                  <a:schemeClr val="bg1"/>
                </a:solidFill>
              </a:rPr>
              <a:t>NOTE: IMAGE TO GO HERE </a:t>
            </a:r>
            <a:endParaRPr lang="en-US" sz="1000" b="1" dirty="0">
              <a:solidFill>
                <a:schemeClr val="bg1"/>
              </a:solidFill>
            </a:endParaRPr>
          </a:p>
        </p:txBody>
      </p:sp>
      <p:sp>
        <p:nvSpPr>
          <p:cNvPr id="9" name="TextBox 8"/>
          <p:cNvSpPr txBox="1"/>
          <p:nvPr/>
        </p:nvSpPr>
        <p:spPr>
          <a:xfrm rot="18900000">
            <a:off x="3782717" y="4901752"/>
            <a:ext cx="1581614" cy="153888"/>
          </a:xfrm>
          <a:prstGeom prst="rect">
            <a:avLst/>
          </a:prstGeom>
          <a:noFill/>
        </p:spPr>
        <p:txBody>
          <a:bodyPr wrap="square" lIns="0" tIns="0" rIns="0" bIns="0" rtlCol="0">
            <a:spAutoFit/>
          </a:bodyPr>
          <a:lstStyle/>
          <a:p>
            <a:r>
              <a:rPr lang="en-US" sz="1000" b="1" dirty="0" smtClean="0">
                <a:solidFill>
                  <a:schemeClr val="bg1"/>
                </a:solidFill>
              </a:rPr>
              <a:t>NOTE: IMAGE TO GO HERE </a:t>
            </a:r>
            <a:endParaRPr lang="en-US" sz="1000" b="1" dirty="0">
              <a:solidFill>
                <a:schemeClr val="bg1"/>
              </a:solidFill>
            </a:endParaRPr>
          </a:p>
        </p:txBody>
      </p:sp>
      <p:sp>
        <p:nvSpPr>
          <p:cNvPr id="10" name="TextBox 9"/>
          <p:cNvSpPr txBox="1"/>
          <p:nvPr/>
        </p:nvSpPr>
        <p:spPr>
          <a:xfrm rot="18900000">
            <a:off x="2234547" y="1758276"/>
            <a:ext cx="1581614" cy="153888"/>
          </a:xfrm>
          <a:prstGeom prst="rect">
            <a:avLst/>
          </a:prstGeom>
          <a:noFill/>
        </p:spPr>
        <p:txBody>
          <a:bodyPr wrap="square" lIns="0" tIns="0" rIns="0" bIns="0" rtlCol="0">
            <a:spAutoFit/>
          </a:bodyPr>
          <a:lstStyle/>
          <a:p>
            <a:r>
              <a:rPr lang="en-US" sz="1000" b="1" dirty="0" smtClean="0">
                <a:solidFill>
                  <a:schemeClr val="bg1"/>
                </a:solidFill>
              </a:rPr>
              <a:t>NOTE: IMAGE TO GO HERE </a:t>
            </a:r>
            <a:endParaRPr lang="en-US" sz="1000" b="1" dirty="0">
              <a:solidFill>
                <a:schemeClr val="bg1"/>
              </a:solidFill>
            </a:endParaRPr>
          </a:p>
        </p:txBody>
      </p:sp>
      <p:sp>
        <p:nvSpPr>
          <p:cNvPr id="14" name="TextBox 13"/>
          <p:cNvSpPr txBox="1"/>
          <p:nvPr/>
        </p:nvSpPr>
        <p:spPr>
          <a:xfrm>
            <a:off x="5004048" y="1872407"/>
            <a:ext cx="4140000" cy="1384995"/>
          </a:xfrm>
          <a:prstGeom prst="rect">
            <a:avLst/>
          </a:prstGeom>
          <a:noFill/>
        </p:spPr>
        <p:txBody>
          <a:bodyPr wrap="square" lIns="0" tIns="0" rIns="0" bIns="0" rtlCol="0">
            <a:spAutoFit/>
          </a:bodyPr>
          <a:lstStyle/>
          <a:p>
            <a:pPr algn="ctr">
              <a:lnSpc>
                <a:spcPts val="5400"/>
              </a:lnSpc>
            </a:pPr>
            <a:r>
              <a:rPr lang="en-US" sz="4800" dirty="0" smtClean="0">
                <a:solidFill>
                  <a:srgbClr val="555656"/>
                </a:solidFill>
                <a:latin typeface="Lexia"/>
                <a:cs typeface="Lexia"/>
              </a:rPr>
              <a:t>Anatomy</a:t>
            </a:r>
          </a:p>
          <a:p>
            <a:pPr algn="ctr">
              <a:lnSpc>
                <a:spcPts val="5400"/>
              </a:lnSpc>
            </a:pPr>
            <a:r>
              <a:rPr lang="en-GB" sz="1600" u="sng" dirty="0" smtClean="0">
                <a:hlinkClick r:id="rId3"/>
              </a:rPr>
              <a:t>https</a:t>
            </a:r>
            <a:r>
              <a:rPr lang="en-GB" sz="1600" u="sng" dirty="0">
                <a:hlinkClick r:id="rId3"/>
              </a:rPr>
              <a:t>://vimeo.com/345004661/2080f36f91</a:t>
            </a:r>
            <a:endParaRPr lang="en-US" sz="6600" dirty="0">
              <a:solidFill>
                <a:srgbClr val="555656"/>
              </a:solidFill>
              <a:latin typeface="Lexia"/>
              <a:cs typeface="Lexia"/>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0606" r="5882"/>
          <a:stretch/>
        </p:blipFill>
        <p:spPr>
          <a:xfrm>
            <a:off x="321816" y="3717032"/>
            <a:ext cx="3096345" cy="280800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290" y="3717032"/>
            <a:ext cx="4212000" cy="2808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816" y="319783"/>
            <a:ext cx="4680000" cy="3120000"/>
          </a:xfrm>
          <a:prstGeom prst="rect">
            <a:avLst/>
          </a:prstGeom>
        </p:spPr>
      </p:pic>
    </p:spTree>
    <p:extLst>
      <p:ext uri="{BB962C8B-B14F-4D97-AF65-F5344CB8AC3E}">
        <p14:creationId xmlns:p14="http://schemas.microsoft.com/office/powerpoint/2010/main" val="1453215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667018"/>
            <a:ext cx="6768752" cy="1152128"/>
          </a:xfrm>
        </p:spPr>
        <p:txBody>
          <a:bodyPr anchor="ctr"/>
          <a:lstStyle/>
          <a:p>
            <a:pPr>
              <a:lnSpc>
                <a:spcPct val="100000"/>
              </a:lnSpc>
              <a:spcBef>
                <a:spcPts val="0"/>
              </a:spcBef>
            </a:pPr>
            <a:r>
              <a:rPr lang="en-GB" sz="4000" dirty="0" smtClean="0"/>
              <a:t/>
            </a:r>
            <a:br>
              <a:rPr lang="en-GB" sz="4000" dirty="0" smtClean="0"/>
            </a:br>
            <a:r>
              <a:rPr lang="en-GB" sz="4000" dirty="0"/>
              <a:t>Communication Skills training</a:t>
            </a:r>
            <a:br>
              <a:rPr lang="en-GB" sz="4000" dirty="0"/>
            </a:br>
            <a:endParaRPr lang="en-GB" sz="4000" dirty="0"/>
          </a:p>
        </p:txBody>
      </p:sp>
      <p:sp>
        <p:nvSpPr>
          <p:cNvPr id="2" name="Subtitle 1"/>
          <p:cNvSpPr>
            <a:spLocks noGrp="1"/>
          </p:cNvSpPr>
          <p:nvPr>
            <p:ph type="body" sz="quarter" idx="14"/>
          </p:nvPr>
        </p:nvSpPr>
        <p:spPr>
          <a:xfrm>
            <a:off x="395288" y="1807285"/>
            <a:ext cx="8425184" cy="4790365"/>
          </a:xfrm>
          <a:prstGeom prst="rect">
            <a:avLst/>
          </a:prstGeom>
        </p:spPr>
        <p:txBody>
          <a:bodyPr/>
          <a:lstStyle/>
          <a:p>
            <a:pPr>
              <a:spcBef>
                <a:spcPts val="2400"/>
              </a:spcBef>
            </a:pPr>
            <a:r>
              <a:rPr lang="en-GB" sz="3200" dirty="0"/>
              <a:t>Practice communicating with peers</a:t>
            </a:r>
          </a:p>
          <a:p>
            <a:pPr>
              <a:spcBef>
                <a:spcPts val="2400"/>
              </a:spcBef>
            </a:pPr>
            <a:r>
              <a:rPr lang="en-GB" sz="3200" dirty="0">
                <a:solidFill>
                  <a:srgbClr val="B5121B"/>
                </a:solidFill>
              </a:rPr>
              <a:t>Discussion</a:t>
            </a:r>
          </a:p>
          <a:p>
            <a:pPr>
              <a:spcBef>
                <a:spcPts val="2400"/>
              </a:spcBef>
            </a:pPr>
            <a:r>
              <a:rPr lang="en-GB" sz="3200" dirty="0"/>
              <a:t>Role play</a:t>
            </a:r>
          </a:p>
          <a:p>
            <a:pPr>
              <a:spcBef>
                <a:spcPts val="2400"/>
              </a:spcBef>
            </a:pPr>
            <a:r>
              <a:rPr lang="en-GB" sz="3200" dirty="0">
                <a:solidFill>
                  <a:srgbClr val="B5121B"/>
                </a:solidFill>
              </a:rPr>
              <a:t>Simulated patients </a:t>
            </a:r>
          </a:p>
          <a:p>
            <a:pPr>
              <a:spcBef>
                <a:spcPts val="2400"/>
              </a:spcBef>
            </a:pPr>
            <a:r>
              <a:rPr lang="en-GB" sz="3200" dirty="0"/>
              <a:t>Constructive </a:t>
            </a:r>
            <a:r>
              <a:rPr lang="en-GB" sz="3200" dirty="0" smtClean="0"/>
              <a:t>feedback</a:t>
            </a:r>
          </a:p>
          <a:p>
            <a:pPr marL="0" indent="0">
              <a:spcBef>
                <a:spcPts val="600"/>
              </a:spcBef>
              <a:buNone/>
            </a:pPr>
            <a:r>
              <a:rPr lang="en-GB" sz="3200" dirty="0" smtClean="0"/>
              <a:t>- </a:t>
            </a:r>
            <a:r>
              <a:rPr lang="en-GB" sz="2800" dirty="0" smtClean="0"/>
              <a:t>including </a:t>
            </a:r>
            <a:r>
              <a:rPr lang="en-GB" sz="2800" dirty="0"/>
              <a:t>use of videoing</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956" y="2655871"/>
            <a:ext cx="3998516" cy="2665677"/>
          </a:xfrm>
          <a:prstGeom prst="rect">
            <a:avLst/>
          </a:prstGeom>
        </p:spPr>
      </p:pic>
    </p:spTree>
    <p:extLst>
      <p:ext uri="{BB962C8B-B14F-4D97-AF65-F5344CB8AC3E}">
        <p14:creationId xmlns:p14="http://schemas.microsoft.com/office/powerpoint/2010/main" val="1637337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DSC014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209" y="1728812"/>
            <a:ext cx="3780000" cy="2520000"/>
          </a:xfrm>
          <a:prstGeom prst="rect">
            <a:avLst/>
          </a:prstGeom>
          <a:noFill/>
          <a:ln w="9525">
            <a:noFill/>
            <a:miter lim="800000"/>
            <a:headEnd/>
            <a:tailEnd/>
          </a:ln>
        </p:spPr>
      </p:pic>
      <p:pic>
        <p:nvPicPr>
          <p:cNvPr id="15" name="Picture 8" descr="DSC01304.JPG"/>
          <p:cNvPicPr>
            <a:picLocks noChangeAspect="1"/>
          </p:cNvPicPr>
          <p:nvPr/>
        </p:nvPicPr>
        <p:blipFill rotWithShape="1">
          <a:blip r:embed="rId4" cstate="screen">
            <a:extLst>
              <a:ext uri="{28A0092B-C50C-407E-A947-70E740481C1C}">
                <a14:useLocalDpi xmlns:a14="http://schemas.microsoft.com/office/drawing/2010/main"/>
              </a:ext>
            </a:extLst>
          </a:blip>
          <a:srcRect r="-84"/>
          <a:stretch/>
        </p:blipFill>
        <p:spPr bwMode="auto">
          <a:xfrm>
            <a:off x="1775852" y="3876698"/>
            <a:ext cx="4323612" cy="2880000"/>
          </a:xfrm>
          <a:prstGeom prst="rect">
            <a:avLst/>
          </a:prstGeom>
          <a:noFill/>
          <a:ln w="9525">
            <a:noFill/>
            <a:miter lim="800000"/>
            <a:headEnd/>
            <a:tailEnd/>
          </a:ln>
        </p:spPr>
      </p:pic>
      <p:sp>
        <p:nvSpPr>
          <p:cNvPr id="16" name="TextBox 14"/>
          <p:cNvSpPr txBox="1">
            <a:spLocks noChangeArrowheads="1"/>
          </p:cNvSpPr>
          <p:nvPr/>
        </p:nvSpPr>
        <p:spPr bwMode="auto">
          <a:xfrm>
            <a:off x="0" y="652730"/>
            <a:ext cx="4076700" cy="769441"/>
          </a:xfrm>
          <a:prstGeom prst="rect">
            <a:avLst/>
          </a:prstGeom>
          <a:solidFill>
            <a:schemeClr val="bg1"/>
          </a:solidFill>
          <a:ln w="9525">
            <a:noFill/>
            <a:miter lim="800000"/>
            <a:headEnd/>
            <a:tailEnd/>
          </a:ln>
        </p:spPr>
        <p:txBody>
          <a:bodyPr>
            <a:spAutoFit/>
          </a:bodyPr>
          <a:lstStyle/>
          <a:p>
            <a:pPr algn="ctr"/>
            <a:r>
              <a:rPr lang="en-GB" sz="4400" b="1" dirty="0">
                <a:solidFill>
                  <a:srgbClr val="B5121B"/>
                </a:solidFill>
                <a:latin typeface="+mj-lt"/>
              </a:rPr>
              <a:t>Clinical </a:t>
            </a:r>
            <a:r>
              <a:rPr lang="en-GB" sz="4400" b="1" dirty="0" smtClean="0">
                <a:solidFill>
                  <a:srgbClr val="B5121B"/>
                </a:solidFill>
                <a:latin typeface="+mj-lt"/>
              </a:rPr>
              <a:t>Skills</a:t>
            </a:r>
            <a:endParaRPr lang="en-GB" sz="4400" b="1" dirty="0">
              <a:solidFill>
                <a:srgbClr val="B5121B"/>
              </a:solidFill>
              <a:latin typeface="+mj-lt"/>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1387" y="1728812"/>
            <a:ext cx="2880000" cy="4320000"/>
          </a:xfrm>
          <a:prstGeom prst="rect">
            <a:avLst/>
          </a:prstGeom>
        </p:spPr>
      </p:pic>
    </p:spTree>
    <p:extLst>
      <p:ext uri="{BB962C8B-B14F-4D97-AF65-F5344CB8AC3E}">
        <p14:creationId xmlns:p14="http://schemas.microsoft.com/office/powerpoint/2010/main" val="2580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494890"/>
            <a:ext cx="6768752" cy="1152128"/>
          </a:xfrm>
        </p:spPr>
        <p:txBody>
          <a:bodyPr anchor="ctr"/>
          <a:lstStyle/>
          <a:p>
            <a:pPr>
              <a:lnSpc>
                <a:spcPct val="100000"/>
              </a:lnSpc>
            </a:pPr>
            <a:r>
              <a:rPr lang="en-US" dirty="0" smtClean="0">
                <a:latin typeface="Calibri" pitchFamily="80" charset="0"/>
              </a:rPr>
              <a:t>Clinical Placements</a:t>
            </a:r>
            <a:endParaRPr lang="en-GB" dirty="0"/>
          </a:p>
        </p:txBody>
      </p:sp>
      <p:sp>
        <p:nvSpPr>
          <p:cNvPr id="4" name="TextBox 3"/>
          <p:cNvSpPr txBox="1"/>
          <p:nvPr/>
        </p:nvSpPr>
        <p:spPr>
          <a:xfrm>
            <a:off x="6444208" y="1916832"/>
            <a:ext cx="2232248" cy="400110"/>
          </a:xfrm>
          <a:prstGeom prst="rect">
            <a:avLst/>
          </a:prstGeom>
          <a:noFill/>
        </p:spPr>
        <p:txBody>
          <a:bodyPr wrap="square" rtlCol="0">
            <a:spAutoFit/>
          </a:bodyPr>
          <a:lstStyle/>
          <a:p>
            <a:pPr algn="ctr"/>
            <a:r>
              <a:rPr lang="en-GB" sz="2000" b="1" dirty="0" smtClean="0">
                <a:solidFill>
                  <a:schemeClr val="bg1"/>
                </a:solidFill>
              </a:rPr>
              <a:t>Example image</a:t>
            </a:r>
            <a:endParaRPr lang="en-GB" sz="2000" b="1" dirty="0">
              <a:solidFill>
                <a:schemeClr val="bg1"/>
              </a:solidFill>
            </a:endParaRPr>
          </a:p>
        </p:txBody>
      </p:sp>
      <p:pic>
        <p:nvPicPr>
          <p:cNvPr id="12" name="Content Placeholder 5" descr="lancs-map.jpg"/>
          <p:cNvPicPr>
            <a:picLocks noChangeAspect="1"/>
          </p:cNvPicPr>
          <p:nvPr/>
        </p:nvPicPr>
        <p:blipFill>
          <a:blip r:embed="rId3" cstate="print"/>
          <a:srcRect b="38319"/>
          <a:stretch>
            <a:fillRect/>
          </a:stretch>
        </p:blipFill>
        <p:spPr>
          <a:xfrm>
            <a:off x="3135313" y="2757488"/>
            <a:ext cx="4000500" cy="3273425"/>
          </a:xfrm>
          <a:prstGeom prst="rect">
            <a:avLst/>
          </a:prstGeom>
        </p:spPr>
      </p:pic>
      <p:sp>
        <p:nvSpPr>
          <p:cNvPr id="13" name="TextBox 6"/>
          <p:cNvSpPr txBox="1">
            <a:spLocks noChangeArrowheads="1"/>
          </p:cNvSpPr>
          <p:nvPr/>
        </p:nvSpPr>
        <p:spPr bwMode="auto">
          <a:xfrm>
            <a:off x="290513" y="2784475"/>
            <a:ext cx="2271904" cy="830997"/>
          </a:xfrm>
          <a:prstGeom prst="rect">
            <a:avLst/>
          </a:prstGeom>
          <a:noFill/>
          <a:ln w="9525">
            <a:noFill/>
            <a:miter lim="800000"/>
            <a:headEnd/>
            <a:tailEnd/>
          </a:ln>
        </p:spPr>
        <p:txBody>
          <a:bodyPr wrap="none">
            <a:spAutoFit/>
          </a:bodyPr>
          <a:lstStyle/>
          <a:p>
            <a:r>
              <a:rPr lang="en-GB" sz="2400" dirty="0">
                <a:solidFill>
                  <a:srgbClr val="666666"/>
                </a:solidFill>
              </a:rPr>
              <a:t>Furness General </a:t>
            </a:r>
          </a:p>
          <a:p>
            <a:r>
              <a:rPr lang="en-GB" sz="2400" dirty="0">
                <a:solidFill>
                  <a:srgbClr val="666666"/>
                </a:solidFill>
              </a:rPr>
              <a:t>Hospital</a:t>
            </a:r>
          </a:p>
        </p:txBody>
      </p:sp>
      <p:sp>
        <p:nvSpPr>
          <p:cNvPr id="14" name="TextBox 7"/>
          <p:cNvSpPr txBox="1">
            <a:spLocks noChangeArrowheads="1"/>
          </p:cNvSpPr>
          <p:nvPr/>
        </p:nvSpPr>
        <p:spPr bwMode="auto">
          <a:xfrm>
            <a:off x="249238" y="4502150"/>
            <a:ext cx="2187265" cy="830997"/>
          </a:xfrm>
          <a:prstGeom prst="rect">
            <a:avLst/>
          </a:prstGeom>
          <a:noFill/>
          <a:ln w="9525">
            <a:noFill/>
            <a:miter lim="800000"/>
            <a:headEnd/>
            <a:tailEnd/>
          </a:ln>
        </p:spPr>
        <p:txBody>
          <a:bodyPr wrap="none">
            <a:spAutoFit/>
          </a:bodyPr>
          <a:lstStyle/>
          <a:p>
            <a:r>
              <a:rPr lang="en-GB" sz="2400" dirty="0">
                <a:solidFill>
                  <a:srgbClr val="666666"/>
                </a:solidFill>
              </a:rPr>
              <a:t>Royal Lancaster </a:t>
            </a:r>
          </a:p>
          <a:p>
            <a:r>
              <a:rPr lang="en-GB" sz="2400" dirty="0">
                <a:solidFill>
                  <a:srgbClr val="666666"/>
                </a:solidFill>
              </a:rPr>
              <a:t>Infirmary</a:t>
            </a:r>
          </a:p>
        </p:txBody>
      </p:sp>
      <p:sp>
        <p:nvSpPr>
          <p:cNvPr id="15" name="TextBox 8"/>
          <p:cNvSpPr txBox="1">
            <a:spLocks noChangeArrowheads="1"/>
          </p:cNvSpPr>
          <p:nvPr/>
        </p:nvSpPr>
        <p:spPr bwMode="auto">
          <a:xfrm>
            <a:off x="4638789" y="1939925"/>
            <a:ext cx="1946047" cy="830997"/>
          </a:xfrm>
          <a:prstGeom prst="rect">
            <a:avLst/>
          </a:prstGeom>
          <a:noFill/>
          <a:ln w="9525">
            <a:noFill/>
            <a:miter lim="800000"/>
            <a:headEnd/>
            <a:tailEnd/>
          </a:ln>
        </p:spPr>
        <p:txBody>
          <a:bodyPr wrap="none">
            <a:spAutoFit/>
          </a:bodyPr>
          <a:lstStyle/>
          <a:p>
            <a:pPr algn="ctr"/>
            <a:r>
              <a:rPr lang="en-GB" sz="2400" dirty="0" smtClean="0">
                <a:solidFill>
                  <a:srgbClr val="666666"/>
                </a:solidFill>
              </a:rPr>
              <a:t>Westmorland </a:t>
            </a:r>
            <a:endParaRPr lang="en-GB" sz="2400" dirty="0">
              <a:solidFill>
                <a:srgbClr val="666666"/>
              </a:solidFill>
            </a:endParaRPr>
          </a:p>
          <a:p>
            <a:pPr algn="ctr"/>
            <a:r>
              <a:rPr lang="en-GB" sz="2400" dirty="0">
                <a:solidFill>
                  <a:srgbClr val="666666"/>
                </a:solidFill>
              </a:rPr>
              <a:t>Hospital</a:t>
            </a:r>
          </a:p>
        </p:txBody>
      </p:sp>
      <p:cxnSp>
        <p:nvCxnSpPr>
          <p:cNvPr id="16" name="Straight Arrow Connector 15"/>
          <p:cNvCxnSpPr/>
          <p:nvPr/>
        </p:nvCxnSpPr>
        <p:spPr>
          <a:xfrm>
            <a:off x="2211388" y="3260725"/>
            <a:ext cx="1011237" cy="471488"/>
          </a:xfrm>
          <a:prstGeom prst="straightConnector1">
            <a:avLst/>
          </a:prstGeom>
          <a:ln w="38100">
            <a:solidFill>
              <a:srgbClr val="B5121B"/>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278188" y="3748088"/>
            <a:ext cx="82550" cy="80962"/>
          </a:xfrm>
          <a:prstGeom prst="ellipse">
            <a:avLst/>
          </a:prstGeom>
          <a:solidFill>
            <a:srgbClr val="B5121B"/>
          </a:solid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4211638" y="4095750"/>
            <a:ext cx="82550" cy="80963"/>
          </a:xfrm>
          <a:prstGeom prst="ellipse">
            <a:avLst/>
          </a:prstGeom>
          <a:solidFill>
            <a:srgbClr val="B5121B"/>
          </a:solidFill>
          <a:ln>
            <a:solidFill>
              <a:srgbClr val="B512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TextBox 18"/>
          <p:cNvSpPr txBox="1">
            <a:spLocks noChangeArrowheads="1"/>
          </p:cNvSpPr>
          <p:nvPr/>
        </p:nvSpPr>
        <p:spPr bwMode="auto">
          <a:xfrm>
            <a:off x="5076056" y="3246075"/>
            <a:ext cx="4014048" cy="830997"/>
          </a:xfrm>
          <a:prstGeom prst="rect">
            <a:avLst/>
          </a:prstGeom>
          <a:solidFill>
            <a:schemeClr val="bg1"/>
          </a:solidFill>
          <a:ln w="9525">
            <a:noFill/>
            <a:miter lim="800000"/>
            <a:headEnd/>
            <a:tailEnd/>
          </a:ln>
        </p:spPr>
        <p:txBody>
          <a:bodyPr wrap="none">
            <a:spAutoFit/>
          </a:bodyPr>
          <a:lstStyle/>
          <a:p>
            <a:pPr algn="ctr"/>
            <a:r>
              <a:rPr lang="en-GB" sz="2400" dirty="0" smtClean="0">
                <a:solidFill>
                  <a:srgbClr val="B5121B"/>
                </a:solidFill>
              </a:rPr>
              <a:t>Community Placements </a:t>
            </a:r>
          </a:p>
          <a:p>
            <a:pPr algn="ctr"/>
            <a:r>
              <a:rPr lang="en-GB" sz="2400" dirty="0" smtClean="0">
                <a:solidFill>
                  <a:srgbClr val="B5121B"/>
                </a:solidFill>
              </a:rPr>
              <a:t>in Lancashire &amp; South Cumbria</a:t>
            </a:r>
            <a:endParaRPr lang="en-GB" sz="2400" dirty="0">
              <a:solidFill>
                <a:srgbClr val="B5121B"/>
              </a:solidFill>
            </a:endParaRPr>
          </a:p>
        </p:txBody>
      </p:sp>
      <p:cxnSp>
        <p:nvCxnSpPr>
          <p:cNvPr id="20" name="Straight Arrow Connector 19"/>
          <p:cNvCxnSpPr/>
          <p:nvPr/>
        </p:nvCxnSpPr>
        <p:spPr>
          <a:xfrm rot="10800000" flipV="1">
            <a:off x="4352925" y="2352675"/>
            <a:ext cx="706438" cy="498475"/>
          </a:xfrm>
          <a:prstGeom prst="straightConnector1">
            <a:avLst/>
          </a:prstGeom>
          <a:ln w="38100">
            <a:solidFill>
              <a:srgbClr val="B5121B"/>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271713" y="4170363"/>
            <a:ext cx="1838325" cy="747712"/>
          </a:xfrm>
          <a:prstGeom prst="straightConnector1">
            <a:avLst/>
          </a:prstGeom>
          <a:ln w="38100">
            <a:solidFill>
              <a:srgbClr val="B5121B"/>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5938" y="2754159"/>
            <a:ext cx="311304" cy="369332"/>
          </a:xfrm>
          <a:prstGeom prst="rect">
            <a:avLst/>
          </a:prstGeom>
          <a:noFill/>
        </p:spPr>
        <p:txBody>
          <a:bodyPr wrap="none" rtlCol="0">
            <a:spAutoFit/>
          </a:bodyPr>
          <a:lstStyle/>
          <a:p>
            <a:r>
              <a:rPr lang="en-GB" b="1" dirty="0" smtClean="0">
                <a:solidFill>
                  <a:srgbClr val="B5121B"/>
                </a:solidFill>
              </a:rPr>
              <a:t>X</a:t>
            </a:r>
            <a:endParaRPr lang="en-GB" b="1" dirty="0">
              <a:solidFill>
                <a:srgbClr val="B5121B"/>
              </a:solidFill>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cxnSp>
        <p:nvCxnSpPr>
          <p:cNvPr id="24" name="Straight Arrow Connector 23"/>
          <p:cNvCxnSpPr/>
          <p:nvPr/>
        </p:nvCxnSpPr>
        <p:spPr>
          <a:xfrm flipV="1">
            <a:off x="2436503" y="5389563"/>
            <a:ext cx="1011237" cy="641350"/>
          </a:xfrm>
          <a:prstGeom prst="straightConnector1">
            <a:avLst/>
          </a:prstGeom>
          <a:ln w="38100">
            <a:solidFill>
              <a:srgbClr val="B5121B"/>
            </a:solidFill>
            <a:tailEnd type="arrow"/>
          </a:ln>
        </p:spPr>
        <p:style>
          <a:lnRef idx="1">
            <a:schemeClr val="accent1"/>
          </a:lnRef>
          <a:fillRef idx="0">
            <a:schemeClr val="accent1"/>
          </a:fillRef>
          <a:effectRef idx="0">
            <a:schemeClr val="accent1"/>
          </a:effectRef>
          <a:fontRef idx="minor">
            <a:schemeClr val="tx1"/>
          </a:fontRef>
        </p:style>
      </p:cxnSp>
      <p:sp>
        <p:nvSpPr>
          <p:cNvPr id="25" name="TextBox 7"/>
          <p:cNvSpPr txBox="1">
            <a:spLocks noChangeArrowheads="1"/>
          </p:cNvSpPr>
          <p:nvPr/>
        </p:nvSpPr>
        <p:spPr bwMode="auto">
          <a:xfrm>
            <a:off x="777082" y="5710238"/>
            <a:ext cx="2208874" cy="830997"/>
          </a:xfrm>
          <a:prstGeom prst="rect">
            <a:avLst/>
          </a:prstGeom>
          <a:noFill/>
          <a:ln w="9525">
            <a:noFill/>
            <a:miter lim="800000"/>
            <a:headEnd/>
            <a:tailEnd/>
          </a:ln>
        </p:spPr>
        <p:txBody>
          <a:bodyPr wrap="none">
            <a:spAutoFit/>
          </a:bodyPr>
          <a:lstStyle/>
          <a:p>
            <a:r>
              <a:rPr lang="en-GB" sz="2400" dirty="0" smtClean="0">
                <a:solidFill>
                  <a:srgbClr val="666666"/>
                </a:solidFill>
              </a:rPr>
              <a:t>Blackpool </a:t>
            </a:r>
          </a:p>
          <a:p>
            <a:r>
              <a:rPr lang="en-GB" sz="2400" dirty="0" smtClean="0">
                <a:solidFill>
                  <a:srgbClr val="666666"/>
                </a:solidFill>
              </a:rPr>
              <a:t>Victoria hospital</a:t>
            </a:r>
            <a:endParaRPr lang="en-GB" sz="2400" dirty="0">
              <a:solidFill>
                <a:srgbClr val="666666"/>
              </a:solidFill>
            </a:endParaRPr>
          </a:p>
        </p:txBody>
      </p:sp>
      <p:sp>
        <p:nvSpPr>
          <p:cNvPr id="26" name="TextBox 8"/>
          <p:cNvSpPr txBox="1">
            <a:spLocks noChangeArrowheads="1"/>
          </p:cNvSpPr>
          <p:nvPr/>
        </p:nvSpPr>
        <p:spPr bwMode="auto">
          <a:xfrm>
            <a:off x="7021744" y="4879241"/>
            <a:ext cx="2174186" cy="830997"/>
          </a:xfrm>
          <a:prstGeom prst="rect">
            <a:avLst/>
          </a:prstGeom>
          <a:noFill/>
          <a:ln w="9525">
            <a:noFill/>
            <a:miter lim="800000"/>
            <a:headEnd/>
            <a:tailEnd/>
          </a:ln>
        </p:spPr>
        <p:txBody>
          <a:bodyPr wrap="none">
            <a:spAutoFit/>
          </a:bodyPr>
          <a:lstStyle/>
          <a:p>
            <a:pPr algn="ctr"/>
            <a:r>
              <a:rPr lang="en-GB" sz="2400" dirty="0" smtClean="0">
                <a:solidFill>
                  <a:srgbClr val="666666"/>
                </a:solidFill>
              </a:rPr>
              <a:t>Royal Blackburn</a:t>
            </a:r>
            <a:endParaRPr lang="en-GB" sz="2400" dirty="0">
              <a:solidFill>
                <a:srgbClr val="666666"/>
              </a:solidFill>
            </a:endParaRPr>
          </a:p>
          <a:p>
            <a:pPr algn="ctr"/>
            <a:r>
              <a:rPr lang="en-GB" sz="2400" dirty="0">
                <a:solidFill>
                  <a:srgbClr val="666666"/>
                </a:solidFill>
              </a:rPr>
              <a:t>Hospital</a:t>
            </a:r>
          </a:p>
        </p:txBody>
      </p:sp>
      <p:cxnSp>
        <p:nvCxnSpPr>
          <p:cNvPr id="27" name="Straight Arrow Connector 26"/>
          <p:cNvCxnSpPr/>
          <p:nvPr/>
        </p:nvCxnSpPr>
        <p:spPr>
          <a:xfrm flipH="1">
            <a:off x="5558401" y="5389563"/>
            <a:ext cx="1735368" cy="271126"/>
          </a:xfrm>
          <a:prstGeom prst="straightConnector1">
            <a:avLst/>
          </a:prstGeom>
          <a:ln w="38100">
            <a:solidFill>
              <a:srgbClr val="B5121B"/>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09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54392" cy="6858000"/>
          </a:xfrm>
          <a:prstGeom prst="rect">
            <a:avLst/>
          </a:prstGeom>
        </p:spPr>
      </p:pic>
      <p:sp>
        <p:nvSpPr>
          <p:cNvPr id="3" name="TextBox 2"/>
          <p:cNvSpPr txBox="1"/>
          <p:nvPr/>
        </p:nvSpPr>
        <p:spPr>
          <a:xfrm>
            <a:off x="2069864" y="4223658"/>
            <a:ext cx="5354194" cy="2277547"/>
          </a:xfrm>
          <a:prstGeom prst="rect">
            <a:avLst/>
          </a:prstGeom>
          <a:solidFill>
            <a:schemeClr val="bg1"/>
          </a:solidFill>
        </p:spPr>
        <p:txBody>
          <a:bodyPr wrap="square" rtlCol="0">
            <a:spAutoFit/>
          </a:bodyPr>
          <a:lstStyle/>
          <a:p>
            <a:pPr algn="ctr">
              <a:spcAft>
                <a:spcPts val="1200"/>
              </a:spcAft>
            </a:pPr>
            <a:r>
              <a:rPr lang="en-GB" sz="2800" b="1" u="sng" dirty="0" smtClean="0"/>
              <a:t>FEEDBACK</a:t>
            </a:r>
          </a:p>
          <a:p>
            <a:pPr marL="342900" indent="-342900">
              <a:spcAft>
                <a:spcPts val="1200"/>
              </a:spcAft>
              <a:buAutoNum type="arabicPeriod"/>
            </a:pPr>
            <a:r>
              <a:rPr lang="en-GB" sz="2800" dirty="0" smtClean="0"/>
              <a:t>Check what you’ve learnt </a:t>
            </a:r>
          </a:p>
          <a:p>
            <a:pPr marL="342900" indent="-342900">
              <a:spcAft>
                <a:spcPts val="1200"/>
              </a:spcAft>
              <a:buAutoNum type="arabicPeriod"/>
            </a:pPr>
            <a:r>
              <a:rPr lang="en-GB" sz="2800" dirty="0" smtClean="0"/>
              <a:t>Teach other group members </a:t>
            </a:r>
          </a:p>
          <a:p>
            <a:pPr marL="342900" indent="-342900">
              <a:spcAft>
                <a:spcPts val="1200"/>
              </a:spcAft>
              <a:buAutoNum type="arabicPeriod"/>
            </a:pPr>
            <a:r>
              <a:rPr lang="en-GB" sz="2800" dirty="0" smtClean="0"/>
              <a:t>Allows tutor to probe knowledge </a:t>
            </a:r>
            <a:endParaRPr lang="en-GB" sz="2800" dirty="0"/>
          </a:p>
        </p:txBody>
      </p:sp>
    </p:spTree>
    <p:extLst>
      <p:ext uri="{BB962C8B-B14F-4D97-AF65-F5344CB8AC3E}">
        <p14:creationId xmlns:p14="http://schemas.microsoft.com/office/powerpoint/2010/main" val="6084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4018547" y="910112"/>
            <a:ext cx="5125453" cy="10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
        <p:nvSpPr>
          <p:cNvPr id="30" name="Rectangle 1"/>
          <p:cNvSpPr>
            <a:spLocks noChangeArrowheads="1"/>
          </p:cNvSpPr>
          <p:nvPr/>
        </p:nvSpPr>
        <p:spPr bwMode="auto">
          <a:xfrm>
            <a:off x="154331" y="1234383"/>
            <a:ext cx="5001921" cy="281262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ct val="0"/>
              </a:spcAft>
              <a:buClrTx/>
              <a:buSzTx/>
              <a:tabLst/>
            </a:pPr>
            <a:r>
              <a:rPr kumimoji="0" lang="en-GB" altLang="en-US" sz="2000" b="0" i="0" u="none" strike="noStrike" cap="none" normalizeH="0" baseline="0" dirty="0" smtClean="0">
                <a:ln>
                  <a:noFill/>
                </a:ln>
                <a:solidFill>
                  <a:schemeClr val="tx1"/>
                </a:solidFill>
                <a:effectLst/>
                <a:latin typeface="Calibri" panose="020F0502020204030204" pitchFamily="34" charset="0"/>
              </a:rPr>
              <a:t>Medicine is different to</a:t>
            </a:r>
            <a:r>
              <a:rPr kumimoji="0" lang="en-GB" altLang="en-US" sz="2000" b="0" i="0" u="none" strike="noStrike" cap="none" normalizeH="0" dirty="0" smtClean="0">
                <a:ln>
                  <a:noFill/>
                </a:ln>
                <a:solidFill>
                  <a:schemeClr val="tx1"/>
                </a:solidFill>
                <a:effectLst/>
                <a:latin typeface="Calibri" panose="020F0502020204030204" pitchFamily="34" charset="0"/>
              </a:rPr>
              <a:t> other degrees:</a:t>
            </a:r>
            <a:endParaRPr kumimoji="0" lang="en-GB" altLang="en-US" sz="2000" b="0" i="0" u="none" strike="noStrike" cap="none" normalizeH="0" baseline="0" dirty="0" smtClean="0">
              <a:ln>
                <a:noFill/>
              </a:ln>
              <a:solidFill>
                <a:schemeClr val="tx1"/>
              </a:solidFill>
              <a:effectLst/>
              <a:latin typeface="Calibri" panose="020F0502020204030204" pitchFamily="34" charset="0"/>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smtClean="0">
                <a:ln>
                  <a:noFill/>
                </a:ln>
                <a:solidFill>
                  <a:schemeClr val="tx1"/>
                </a:solidFill>
                <a:effectLst/>
                <a:latin typeface="Calibri" panose="020F0502020204030204" pitchFamily="34" charset="0"/>
              </a:rPr>
              <a:t>Longer duration</a:t>
            </a:r>
            <a:endParaRPr kumimoji="0" lang="en-GB" altLang="en-US" sz="20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smtClean="0">
                <a:ln>
                  <a:noFill/>
                </a:ln>
                <a:solidFill>
                  <a:schemeClr val="tx1">
                    <a:lumMod val="65000"/>
                    <a:lumOff val="35000"/>
                  </a:schemeClr>
                </a:solidFill>
                <a:effectLst/>
                <a:latin typeface="Calibri" panose="020F0502020204030204" pitchFamily="34" charset="0"/>
              </a:rPr>
              <a:t>Professional training</a:t>
            </a:r>
            <a:endParaRPr kumimoji="0" lang="en-GB" altLang="en-US" sz="2000" b="0" i="0" u="none" strike="noStrike" cap="none" normalizeH="0" baseline="0" dirty="0" smtClean="0">
              <a:ln>
                <a:noFill/>
              </a:ln>
              <a:solidFill>
                <a:schemeClr val="tx1">
                  <a:lumMod val="65000"/>
                  <a:lumOff val="35000"/>
                </a:schemeClr>
              </a:solidFill>
              <a:effectLst/>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smtClean="0">
                <a:ln>
                  <a:noFill/>
                </a:ln>
                <a:solidFill>
                  <a:schemeClr val="tx1"/>
                </a:solidFill>
                <a:effectLst/>
                <a:latin typeface="Calibri" panose="020F0502020204030204" pitchFamily="34" charset="0"/>
              </a:rPr>
              <a:t>Experiential learning</a:t>
            </a:r>
            <a:endParaRPr kumimoji="0" lang="en-GB" altLang="en-US" sz="20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smtClean="0">
                <a:ln>
                  <a:noFill/>
                </a:ln>
                <a:solidFill>
                  <a:schemeClr val="tx1">
                    <a:lumMod val="65000"/>
                    <a:lumOff val="35000"/>
                  </a:schemeClr>
                </a:solidFill>
                <a:effectLst/>
                <a:latin typeface="Calibri" panose="020F0502020204030204" pitchFamily="34" charset="0"/>
              </a:rPr>
              <a:t>Mastery of a breadth of subjects</a:t>
            </a:r>
            <a:endParaRPr kumimoji="0" lang="en-GB" altLang="en-US" sz="2000" b="0" i="0" u="none" strike="noStrike" cap="none" normalizeH="0" baseline="0" dirty="0" smtClean="0">
              <a:ln>
                <a:noFill/>
              </a:ln>
              <a:solidFill>
                <a:schemeClr val="tx1">
                  <a:lumMod val="65000"/>
                  <a:lumOff val="35000"/>
                </a:schemeClr>
              </a:solidFill>
              <a:effectLst/>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smtClean="0">
                <a:ln>
                  <a:noFill/>
                </a:ln>
                <a:solidFill>
                  <a:schemeClr val="tx1"/>
                </a:solidFill>
                <a:effectLst/>
                <a:latin typeface="Calibri" panose="020F0502020204030204" pitchFamily="34" charset="0"/>
              </a:rPr>
              <a:t>Skills and knowledge</a:t>
            </a:r>
            <a:endParaRPr kumimoji="0" lang="en-GB"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2" name="Title 1"/>
          <p:cNvSpPr>
            <a:spLocks noGrp="1"/>
          </p:cNvSpPr>
          <p:nvPr>
            <p:ph type="ctrTitle"/>
          </p:nvPr>
        </p:nvSpPr>
        <p:spPr>
          <a:xfrm>
            <a:off x="283464" y="286217"/>
            <a:ext cx="5304873" cy="623895"/>
          </a:xfrm>
          <a:solidFill>
            <a:schemeClr val="bg1"/>
          </a:solidFill>
        </p:spPr>
        <p:txBody>
          <a:bodyPr anchor="ctr"/>
          <a:lstStyle/>
          <a:p>
            <a:r>
              <a:rPr lang="en-GB" sz="4000" kern="1200" dirty="0">
                <a:latin typeface="Calibri" pitchFamily="34" charset="0"/>
                <a:ea typeface="+mn-ea"/>
                <a:cs typeface="+mn-cs"/>
              </a:rPr>
              <a:t>UK Medical schools</a:t>
            </a:r>
          </a:p>
        </p:txBody>
      </p:sp>
      <p:grpSp>
        <p:nvGrpSpPr>
          <p:cNvPr id="49" name="Group 48"/>
          <p:cNvGrpSpPr/>
          <p:nvPr/>
        </p:nvGrpSpPr>
        <p:grpSpPr>
          <a:xfrm>
            <a:off x="4247147" y="968768"/>
            <a:ext cx="5096791" cy="5961420"/>
            <a:chOff x="4247147" y="968768"/>
            <a:chExt cx="5096791" cy="5961420"/>
          </a:xfrm>
        </p:grpSpPr>
        <p:grpSp>
          <p:nvGrpSpPr>
            <p:cNvPr id="31" name="Group 30"/>
            <p:cNvGrpSpPr/>
            <p:nvPr/>
          </p:nvGrpSpPr>
          <p:grpSpPr>
            <a:xfrm>
              <a:off x="4247147" y="968768"/>
              <a:ext cx="5036616" cy="5961420"/>
              <a:chOff x="4367464" y="1805614"/>
              <a:chExt cx="5036616" cy="5961420"/>
            </a:xfrm>
          </p:grpSpPr>
          <p:grpSp>
            <p:nvGrpSpPr>
              <p:cNvPr id="70" name="Group 69"/>
              <p:cNvGrpSpPr/>
              <p:nvPr/>
            </p:nvGrpSpPr>
            <p:grpSpPr>
              <a:xfrm>
                <a:off x="4367464" y="1805614"/>
                <a:ext cx="4970098" cy="5961420"/>
                <a:chOff x="2384645" y="1672625"/>
                <a:chExt cx="4970098" cy="5961420"/>
              </a:xfrm>
            </p:grpSpPr>
            <p:sp>
              <p:nvSpPr>
                <p:cNvPr id="69" name="Rectangle 68"/>
                <p:cNvSpPr/>
                <p:nvPr/>
              </p:nvSpPr>
              <p:spPr>
                <a:xfrm>
                  <a:off x="2384645" y="4110946"/>
                  <a:ext cx="4970098" cy="3523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3" descr="med school map.jpg"/>
                <p:cNvPicPr>
                  <a:picLocks noChangeAspect="1"/>
                </p:cNvPicPr>
                <p:nvPr/>
              </p:nvPicPr>
              <p:blipFill rotWithShape="1">
                <a:blip r:embed="rId4" cstate="print"/>
                <a:srcRect t="32932" r="18751"/>
                <a:stretch/>
              </p:blipFill>
              <p:spPr>
                <a:xfrm>
                  <a:off x="2459592" y="1757437"/>
                  <a:ext cx="4714841" cy="4941193"/>
                </a:xfrm>
                <a:prstGeom prst="rect">
                  <a:avLst/>
                </a:prstGeom>
              </p:spPr>
            </p:pic>
            <p:sp>
              <p:nvSpPr>
                <p:cNvPr id="28" name="Rectangle 27"/>
                <p:cNvSpPr/>
                <p:nvPr/>
              </p:nvSpPr>
              <p:spPr>
                <a:xfrm>
                  <a:off x="6087609" y="1672625"/>
                  <a:ext cx="1124763" cy="2389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8241312" y="5440331"/>
                <a:ext cx="1096250" cy="230832"/>
                <a:chOff x="7409575" y="4620013"/>
                <a:chExt cx="1096250" cy="230832"/>
              </a:xfrm>
            </p:grpSpPr>
            <p:sp>
              <p:nvSpPr>
                <p:cNvPr id="9" name="Oval 8"/>
                <p:cNvSpPr/>
                <p:nvPr/>
              </p:nvSpPr>
              <p:spPr>
                <a:xfrm>
                  <a:off x="7409575" y="4700258"/>
                  <a:ext cx="66518"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447515" y="4620013"/>
                  <a:ext cx="1058310" cy="230832"/>
                </a:xfrm>
                <a:prstGeom prst="rect">
                  <a:avLst/>
                </a:prstGeom>
                <a:noFill/>
              </p:spPr>
              <p:txBody>
                <a:bodyPr wrap="square" rtlCol="0">
                  <a:spAutoFit/>
                </a:bodyPr>
                <a:lstStyle/>
                <a:p>
                  <a:r>
                    <a:rPr lang="en-GB" sz="900" b="1" dirty="0" smtClean="0">
                      <a:solidFill>
                        <a:srgbClr val="666666"/>
                      </a:solidFill>
                      <a:latin typeface="Comic Sans MS" pitchFamily="66" charset="0"/>
                    </a:rPr>
                    <a:t>Anglia Ruskin</a:t>
                  </a:r>
                  <a:endParaRPr lang="en-GB" sz="900" b="1" dirty="0">
                    <a:solidFill>
                      <a:srgbClr val="666666"/>
                    </a:solidFill>
                    <a:latin typeface="Comic Sans MS" pitchFamily="66" charset="0"/>
                  </a:endParaRPr>
                </a:p>
              </p:txBody>
            </p:sp>
          </p:grpSp>
          <p:grpSp>
            <p:nvGrpSpPr>
              <p:cNvPr id="13" name="Group 12"/>
              <p:cNvGrpSpPr/>
              <p:nvPr/>
            </p:nvGrpSpPr>
            <p:grpSpPr>
              <a:xfrm>
                <a:off x="5901356" y="6578625"/>
                <a:ext cx="781050" cy="230832"/>
                <a:chOff x="7650513" y="5047011"/>
                <a:chExt cx="781050" cy="230832"/>
              </a:xfrm>
            </p:grpSpPr>
            <p:sp>
              <p:nvSpPr>
                <p:cNvPr id="14" name="Oval 13"/>
                <p:cNvSpPr/>
                <p:nvPr/>
              </p:nvSpPr>
              <p:spPr>
                <a:xfrm>
                  <a:off x="8322028" y="5127450"/>
                  <a:ext cx="76200" cy="71436"/>
                </a:xfrm>
                <a:prstGeom prst="ellipse">
                  <a:avLst/>
                </a:prstGeom>
                <a:solidFill>
                  <a:srgbClr val="00B000"/>
                </a:solidFill>
                <a:ln>
                  <a:solidFill>
                    <a:srgbClr val="00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650513" y="5047011"/>
                  <a:ext cx="781050" cy="230832"/>
                </a:xfrm>
                <a:prstGeom prst="rect">
                  <a:avLst/>
                </a:prstGeom>
                <a:noFill/>
              </p:spPr>
              <p:txBody>
                <a:bodyPr wrap="square" rtlCol="0">
                  <a:spAutoFit/>
                </a:bodyPr>
                <a:lstStyle/>
                <a:p>
                  <a:r>
                    <a:rPr lang="en-GB" sz="900" b="1" dirty="0" smtClean="0">
                      <a:solidFill>
                        <a:srgbClr val="666666"/>
                      </a:solidFill>
                      <a:latin typeface="Comic Sans MS" pitchFamily="66" charset="0"/>
                    </a:rPr>
                    <a:t>Plymouth</a:t>
                  </a:r>
                  <a:endParaRPr lang="en-GB" sz="900" b="1" dirty="0">
                    <a:solidFill>
                      <a:srgbClr val="666666"/>
                    </a:solidFill>
                    <a:latin typeface="Comic Sans MS" pitchFamily="66" charset="0"/>
                  </a:endParaRPr>
                </a:p>
              </p:txBody>
            </p:sp>
          </p:grpSp>
          <p:grpSp>
            <p:nvGrpSpPr>
              <p:cNvPr id="24" name="Group 23"/>
              <p:cNvGrpSpPr/>
              <p:nvPr/>
            </p:nvGrpSpPr>
            <p:grpSpPr>
              <a:xfrm>
                <a:off x="6291881" y="6323083"/>
                <a:ext cx="673130" cy="250779"/>
                <a:chOff x="4309062" y="6150338"/>
                <a:chExt cx="673130" cy="250779"/>
              </a:xfrm>
            </p:grpSpPr>
            <p:grpSp>
              <p:nvGrpSpPr>
                <p:cNvPr id="23" name="Group 22"/>
                <p:cNvGrpSpPr/>
                <p:nvPr/>
              </p:nvGrpSpPr>
              <p:grpSpPr>
                <a:xfrm>
                  <a:off x="4381313" y="6150338"/>
                  <a:ext cx="491344" cy="179025"/>
                  <a:chOff x="4376551" y="6150338"/>
                  <a:chExt cx="475663" cy="179025"/>
                </a:xfrm>
              </p:grpSpPr>
              <p:sp>
                <p:nvSpPr>
                  <p:cNvPr id="19" name="Freeform 18"/>
                  <p:cNvSpPr/>
                  <p:nvPr/>
                </p:nvSpPr>
                <p:spPr>
                  <a:xfrm>
                    <a:off x="4419267" y="6150338"/>
                    <a:ext cx="432947" cy="179025"/>
                  </a:xfrm>
                  <a:custGeom>
                    <a:avLst/>
                    <a:gdLst>
                      <a:gd name="connsiteX0" fmla="*/ 86059 w 419435"/>
                      <a:gd name="connsiteY0" fmla="*/ 0 h 147638"/>
                      <a:gd name="connsiteX1" fmla="*/ 86059 w 419435"/>
                      <a:gd name="connsiteY1" fmla="*/ 0 h 147638"/>
                      <a:gd name="connsiteX2" fmla="*/ 78915 w 419435"/>
                      <a:gd name="connsiteY2" fmla="*/ 19050 h 147638"/>
                      <a:gd name="connsiteX3" fmla="*/ 74153 w 419435"/>
                      <a:gd name="connsiteY3" fmla="*/ 26194 h 147638"/>
                      <a:gd name="connsiteX4" fmla="*/ 69390 w 419435"/>
                      <a:gd name="connsiteY4" fmla="*/ 40481 h 147638"/>
                      <a:gd name="connsiteX5" fmla="*/ 62246 w 419435"/>
                      <a:gd name="connsiteY5" fmla="*/ 54769 h 147638"/>
                      <a:gd name="connsiteX6" fmla="*/ 55103 w 419435"/>
                      <a:gd name="connsiteY6" fmla="*/ 57150 h 147638"/>
                      <a:gd name="connsiteX7" fmla="*/ 45578 w 419435"/>
                      <a:gd name="connsiteY7" fmla="*/ 71438 h 147638"/>
                      <a:gd name="connsiteX8" fmla="*/ 38434 w 419435"/>
                      <a:gd name="connsiteY8" fmla="*/ 85725 h 147638"/>
                      <a:gd name="connsiteX9" fmla="*/ 31290 w 419435"/>
                      <a:gd name="connsiteY9" fmla="*/ 90488 h 147638"/>
                      <a:gd name="connsiteX10" fmla="*/ 21765 w 419435"/>
                      <a:gd name="connsiteY10" fmla="*/ 104775 h 147638"/>
                      <a:gd name="connsiteX11" fmla="*/ 7478 w 419435"/>
                      <a:gd name="connsiteY11" fmla="*/ 119063 h 147638"/>
                      <a:gd name="connsiteX12" fmla="*/ 5096 w 419435"/>
                      <a:gd name="connsiteY12" fmla="*/ 126206 h 147638"/>
                      <a:gd name="connsiteX13" fmla="*/ 334 w 419435"/>
                      <a:gd name="connsiteY13" fmla="*/ 133350 h 147638"/>
                      <a:gd name="connsiteX14" fmla="*/ 334 w 419435"/>
                      <a:gd name="connsiteY14" fmla="*/ 140494 h 147638"/>
                      <a:gd name="connsiteX15" fmla="*/ 334 w 419435"/>
                      <a:gd name="connsiteY15" fmla="*/ 140494 h 147638"/>
                      <a:gd name="connsiteX16" fmla="*/ 62246 w 419435"/>
                      <a:gd name="connsiteY16" fmla="*/ 145256 h 147638"/>
                      <a:gd name="connsiteX17" fmla="*/ 86059 w 419435"/>
                      <a:gd name="connsiteY17" fmla="*/ 147638 h 147638"/>
                      <a:gd name="connsiteX18" fmla="*/ 214646 w 419435"/>
                      <a:gd name="connsiteY18" fmla="*/ 145256 h 147638"/>
                      <a:gd name="connsiteX19" fmla="*/ 243221 w 419435"/>
                      <a:gd name="connsiteY19" fmla="*/ 142875 h 147638"/>
                      <a:gd name="connsiteX20" fmla="*/ 297990 w 419435"/>
                      <a:gd name="connsiteY20" fmla="*/ 140494 h 147638"/>
                      <a:gd name="connsiteX21" fmla="*/ 343234 w 419435"/>
                      <a:gd name="connsiteY21" fmla="*/ 140494 h 147638"/>
                      <a:gd name="connsiteX22" fmla="*/ 386096 w 419435"/>
                      <a:gd name="connsiteY22" fmla="*/ 142875 h 147638"/>
                      <a:gd name="connsiteX23" fmla="*/ 419434 w 419435"/>
                      <a:gd name="connsiteY23" fmla="*/ 138113 h 147638"/>
                      <a:gd name="connsiteX24" fmla="*/ 419434 w 419435"/>
                      <a:gd name="connsiteY24" fmla="*/ 138113 h 147638"/>
                      <a:gd name="connsiteX25" fmla="*/ 412290 w 419435"/>
                      <a:gd name="connsiteY25" fmla="*/ 119063 h 147638"/>
                      <a:gd name="connsiteX26" fmla="*/ 407528 w 419435"/>
                      <a:gd name="connsiteY26" fmla="*/ 104775 h 147638"/>
                      <a:gd name="connsiteX27" fmla="*/ 409909 w 419435"/>
                      <a:gd name="connsiteY27" fmla="*/ 95250 h 147638"/>
                      <a:gd name="connsiteX28" fmla="*/ 412290 w 419435"/>
                      <a:gd name="connsiteY28" fmla="*/ 88106 h 147638"/>
                      <a:gd name="connsiteX29" fmla="*/ 409909 w 419435"/>
                      <a:gd name="connsiteY29" fmla="*/ 59531 h 147638"/>
                      <a:gd name="connsiteX30" fmla="*/ 412290 w 419435"/>
                      <a:gd name="connsiteY30" fmla="*/ 30956 h 147638"/>
                      <a:gd name="connsiteX31" fmla="*/ 417053 w 419435"/>
                      <a:gd name="connsiteY31" fmla="*/ 23813 h 147638"/>
                      <a:gd name="connsiteX32" fmla="*/ 409909 w 419435"/>
                      <a:gd name="connsiteY32" fmla="*/ 19050 h 147638"/>
                      <a:gd name="connsiteX33" fmla="*/ 355140 w 419435"/>
                      <a:gd name="connsiteY33" fmla="*/ 16669 h 147638"/>
                      <a:gd name="connsiteX34" fmla="*/ 278940 w 419435"/>
                      <a:gd name="connsiteY34" fmla="*/ 14288 h 147638"/>
                      <a:gd name="connsiteX35" fmla="*/ 136065 w 419435"/>
                      <a:gd name="connsiteY35" fmla="*/ 14288 h 147638"/>
                      <a:gd name="connsiteX36" fmla="*/ 126540 w 419435"/>
                      <a:gd name="connsiteY36" fmla="*/ 11906 h 147638"/>
                      <a:gd name="connsiteX37" fmla="*/ 102728 w 419435"/>
                      <a:gd name="connsiteY37" fmla="*/ 7144 h 147638"/>
                      <a:gd name="connsiteX38" fmla="*/ 86059 w 419435"/>
                      <a:gd name="connsiteY38" fmla="*/ 0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435" h="147638">
                        <a:moveTo>
                          <a:pt x="86059" y="0"/>
                        </a:moveTo>
                        <a:lnTo>
                          <a:pt x="86059" y="0"/>
                        </a:lnTo>
                        <a:cubicBezTo>
                          <a:pt x="83678" y="6350"/>
                          <a:pt x="81721" y="12876"/>
                          <a:pt x="78915" y="19050"/>
                        </a:cubicBezTo>
                        <a:cubicBezTo>
                          <a:pt x="77731" y="21655"/>
                          <a:pt x="75315" y="23579"/>
                          <a:pt x="74153" y="26194"/>
                        </a:cubicBezTo>
                        <a:cubicBezTo>
                          <a:pt x="72114" y="30781"/>
                          <a:pt x="70978" y="35719"/>
                          <a:pt x="69390" y="40481"/>
                        </a:cubicBezTo>
                        <a:cubicBezTo>
                          <a:pt x="67821" y="45189"/>
                          <a:pt x="66444" y="51411"/>
                          <a:pt x="62246" y="54769"/>
                        </a:cubicBezTo>
                        <a:cubicBezTo>
                          <a:pt x="60286" y="56337"/>
                          <a:pt x="57484" y="56356"/>
                          <a:pt x="55103" y="57150"/>
                        </a:cubicBezTo>
                        <a:cubicBezTo>
                          <a:pt x="51928" y="61913"/>
                          <a:pt x="47389" y="66008"/>
                          <a:pt x="45578" y="71438"/>
                        </a:cubicBezTo>
                        <a:cubicBezTo>
                          <a:pt x="43641" y="77246"/>
                          <a:pt x="43048" y="81110"/>
                          <a:pt x="38434" y="85725"/>
                        </a:cubicBezTo>
                        <a:cubicBezTo>
                          <a:pt x="36410" y="87749"/>
                          <a:pt x="33671" y="88900"/>
                          <a:pt x="31290" y="90488"/>
                        </a:cubicBezTo>
                        <a:cubicBezTo>
                          <a:pt x="28115" y="95250"/>
                          <a:pt x="25812" y="100728"/>
                          <a:pt x="21765" y="104775"/>
                        </a:cubicBezTo>
                        <a:lnTo>
                          <a:pt x="7478" y="119063"/>
                        </a:lnTo>
                        <a:cubicBezTo>
                          <a:pt x="6684" y="121444"/>
                          <a:pt x="6219" y="123961"/>
                          <a:pt x="5096" y="126206"/>
                        </a:cubicBezTo>
                        <a:cubicBezTo>
                          <a:pt x="3816" y="128766"/>
                          <a:pt x="1239" y="130635"/>
                          <a:pt x="334" y="133350"/>
                        </a:cubicBezTo>
                        <a:cubicBezTo>
                          <a:pt x="-419" y="135609"/>
                          <a:pt x="334" y="138113"/>
                          <a:pt x="334" y="140494"/>
                        </a:cubicBezTo>
                        <a:lnTo>
                          <a:pt x="334" y="140494"/>
                        </a:lnTo>
                        <a:cubicBezTo>
                          <a:pt x="78456" y="147595"/>
                          <a:pt x="-36721" y="137338"/>
                          <a:pt x="62246" y="145256"/>
                        </a:cubicBezTo>
                        <a:cubicBezTo>
                          <a:pt x="70198" y="145892"/>
                          <a:pt x="78121" y="146844"/>
                          <a:pt x="86059" y="147638"/>
                        </a:cubicBezTo>
                        <a:lnTo>
                          <a:pt x="214646" y="145256"/>
                        </a:lnTo>
                        <a:cubicBezTo>
                          <a:pt x="224200" y="144966"/>
                          <a:pt x="233679" y="143420"/>
                          <a:pt x="243221" y="142875"/>
                        </a:cubicBezTo>
                        <a:cubicBezTo>
                          <a:pt x="261465" y="141833"/>
                          <a:pt x="279734" y="141288"/>
                          <a:pt x="297990" y="140494"/>
                        </a:cubicBezTo>
                        <a:cubicBezTo>
                          <a:pt x="317281" y="134065"/>
                          <a:pt x="302248" y="138083"/>
                          <a:pt x="343234" y="140494"/>
                        </a:cubicBezTo>
                        <a:lnTo>
                          <a:pt x="386096" y="142875"/>
                        </a:lnTo>
                        <a:cubicBezTo>
                          <a:pt x="420226" y="140437"/>
                          <a:pt x="419434" y="151635"/>
                          <a:pt x="419434" y="138113"/>
                        </a:cubicBezTo>
                        <a:lnTo>
                          <a:pt x="419434" y="138113"/>
                        </a:lnTo>
                        <a:cubicBezTo>
                          <a:pt x="417053" y="131763"/>
                          <a:pt x="414571" y="125450"/>
                          <a:pt x="412290" y="119063"/>
                        </a:cubicBezTo>
                        <a:cubicBezTo>
                          <a:pt x="410602" y="114335"/>
                          <a:pt x="407528" y="104775"/>
                          <a:pt x="407528" y="104775"/>
                        </a:cubicBezTo>
                        <a:cubicBezTo>
                          <a:pt x="408322" y="101600"/>
                          <a:pt x="409010" y="98397"/>
                          <a:pt x="409909" y="95250"/>
                        </a:cubicBezTo>
                        <a:cubicBezTo>
                          <a:pt x="410599" y="92836"/>
                          <a:pt x="412290" y="90616"/>
                          <a:pt x="412290" y="88106"/>
                        </a:cubicBezTo>
                        <a:cubicBezTo>
                          <a:pt x="412290" y="78548"/>
                          <a:pt x="410703" y="69056"/>
                          <a:pt x="409909" y="59531"/>
                        </a:cubicBezTo>
                        <a:cubicBezTo>
                          <a:pt x="410703" y="50006"/>
                          <a:pt x="410415" y="40328"/>
                          <a:pt x="412290" y="30956"/>
                        </a:cubicBezTo>
                        <a:cubicBezTo>
                          <a:pt x="412851" y="28150"/>
                          <a:pt x="417614" y="26619"/>
                          <a:pt x="417053" y="23813"/>
                        </a:cubicBezTo>
                        <a:cubicBezTo>
                          <a:pt x="416492" y="21007"/>
                          <a:pt x="412752" y="19378"/>
                          <a:pt x="409909" y="19050"/>
                        </a:cubicBezTo>
                        <a:cubicBezTo>
                          <a:pt x="391756" y="16955"/>
                          <a:pt x="373402" y="17333"/>
                          <a:pt x="355140" y="16669"/>
                        </a:cubicBezTo>
                        <a:lnTo>
                          <a:pt x="278940" y="14288"/>
                        </a:lnTo>
                        <a:cubicBezTo>
                          <a:pt x="211995" y="17811"/>
                          <a:pt x="225497" y="18263"/>
                          <a:pt x="136065" y="14288"/>
                        </a:cubicBezTo>
                        <a:cubicBezTo>
                          <a:pt x="132795" y="14143"/>
                          <a:pt x="129740" y="12592"/>
                          <a:pt x="126540" y="11906"/>
                        </a:cubicBezTo>
                        <a:cubicBezTo>
                          <a:pt x="118625" y="10210"/>
                          <a:pt x="110822" y="7144"/>
                          <a:pt x="102728" y="7144"/>
                        </a:cubicBezTo>
                        <a:lnTo>
                          <a:pt x="86059" y="0"/>
                        </a:lnTo>
                        <a:close/>
                      </a:path>
                    </a:pathLst>
                  </a:custGeom>
                  <a:solidFill>
                    <a:srgbClr val="ABE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4376551" y="6165056"/>
                    <a:ext cx="102580" cy="138113"/>
                  </a:xfrm>
                  <a:custGeom>
                    <a:avLst/>
                    <a:gdLst>
                      <a:gd name="connsiteX0" fmla="*/ 102580 w 102580"/>
                      <a:gd name="connsiteY0" fmla="*/ 0 h 138113"/>
                      <a:gd name="connsiteX1" fmla="*/ 102580 w 102580"/>
                      <a:gd name="connsiteY1" fmla="*/ 0 h 138113"/>
                      <a:gd name="connsiteX2" fmla="*/ 90674 w 102580"/>
                      <a:gd name="connsiteY2" fmla="*/ 16669 h 138113"/>
                      <a:gd name="connsiteX3" fmla="*/ 85912 w 102580"/>
                      <a:gd name="connsiteY3" fmla="*/ 30957 h 138113"/>
                      <a:gd name="connsiteX4" fmla="*/ 81149 w 102580"/>
                      <a:gd name="connsiteY4" fmla="*/ 45244 h 138113"/>
                      <a:gd name="connsiteX5" fmla="*/ 78768 w 102580"/>
                      <a:gd name="connsiteY5" fmla="*/ 52388 h 138113"/>
                      <a:gd name="connsiteX6" fmla="*/ 74005 w 102580"/>
                      <a:gd name="connsiteY6" fmla="*/ 59532 h 138113"/>
                      <a:gd name="connsiteX7" fmla="*/ 64480 w 102580"/>
                      <a:gd name="connsiteY7" fmla="*/ 71438 h 138113"/>
                      <a:gd name="connsiteX8" fmla="*/ 54955 w 102580"/>
                      <a:gd name="connsiteY8" fmla="*/ 83344 h 138113"/>
                      <a:gd name="connsiteX9" fmla="*/ 43049 w 102580"/>
                      <a:gd name="connsiteY9" fmla="*/ 97632 h 138113"/>
                      <a:gd name="connsiteX10" fmla="*/ 31143 w 102580"/>
                      <a:gd name="connsiteY10" fmla="*/ 109538 h 138113"/>
                      <a:gd name="connsiteX11" fmla="*/ 16855 w 102580"/>
                      <a:gd name="connsiteY11" fmla="*/ 130969 h 138113"/>
                      <a:gd name="connsiteX12" fmla="*/ 12093 w 102580"/>
                      <a:gd name="connsiteY12" fmla="*/ 138113 h 138113"/>
                      <a:gd name="connsiteX13" fmla="*/ 9712 w 102580"/>
                      <a:gd name="connsiteY13" fmla="*/ 30957 h 138113"/>
                      <a:gd name="connsiteX14" fmla="*/ 19237 w 102580"/>
                      <a:gd name="connsiteY14" fmla="*/ 21432 h 138113"/>
                      <a:gd name="connsiteX15" fmla="*/ 40668 w 102580"/>
                      <a:gd name="connsiteY15" fmla="*/ 11907 h 138113"/>
                      <a:gd name="connsiteX16" fmla="*/ 47812 w 102580"/>
                      <a:gd name="connsiteY16" fmla="*/ 9525 h 138113"/>
                      <a:gd name="connsiteX17" fmla="*/ 102580 w 102580"/>
                      <a:gd name="connsiteY17" fmla="*/ 0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580" h="138113">
                        <a:moveTo>
                          <a:pt x="102580" y="0"/>
                        </a:moveTo>
                        <a:lnTo>
                          <a:pt x="102580" y="0"/>
                        </a:lnTo>
                        <a:cubicBezTo>
                          <a:pt x="98611" y="5556"/>
                          <a:pt x="93911" y="10657"/>
                          <a:pt x="90674" y="16669"/>
                        </a:cubicBezTo>
                        <a:cubicBezTo>
                          <a:pt x="88294" y="21089"/>
                          <a:pt x="87500" y="26194"/>
                          <a:pt x="85912" y="30957"/>
                        </a:cubicBezTo>
                        <a:lnTo>
                          <a:pt x="81149" y="45244"/>
                        </a:lnTo>
                        <a:cubicBezTo>
                          <a:pt x="80355" y="47625"/>
                          <a:pt x="80160" y="50300"/>
                          <a:pt x="78768" y="52388"/>
                        </a:cubicBezTo>
                        <a:lnTo>
                          <a:pt x="74005" y="59532"/>
                        </a:lnTo>
                        <a:cubicBezTo>
                          <a:pt x="68020" y="77487"/>
                          <a:pt x="76790" y="56050"/>
                          <a:pt x="64480" y="71438"/>
                        </a:cubicBezTo>
                        <a:cubicBezTo>
                          <a:pt x="51337" y="87867"/>
                          <a:pt x="75426" y="69699"/>
                          <a:pt x="54955" y="83344"/>
                        </a:cubicBezTo>
                        <a:cubicBezTo>
                          <a:pt x="43136" y="101075"/>
                          <a:pt x="58323" y="79303"/>
                          <a:pt x="43049" y="97632"/>
                        </a:cubicBezTo>
                        <a:cubicBezTo>
                          <a:pt x="33127" y="109538"/>
                          <a:pt x="44241" y="100806"/>
                          <a:pt x="31143" y="109538"/>
                        </a:cubicBezTo>
                        <a:lnTo>
                          <a:pt x="16855" y="130969"/>
                        </a:lnTo>
                        <a:lnTo>
                          <a:pt x="12093" y="138113"/>
                        </a:lnTo>
                        <a:cubicBezTo>
                          <a:pt x="-10998" y="103480"/>
                          <a:pt x="5272" y="130846"/>
                          <a:pt x="9712" y="30957"/>
                        </a:cubicBezTo>
                        <a:cubicBezTo>
                          <a:pt x="10094" y="22362"/>
                          <a:pt x="12504" y="23676"/>
                          <a:pt x="19237" y="21432"/>
                        </a:cubicBezTo>
                        <a:cubicBezTo>
                          <a:pt x="30558" y="13883"/>
                          <a:pt x="23663" y="17575"/>
                          <a:pt x="40668" y="11907"/>
                        </a:cubicBezTo>
                        <a:cubicBezTo>
                          <a:pt x="43049" y="11113"/>
                          <a:pt x="45305" y="9650"/>
                          <a:pt x="47812" y="9525"/>
                        </a:cubicBezTo>
                        <a:cubicBezTo>
                          <a:pt x="97209" y="7055"/>
                          <a:pt x="93452" y="1588"/>
                          <a:pt x="10258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Oval 16"/>
                <p:cNvSpPr/>
                <p:nvPr/>
              </p:nvSpPr>
              <p:spPr>
                <a:xfrm>
                  <a:off x="4872657" y="6261502"/>
                  <a:ext cx="76200" cy="71436"/>
                </a:xfrm>
                <a:prstGeom prst="ellipse">
                  <a:avLst/>
                </a:prstGeom>
                <a:solidFill>
                  <a:srgbClr val="00B000"/>
                </a:solidFill>
                <a:ln>
                  <a:solidFill>
                    <a:srgbClr val="00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4309062" y="6170285"/>
                  <a:ext cx="673130" cy="230832"/>
                </a:xfrm>
                <a:prstGeom prst="rect">
                  <a:avLst/>
                </a:prstGeom>
                <a:noFill/>
              </p:spPr>
              <p:txBody>
                <a:bodyPr wrap="square" rtlCol="0">
                  <a:spAutoFit/>
                </a:bodyPr>
                <a:lstStyle/>
                <a:p>
                  <a:r>
                    <a:rPr lang="en-GB" sz="900" b="1" dirty="0" smtClean="0">
                      <a:solidFill>
                        <a:srgbClr val="666666"/>
                      </a:solidFill>
                      <a:latin typeface="Comic Sans MS" pitchFamily="66" charset="0"/>
                    </a:rPr>
                    <a:t>Exeter</a:t>
                  </a:r>
                  <a:endParaRPr lang="en-GB" sz="900" b="1" dirty="0">
                    <a:solidFill>
                      <a:srgbClr val="666666"/>
                    </a:solidFill>
                    <a:latin typeface="Comic Sans MS" pitchFamily="66" charset="0"/>
                  </a:endParaRPr>
                </a:p>
              </p:txBody>
            </p:sp>
          </p:grpSp>
          <p:grpSp>
            <p:nvGrpSpPr>
              <p:cNvPr id="25" name="Group 24"/>
              <p:cNvGrpSpPr/>
              <p:nvPr/>
            </p:nvGrpSpPr>
            <p:grpSpPr>
              <a:xfrm>
                <a:off x="6790257" y="5475308"/>
                <a:ext cx="642007" cy="230832"/>
                <a:chOff x="7650514" y="5047011"/>
                <a:chExt cx="747714" cy="230832"/>
              </a:xfrm>
            </p:grpSpPr>
            <p:sp>
              <p:nvSpPr>
                <p:cNvPr id="26" name="Oval 25"/>
                <p:cNvSpPr/>
                <p:nvPr/>
              </p:nvSpPr>
              <p:spPr>
                <a:xfrm>
                  <a:off x="8322028" y="5127450"/>
                  <a:ext cx="76200"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7650514" y="5047011"/>
                  <a:ext cx="632691" cy="230832"/>
                </a:xfrm>
                <a:prstGeom prst="rect">
                  <a:avLst/>
                </a:prstGeom>
                <a:noFill/>
              </p:spPr>
              <p:txBody>
                <a:bodyPr wrap="square" rtlCol="0">
                  <a:spAutoFit/>
                </a:bodyPr>
                <a:lstStyle/>
                <a:p>
                  <a:r>
                    <a:rPr lang="en-GB" sz="900" b="1" dirty="0" smtClean="0">
                      <a:solidFill>
                        <a:srgbClr val="666666"/>
                      </a:solidFill>
                      <a:latin typeface="Comic Sans MS" pitchFamily="66" charset="0"/>
                    </a:rPr>
                    <a:t>Aston</a:t>
                  </a:r>
                  <a:endParaRPr lang="en-GB" sz="900" b="1" dirty="0">
                    <a:solidFill>
                      <a:srgbClr val="666666"/>
                    </a:solidFill>
                    <a:latin typeface="Comic Sans MS" pitchFamily="66" charset="0"/>
                  </a:endParaRPr>
                </a:p>
              </p:txBody>
            </p:sp>
          </p:grpSp>
          <p:grpSp>
            <p:nvGrpSpPr>
              <p:cNvPr id="8" name="Group 7"/>
              <p:cNvGrpSpPr/>
              <p:nvPr/>
            </p:nvGrpSpPr>
            <p:grpSpPr>
              <a:xfrm>
                <a:off x="6417113" y="4599458"/>
                <a:ext cx="781050" cy="230832"/>
                <a:chOff x="4604451" y="4472114"/>
                <a:chExt cx="781050" cy="230832"/>
              </a:xfrm>
            </p:grpSpPr>
            <p:sp>
              <p:nvSpPr>
                <p:cNvPr id="32" name="Oval 31"/>
                <p:cNvSpPr/>
                <p:nvPr/>
              </p:nvSpPr>
              <p:spPr>
                <a:xfrm>
                  <a:off x="5274483" y="4559902"/>
                  <a:ext cx="76200" cy="71436"/>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3" name="TextBox 32"/>
                <p:cNvSpPr txBox="1"/>
                <p:nvPr/>
              </p:nvSpPr>
              <p:spPr>
                <a:xfrm>
                  <a:off x="4604451" y="4472114"/>
                  <a:ext cx="781050" cy="230832"/>
                </a:xfrm>
                <a:prstGeom prst="rect">
                  <a:avLst/>
                </a:prstGeom>
                <a:noFill/>
              </p:spPr>
              <p:txBody>
                <a:bodyPr wrap="square" rtlCol="0">
                  <a:spAutoFit/>
                </a:bodyPr>
                <a:lstStyle/>
                <a:p>
                  <a:r>
                    <a:rPr lang="en-GB" sz="900" b="1" dirty="0" smtClean="0">
                      <a:solidFill>
                        <a:srgbClr val="666666"/>
                      </a:solidFill>
                      <a:latin typeface="Comic Sans MS" pitchFamily="66" charset="0"/>
                    </a:rPr>
                    <a:t>Lancaster</a:t>
                  </a:r>
                  <a:endParaRPr lang="en-GB" sz="900" b="1" dirty="0">
                    <a:solidFill>
                      <a:srgbClr val="666666"/>
                    </a:solidFill>
                    <a:latin typeface="Comic Sans MS" pitchFamily="66" charset="0"/>
                  </a:endParaRPr>
                </a:p>
              </p:txBody>
            </p:sp>
          </p:grpSp>
          <p:grpSp>
            <p:nvGrpSpPr>
              <p:cNvPr id="34" name="Group 33"/>
              <p:cNvGrpSpPr/>
              <p:nvPr/>
            </p:nvGrpSpPr>
            <p:grpSpPr>
              <a:xfrm>
                <a:off x="7469786" y="4009287"/>
                <a:ext cx="1096250" cy="230832"/>
                <a:chOff x="7409575" y="4620013"/>
                <a:chExt cx="1096250" cy="230832"/>
              </a:xfrm>
            </p:grpSpPr>
            <p:sp>
              <p:nvSpPr>
                <p:cNvPr id="35" name="Oval 34"/>
                <p:cNvSpPr/>
                <p:nvPr/>
              </p:nvSpPr>
              <p:spPr>
                <a:xfrm>
                  <a:off x="7409575" y="4700258"/>
                  <a:ext cx="66518"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7447515" y="4620013"/>
                  <a:ext cx="1058310" cy="230832"/>
                </a:xfrm>
                <a:prstGeom prst="rect">
                  <a:avLst/>
                </a:prstGeom>
                <a:noFill/>
              </p:spPr>
              <p:txBody>
                <a:bodyPr wrap="square" rtlCol="0">
                  <a:spAutoFit/>
                </a:bodyPr>
                <a:lstStyle/>
                <a:p>
                  <a:r>
                    <a:rPr lang="en-GB" sz="900" b="1" dirty="0" smtClean="0">
                      <a:solidFill>
                        <a:srgbClr val="666666"/>
                      </a:solidFill>
                      <a:latin typeface="Comic Sans MS" pitchFamily="66" charset="0"/>
                    </a:rPr>
                    <a:t>Sunderland</a:t>
                  </a:r>
                  <a:endParaRPr lang="en-GB" sz="900" b="1" dirty="0">
                    <a:solidFill>
                      <a:srgbClr val="666666"/>
                    </a:solidFill>
                    <a:latin typeface="Comic Sans MS" pitchFamily="66" charset="0"/>
                  </a:endParaRPr>
                </a:p>
              </p:txBody>
            </p:sp>
          </p:grpSp>
          <p:grpSp>
            <p:nvGrpSpPr>
              <p:cNvPr id="37" name="Group 36"/>
              <p:cNvGrpSpPr/>
              <p:nvPr/>
            </p:nvGrpSpPr>
            <p:grpSpPr>
              <a:xfrm>
                <a:off x="8307830" y="6161556"/>
                <a:ext cx="1096250" cy="230832"/>
                <a:chOff x="7409575" y="4620013"/>
                <a:chExt cx="1096250" cy="230832"/>
              </a:xfrm>
            </p:grpSpPr>
            <p:sp>
              <p:nvSpPr>
                <p:cNvPr id="38" name="Oval 37"/>
                <p:cNvSpPr/>
                <p:nvPr/>
              </p:nvSpPr>
              <p:spPr>
                <a:xfrm>
                  <a:off x="7409575" y="4700258"/>
                  <a:ext cx="66518"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7447515" y="4620013"/>
                  <a:ext cx="1058310" cy="230832"/>
                </a:xfrm>
                <a:prstGeom prst="rect">
                  <a:avLst/>
                </a:prstGeom>
                <a:noFill/>
              </p:spPr>
              <p:txBody>
                <a:bodyPr wrap="square" rtlCol="0">
                  <a:spAutoFit/>
                </a:bodyPr>
                <a:lstStyle/>
                <a:p>
                  <a:r>
                    <a:rPr lang="en-GB" sz="900" b="1" dirty="0" smtClean="0">
                      <a:solidFill>
                        <a:srgbClr val="666666"/>
                      </a:solidFill>
                      <a:latin typeface="Comic Sans MS" pitchFamily="66" charset="0"/>
                    </a:rPr>
                    <a:t>Canterbury</a:t>
                  </a:r>
                  <a:endParaRPr lang="en-GB" sz="900" b="1" dirty="0">
                    <a:solidFill>
                      <a:srgbClr val="666666"/>
                    </a:solidFill>
                    <a:latin typeface="Comic Sans MS" pitchFamily="66" charset="0"/>
                  </a:endParaRPr>
                </a:p>
              </p:txBody>
            </p:sp>
          </p:grpSp>
          <p:grpSp>
            <p:nvGrpSpPr>
              <p:cNvPr id="40" name="Group 39"/>
              <p:cNvGrpSpPr/>
              <p:nvPr/>
            </p:nvGrpSpPr>
            <p:grpSpPr>
              <a:xfrm>
                <a:off x="7968751" y="5057076"/>
                <a:ext cx="1096250" cy="230832"/>
                <a:chOff x="7409575" y="4620013"/>
                <a:chExt cx="1096250" cy="230832"/>
              </a:xfrm>
            </p:grpSpPr>
            <p:sp>
              <p:nvSpPr>
                <p:cNvPr id="41" name="Oval 40"/>
                <p:cNvSpPr/>
                <p:nvPr/>
              </p:nvSpPr>
              <p:spPr>
                <a:xfrm>
                  <a:off x="7409575" y="4700258"/>
                  <a:ext cx="66518"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7447515" y="4620013"/>
                  <a:ext cx="1058310" cy="230832"/>
                </a:xfrm>
                <a:prstGeom prst="rect">
                  <a:avLst/>
                </a:prstGeom>
                <a:noFill/>
              </p:spPr>
              <p:txBody>
                <a:bodyPr wrap="square" rtlCol="0">
                  <a:spAutoFit/>
                </a:bodyPr>
                <a:lstStyle/>
                <a:p>
                  <a:r>
                    <a:rPr lang="en-GB" sz="900" b="1" dirty="0" smtClean="0">
                      <a:solidFill>
                        <a:srgbClr val="666666"/>
                      </a:solidFill>
                      <a:latin typeface="Comic Sans MS" pitchFamily="66" charset="0"/>
                    </a:rPr>
                    <a:t>Lincoln</a:t>
                  </a:r>
                  <a:endParaRPr lang="en-GB" sz="900" b="1" dirty="0">
                    <a:solidFill>
                      <a:srgbClr val="666666"/>
                    </a:solidFill>
                    <a:latin typeface="Comic Sans MS" pitchFamily="66" charset="0"/>
                  </a:endParaRPr>
                </a:p>
              </p:txBody>
            </p:sp>
          </p:grpSp>
          <p:grpSp>
            <p:nvGrpSpPr>
              <p:cNvPr id="3" name="Group 2"/>
              <p:cNvGrpSpPr/>
              <p:nvPr/>
            </p:nvGrpSpPr>
            <p:grpSpPr>
              <a:xfrm>
                <a:off x="6441176" y="4745214"/>
                <a:ext cx="808123" cy="317503"/>
                <a:chOff x="4493082" y="4323945"/>
                <a:chExt cx="747715" cy="230832"/>
              </a:xfrm>
            </p:grpSpPr>
            <p:sp>
              <p:nvSpPr>
                <p:cNvPr id="44" name="Oval 43"/>
                <p:cNvSpPr/>
                <p:nvPr/>
              </p:nvSpPr>
              <p:spPr>
                <a:xfrm>
                  <a:off x="5164597" y="4404384"/>
                  <a:ext cx="76200"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4493082" y="4323945"/>
                  <a:ext cx="671515" cy="230832"/>
                </a:xfrm>
                <a:prstGeom prst="rect">
                  <a:avLst/>
                </a:prstGeom>
                <a:noFill/>
              </p:spPr>
              <p:txBody>
                <a:bodyPr wrap="square" rtlCol="0">
                  <a:spAutoFit/>
                </a:bodyPr>
                <a:lstStyle/>
                <a:p>
                  <a:r>
                    <a:rPr lang="en-GB" sz="900" b="1" dirty="0" smtClean="0">
                      <a:solidFill>
                        <a:srgbClr val="666666"/>
                      </a:solidFill>
                      <a:latin typeface="Comic Sans MS" pitchFamily="66" charset="0"/>
                    </a:rPr>
                    <a:t>Edgehill</a:t>
                  </a:r>
                  <a:endParaRPr lang="en-GB" sz="900" b="1" dirty="0">
                    <a:solidFill>
                      <a:srgbClr val="666666"/>
                    </a:solidFill>
                    <a:latin typeface="Comic Sans MS" pitchFamily="66" charset="0"/>
                  </a:endParaRPr>
                </a:p>
              </p:txBody>
            </p:sp>
          </p:grpSp>
          <p:grpSp>
            <p:nvGrpSpPr>
              <p:cNvPr id="7" name="Group 6"/>
              <p:cNvGrpSpPr/>
              <p:nvPr/>
            </p:nvGrpSpPr>
            <p:grpSpPr>
              <a:xfrm>
                <a:off x="7224395" y="4538160"/>
                <a:ext cx="833081" cy="294116"/>
                <a:chOff x="5322601" y="4163190"/>
                <a:chExt cx="833081" cy="294116"/>
              </a:xfrm>
            </p:grpSpPr>
            <p:grpSp>
              <p:nvGrpSpPr>
                <p:cNvPr id="20" name="Group 19"/>
                <p:cNvGrpSpPr/>
                <p:nvPr/>
              </p:nvGrpSpPr>
              <p:grpSpPr>
                <a:xfrm>
                  <a:off x="5419765" y="4163190"/>
                  <a:ext cx="735917" cy="230061"/>
                  <a:chOff x="6292530" y="4287456"/>
                  <a:chExt cx="735917" cy="230832"/>
                </a:xfrm>
              </p:grpSpPr>
              <p:sp>
                <p:nvSpPr>
                  <p:cNvPr id="73" name="TextBox 72"/>
                  <p:cNvSpPr txBox="1"/>
                  <p:nvPr/>
                </p:nvSpPr>
                <p:spPr>
                  <a:xfrm>
                    <a:off x="6356932" y="4287456"/>
                    <a:ext cx="671515" cy="230832"/>
                  </a:xfrm>
                  <a:prstGeom prst="rect">
                    <a:avLst/>
                  </a:prstGeom>
                  <a:noFill/>
                </p:spPr>
                <p:txBody>
                  <a:bodyPr wrap="square" rtlCol="0">
                    <a:spAutoFit/>
                  </a:bodyPr>
                  <a:lstStyle/>
                  <a:p>
                    <a:r>
                      <a:rPr lang="en-GB" sz="900" b="1" dirty="0" err="1" smtClean="0">
                        <a:solidFill>
                          <a:srgbClr val="666666"/>
                        </a:solidFill>
                        <a:latin typeface="Comic Sans MS" pitchFamily="66" charset="0"/>
                      </a:rPr>
                      <a:t>UCLan</a:t>
                    </a:r>
                    <a:endParaRPr lang="en-GB" sz="900" b="1" dirty="0">
                      <a:solidFill>
                        <a:srgbClr val="666666"/>
                      </a:solidFill>
                      <a:latin typeface="Comic Sans MS" pitchFamily="66" charset="0"/>
                    </a:endParaRPr>
                  </a:p>
                </p:txBody>
              </p:sp>
              <p:cxnSp>
                <p:nvCxnSpPr>
                  <p:cNvPr id="16" name="Straight Arrow Connector 15"/>
                  <p:cNvCxnSpPr/>
                  <p:nvPr/>
                </p:nvCxnSpPr>
                <p:spPr>
                  <a:xfrm flipH="1">
                    <a:off x="6292530" y="4421862"/>
                    <a:ext cx="139663" cy="94368"/>
                  </a:xfrm>
                  <a:prstGeom prst="straightConnector1">
                    <a:avLst/>
                  </a:prstGeom>
                  <a:ln>
                    <a:solidFill>
                      <a:srgbClr val="9900FF"/>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Oval 71"/>
                <p:cNvSpPr/>
                <p:nvPr/>
              </p:nvSpPr>
              <p:spPr>
                <a:xfrm>
                  <a:off x="5322601" y="4385870"/>
                  <a:ext cx="76200"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9" name="Group 28"/>
            <p:cNvGrpSpPr/>
            <p:nvPr/>
          </p:nvGrpSpPr>
          <p:grpSpPr>
            <a:xfrm>
              <a:off x="4466995" y="6133109"/>
              <a:ext cx="4876943" cy="739001"/>
              <a:chOff x="1014534" y="6049690"/>
              <a:chExt cx="4876943" cy="739001"/>
            </a:xfrm>
          </p:grpSpPr>
          <p:grpSp>
            <p:nvGrpSpPr>
              <p:cNvPr id="46" name="Group 45"/>
              <p:cNvGrpSpPr/>
              <p:nvPr/>
            </p:nvGrpSpPr>
            <p:grpSpPr>
              <a:xfrm>
                <a:off x="4168499" y="6440125"/>
                <a:ext cx="1496397" cy="230832"/>
                <a:chOff x="7409573" y="4620013"/>
                <a:chExt cx="1171249" cy="230832"/>
              </a:xfrm>
            </p:grpSpPr>
            <p:sp>
              <p:nvSpPr>
                <p:cNvPr id="47" name="Oval 46"/>
                <p:cNvSpPr/>
                <p:nvPr/>
              </p:nvSpPr>
              <p:spPr>
                <a:xfrm>
                  <a:off x="7409573" y="4700258"/>
                  <a:ext cx="66518" cy="71436"/>
                </a:xfrm>
                <a:prstGeom prst="ellipse">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7447515" y="4620013"/>
                  <a:ext cx="1133307" cy="230832"/>
                </a:xfrm>
                <a:prstGeom prst="rect">
                  <a:avLst/>
                </a:prstGeom>
                <a:noFill/>
              </p:spPr>
              <p:txBody>
                <a:bodyPr wrap="square" rtlCol="0">
                  <a:spAutoFit/>
                </a:bodyPr>
                <a:lstStyle/>
                <a:p>
                  <a:r>
                    <a:rPr lang="en-GB" sz="900" b="1" dirty="0" smtClean="0">
                      <a:solidFill>
                        <a:srgbClr val="666666"/>
                      </a:solidFill>
                      <a:latin typeface="Comic Sans MS" pitchFamily="66" charset="0"/>
                    </a:rPr>
                    <a:t>  New medical schools</a:t>
                  </a:r>
                  <a:endParaRPr lang="en-GB" sz="900" b="1" dirty="0">
                    <a:solidFill>
                      <a:srgbClr val="666666"/>
                    </a:solidFill>
                    <a:latin typeface="Comic Sans MS" pitchFamily="66" charset="0"/>
                  </a:endParaRPr>
                </a:p>
              </p:txBody>
            </p:sp>
          </p:grpSp>
          <p:grpSp>
            <p:nvGrpSpPr>
              <p:cNvPr id="53" name="Group 52"/>
              <p:cNvGrpSpPr/>
              <p:nvPr/>
            </p:nvGrpSpPr>
            <p:grpSpPr>
              <a:xfrm>
                <a:off x="1027767" y="6125295"/>
                <a:ext cx="1603839" cy="230832"/>
                <a:chOff x="7409575" y="4620013"/>
                <a:chExt cx="1255347" cy="230832"/>
              </a:xfrm>
            </p:grpSpPr>
            <p:sp>
              <p:nvSpPr>
                <p:cNvPr id="54" name="Oval 53"/>
                <p:cNvSpPr/>
                <p:nvPr/>
              </p:nvSpPr>
              <p:spPr>
                <a:xfrm>
                  <a:off x="7409575" y="4700258"/>
                  <a:ext cx="66518" cy="7143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7447515" y="4620013"/>
                  <a:ext cx="1217407" cy="230832"/>
                </a:xfrm>
                <a:prstGeom prst="rect">
                  <a:avLst/>
                </a:prstGeom>
                <a:noFill/>
              </p:spPr>
              <p:txBody>
                <a:bodyPr wrap="square" rtlCol="0">
                  <a:spAutoFit/>
                </a:bodyPr>
                <a:lstStyle/>
                <a:p>
                  <a:r>
                    <a:rPr lang="en-GB" sz="900" b="1" dirty="0" smtClean="0">
                      <a:solidFill>
                        <a:srgbClr val="666666"/>
                      </a:solidFill>
                      <a:latin typeface="Comic Sans MS" pitchFamily="66" charset="0"/>
                    </a:rPr>
                    <a:t>Standard course only</a:t>
                  </a:r>
                  <a:endParaRPr lang="en-GB" sz="900" b="1" dirty="0">
                    <a:solidFill>
                      <a:srgbClr val="666666"/>
                    </a:solidFill>
                    <a:latin typeface="Comic Sans MS" pitchFamily="66" charset="0"/>
                  </a:endParaRPr>
                </a:p>
              </p:txBody>
            </p:sp>
          </p:grpSp>
          <p:grpSp>
            <p:nvGrpSpPr>
              <p:cNvPr id="57" name="Group 56"/>
              <p:cNvGrpSpPr/>
              <p:nvPr/>
            </p:nvGrpSpPr>
            <p:grpSpPr>
              <a:xfrm>
                <a:off x="1014534" y="6411740"/>
                <a:ext cx="1603839" cy="230832"/>
                <a:chOff x="7409575" y="4620013"/>
                <a:chExt cx="1255347" cy="230832"/>
              </a:xfrm>
            </p:grpSpPr>
            <p:sp>
              <p:nvSpPr>
                <p:cNvPr id="58" name="Oval 57"/>
                <p:cNvSpPr/>
                <p:nvPr/>
              </p:nvSpPr>
              <p:spPr>
                <a:xfrm>
                  <a:off x="7409575" y="4700258"/>
                  <a:ext cx="66518" cy="7143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7447515" y="4620013"/>
                  <a:ext cx="1217407" cy="230832"/>
                </a:xfrm>
                <a:prstGeom prst="rect">
                  <a:avLst/>
                </a:prstGeom>
                <a:noFill/>
              </p:spPr>
              <p:txBody>
                <a:bodyPr wrap="square" rtlCol="0">
                  <a:spAutoFit/>
                </a:bodyPr>
                <a:lstStyle/>
                <a:p>
                  <a:r>
                    <a:rPr lang="en-GB" sz="900" b="1" dirty="0" smtClean="0">
                      <a:solidFill>
                        <a:srgbClr val="666666"/>
                      </a:solidFill>
                      <a:latin typeface="Comic Sans MS" pitchFamily="66" charset="0"/>
                    </a:rPr>
                    <a:t>Graduate course only</a:t>
                  </a:r>
                  <a:endParaRPr lang="en-GB" sz="900" b="1" dirty="0">
                    <a:solidFill>
                      <a:srgbClr val="666666"/>
                    </a:solidFill>
                    <a:latin typeface="Comic Sans MS" pitchFamily="66" charset="0"/>
                  </a:endParaRPr>
                </a:p>
              </p:txBody>
            </p:sp>
          </p:grpSp>
          <p:grpSp>
            <p:nvGrpSpPr>
              <p:cNvPr id="60" name="Group 59"/>
              <p:cNvGrpSpPr/>
              <p:nvPr/>
            </p:nvGrpSpPr>
            <p:grpSpPr>
              <a:xfrm>
                <a:off x="2662855" y="6419359"/>
                <a:ext cx="1603837" cy="369332"/>
                <a:chOff x="7409575" y="4620013"/>
                <a:chExt cx="1255345" cy="369332"/>
              </a:xfrm>
            </p:grpSpPr>
            <p:sp>
              <p:nvSpPr>
                <p:cNvPr id="61" name="Oval 60"/>
                <p:cNvSpPr/>
                <p:nvPr/>
              </p:nvSpPr>
              <p:spPr>
                <a:xfrm>
                  <a:off x="7409575" y="4700258"/>
                  <a:ext cx="66518" cy="71436"/>
                </a:xfrm>
                <a:prstGeom prst="ellips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p:cNvSpPr txBox="1"/>
                <p:nvPr/>
              </p:nvSpPr>
              <p:spPr>
                <a:xfrm>
                  <a:off x="7447513" y="4620013"/>
                  <a:ext cx="1217407" cy="369332"/>
                </a:xfrm>
                <a:prstGeom prst="rect">
                  <a:avLst/>
                </a:prstGeom>
                <a:noFill/>
              </p:spPr>
              <p:txBody>
                <a:bodyPr wrap="square" rtlCol="0">
                  <a:spAutoFit/>
                </a:bodyPr>
                <a:lstStyle/>
                <a:p>
                  <a:r>
                    <a:rPr lang="en-GB" sz="900" b="1" dirty="0" smtClean="0">
                      <a:solidFill>
                        <a:srgbClr val="666666"/>
                      </a:solidFill>
                      <a:latin typeface="Comic Sans MS" pitchFamily="66" charset="0"/>
                    </a:rPr>
                    <a:t>Standard and Foundation courses</a:t>
                  </a:r>
                  <a:endParaRPr lang="en-GB" sz="900" b="1" dirty="0">
                    <a:solidFill>
                      <a:srgbClr val="666666"/>
                    </a:solidFill>
                    <a:latin typeface="Comic Sans MS" pitchFamily="66" charset="0"/>
                  </a:endParaRPr>
                </a:p>
              </p:txBody>
            </p:sp>
          </p:grpSp>
          <p:grpSp>
            <p:nvGrpSpPr>
              <p:cNvPr id="63" name="Group 62"/>
              <p:cNvGrpSpPr/>
              <p:nvPr/>
            </p:nvGrpSpPr>
            <p:grpSpPr>
              <a:xfrm>
                <a:off x="2666846" y="6056045"/>
                <a:ext cx="1679256" cy="369332"/>
                <a:chOff x="7409575" y="4689586"/>
                <a:chExt cx="1255347" cy="369332"/>
              </a:xfrm>
            </p:grpSpPr>
            <p:sp>
              <p:nvSpPr>
                <p:cNvPr id="64" name="Oval 63"/>
                <p:cNvSpPr/>
                <p:nvPr/>
              </p:nvSpPr>
              <p:spPr>
                <a:xfrm>
                  <a:off x="7409575" y="4849343"/>
                  <a:ext cx="66518" cy="7143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7447515" y="4689586"/>
                  <a:ext cx="1217407" cy="369332"/>
                </a:xfrm>
                <a:prstGeom prst="rect">
                  <a:avLst/>
                </a:prstGeom>
                <a:noFill/>
              </p:spPr>
              <p:txBody>
                <a:bodyPr wrap="square" rtlCol="0">
                  <a:spAutoFit/>
                </a:bodyPr>
                <a:lstStyle/>
                <a:p>
                  <a:r>
                    <a:rPr lang="en-GB" sz="900" b="1" dirty="0" smtClean="0">
                      <a:solidFill>
                        <a:srgbClr val="666666"/>
                      </a:solidFill>
                      <a:latin typeface="Comic Sans MS" pitchFamily="66" charset="0"/>
                    </a:rPr>
                    <a:t>Standard and </a:t>
                  </a:r>
                </a:p>
                <a:p>
                  <a:r>
                    <a:rPr lang="en-GB" sz="900" b="1" dirty="0" smtClean="0">
                      <a:solidFill>
                        <a:srgbClr val="666666"/>
                      </a:solidFill>
                      <a:latin typeface="Comic Sans MS" pitchFamily="66" charset="0"/>
                    </a:rPr>
                    <a:t>Graduate courses</a:t>
                  </a:r>
                  <a:endParaRPr lang="en-GB" sz="900" b="1" dirty="0">
                    <a:solidFill>
                      <a:srgbClr val="666666"/>
                    </a:solidFill>
                    <a:latin typeface="Comic Sans MS" pitchFamily="66" charset="0"/>
                  </a:endParaRPr>
                </a:p>
              </p:txBody>
            </p:sp>
          </p:grpSp>
          <p:grpSp>
            <p:nvGrpSpPr>
              <p:cNvPr id="66" name="Group 65"/>
              <p:cNvGrpSpPr/>
              <p:nvPr/>
            </p:nvGrpSpPr>
            <p:grpSpPr>
              <a:xfrm>
                <a:off x="4166548" y="6049690"/>
                <a:ext cx="1724929" cy="369332"/>
                <a:chOff x="8690124" y="3900553"/>
                <a:chExt cx="1350125" cy="369332"/>
              </a:xfrm>
            </p:grpSpPr>
            <p:sp>
              <p:nvSpPr>
                <p:cNvPr id="67" name="Oval 66"/>
                <p:cNvSpPr/>
                <p:nvPr/>
              </p:nvSpPr>
              <p:spPr>
                <a:xfrm>
                  <a:off x="8690124" y="4065584"/>
                  <a:ext cx="66518" cy="71436"/>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8822842" y="3900553"/>
                  <a:ext cx="1217407" cy="369332"/>
                </a:xfrm>
                <a:prstGeom prst="rect">
                  <a:avLst/>
                </a:prstGeom>
                <a:noFill/>
              </p:spPr>
              <p:txBody>
                <a:bodyPr wrap="square" rtlCol="0">
                  <a:spAutoFit/>
                </a:bodyPr>
                <a:lstStyle/>
                <a:p>
                  <a:r>
                    <a:rPr lang="en-GB" sz="900" b="1" dirty="0" smtClean="0">
                      <a:solidFill>
                        <a:srgbClr val="666666"/>
                      </a:solidFill>
                      <a:latin typeface="Comic Sans MS" pitchFamily="66" charset="0"/>
                    </a:rPr>
                    <a:t>Standard, Foundation </a:t>
                  </a:r>
                </a:p>
                <a:p>
                  <a:r>
                    <a:rPr lang="en-GB" sz="900" b="1" dirty="0" smtClean="0">
                      <a:solidFill>
                        <a:srgbClr val="666666"/>
                      </a:solidFill>
                      <a:latin typeface="Comic Sans MS" pitchFamily="66" charset="0"/>
                    </a:rPr>
                    <a:t>&amp; Graduate courses</a:t>
                  </a:r>
                  <a:endParaRPr lang="en-GB" sz="900" b="1" dirty="0">
                    <a:solidFill>
                      <a:srgbClr val="666666"/>
                    </a:solidFill>
                    <a:latin typeface="Comic Sans MS" pitchFamily="66" charset="0"/>
                  </a:endParaRPr>
                </a:p>
              </p:txBody>
            </p:sp>
          </p:grpSp>
        </p:grpSp>
      </p:grpSp>
      <p:sp>
        <p:nvSpPr>
          <p:cNvPr id="74" name="Rectangle 1"/>
          <p:cNvSpPr>
            <a:spLocks noChangeArrowheads="1"/>
          </p:cNvSpPr>
          <p:nvPr/>
        </p:nvSpPr>
        <p:spPr bwMode="auto">
          <a:xfrm>
            <a:off x="342924" y="4236429"/>
            <a:ext cx="3636399" cy="2308324"/>
          </a:xfrm>
          <a:prstGeom prst="rect">
            <a:avLst/>
          </a:prstGeom>
          <a:solidFill>
            <a:schemeClr val="bg1"/>
          </a:solidFill>
          <a:ln>
            <a:solidFill>
              <a:srgbClr val="C00000"/>
            </a:solidFill>
          </a:ln>
          <a:effec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ct val="0"/>
              </a:spcAft>
              <a:buClrTx/>
              <a:buSzTx/>
              <a:tabLst/>
            </a:pPr>
            <a:r>
              <a:rPr kumimoji="0" lang="en-GB" altLang="en-US" sz="2400" b="0" i="0" u="none" strike="noStrike" cap="none" normalizeH="0" baseline="0" dirty="0" smtClean="0">
                <a:ln>
                  <a:noFill/>
                </a:ln>
                <a:solidFill>
                  <a:srgbClr val="C00000"/>
                </a:solidFill>
                <a:effectLst/>
                <a:latin typeface="Calibri" panose="020F0502020204030204" pitchFamily="34" charset="0"/>
              </a:rPr>
              <a:t>Things to consider:</a:t>
            </a:r>
          </a:p>
          <a:p>
            <a:pPr marL="457200" marR="0" lvl="0" indent="-457200" algn="l" defTabSz="914400" rtl="0" eaLnBrk="0" fontAlgn="base" latinLnBrk="0" hangingPunct="0">
              <a:lnSpc>
                <a:spcPct val="150000"/>
              </a:lnSpc>
              <a:spcBef>
                <a:spcPct val="0"/>
              </a:spcBef>
              <a:spcAft>
                <a:spcPct val="0"/>
              </a:spcAft>
              <a:buClrTx/>
              <a:buSzTx/>
              <a:buAutoNum type="arabicPeriod"/>
              <a:tabLst/>
            </a:pPr>
            <a:r>
              <a:rPr lang="en-GB" altLang="en-US" sz="2400" dirty="0" smtClean="0">
                <a:solidFill>
                  <a:srgbClr val="C00000"/>
                </a:solidFill>
                <a:latin typeface="Calibri" panose="020F0502020204030204" pitchFamily="34" charset="0"/>
              </a:rPr>
              <a:t>How they teach</a:t>
            </a:r>
          </a:p>
          <a:p>
            <a:pPr marL="457200" marR="0" lvl="0" indent="-457200" algn="l" defTabSz="914400" rtl="0" eaLnBrk="0" fontAlgn="base" latinLnBrk="0" hangingPunct="0">
              <a:lnSpc>
                <a:spcPct val="150000"/>
              </a:lnSpc>
              <a:spcBef>
                <a:spcPct val="0"/>
              </a:spcBef>
              <a:spcAft>
                <a:spcPct val="0"/>
              </a:spcAft>
              <a:buClrTx/>
              <a:buSzTx/>
              <a:buAutoNum type="arabicPeriod"/>
              <a:tabLst/>
            </a:pPr>
            <a:r>
              <a:rPr kumimoji="0" lang="en-GB" altLang="en-US" sz="2400" b="0" i="0" u="none" strike="noStrike" cap="none" normalizeH="0" baseline="0" dirty="0" smtClean="0">
                <a:ln>
                  <a:noFill/>
                </a:ln>
                <a:solidFill>
                  <a:srgbClr val="C00000"/>
                </a:solidFill>
                <a:effectLst/>
                <a:latin typeface="Calibri" panose="020F0502020204030204" pitchFamily="34" charset="0"/>
              </a:rPr>
              <a:t>Where they are</a:t>
            </a:r>
          </a:p>
          <a:p>
            <a:pPr marL="457200" marR="0" lvl="0" indent="-457200" algn="l" defTabSz="914400" rtl="0" eaLnBrk="0" fontAlgn="base" latinLnBrk="0" hangingPunct="0">
              <a:lnSpc>
                <a:spcPct val="150000"/>
              </a:lnSpc>
              <a:spcBef>
                <a:spcPct val="0"/>
              </a:spcBef>
              <a:spcAft>
                <a:spcPct val="0"/>
              </a:spcAft>
              <a:buClrTx/>
              <a:buSzTx/>
              <a:buAutoNum type="arabicPeriod"/>
              <a:tabLst/>
            </a:pPr>
            <a:r>
              <a:rPr lang="en-GB" altLang="en-US" sz="2400" dirty="0" smtClean="0">
                <a:solidFill>
                  <a:srgbClr val="C00000"/>
                </a:solidFill>
                <a:latin typeface="Calibri" panose="020F0502020204030204" pitchFamily="34" charset="0"/>
              </a:rPr>
              <a:t>Entry requirements</a:t>
            </a:r>
            <a:endParaRPr kumimoji="0" lang="en-GB" altLang="en-US" sz="2400" b="0" i="0" u="none" strike="noStrike" cap="none" normalizeH="0" baseline="0" dirty="0" smtClean="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33385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333737" y="927909"/>
            <a:ext cx="7766613" cy="587350"/>
          </a:xfrm>
        </p:spPr>
        <p:txBody>
          <a:bodyPr/>
          <a:lstStyle/>
          <a:p>
            <a:pPr marL="267881" indent="-267881" algn="l">
              <a:spcBef>
                <a:spcPts val="2953"/>
              </a:spcBef>
            </a:pPr>
            <a:r>
              <a:rPr lang="en-US" altLang="en-US" sz="3600" dirty="0">
                <a:solidFill>
                  <a:srgbClr val="C00000"/>
                </a:solidFill>
              </a:rPr>
              <a:t>7. Feedback, discuss and evaluate</a:t>
            </a:r>
            <a:br>
              <a:rPr lang="en-US" altLang="en-US" sz="3600" dirty="0">
                <a:solidFill>
                  <a:srgbClr val="C00000"/>
                </a:solidFill>
              </a:rPr>
            </a:br>
            <a:endParaRPr lang="en-US" altLang="en-US" sz="3375" dirty="0">
              <a:solidFill>
                <a:srgbClr val="C00000"/>
              </a:solidFill>
            </a:endParaRPr>
          </a:p>
        </p:txBody>
      </p:sp>
      <p:sp>
        <p:nvSpPr>
          <p:cNvPr id="26627" name="Rectangle 2"/>
          <p:cNvSpPr>
            <a:spLocks noGrp="1" noChangeArrowheads="1"/>
          </p:cNvSpPr>
          <p:nvPr>
            <p:ph sz="half" idx="1"/>
          </p:nvPr>
        </p:nvSpPr>
        <p:spPr>
          <a:xfrm>
            <a:off x="369464" y="2131607"/>
            <a:ext cx="3847579" cy="4018359"/>
          </a:xfrm>
        </p:spPr>
        <p:txBody>
          <a:bodyPr/>
          <a:lstStyle/>
          <a:p>
            <a:pPr marL="267881" indent="-267881"/>
            <a:r>
              <a:rPr lang="en-US" altLang="en-US" sz="2531" dirty="0" smtClean="0"/>
              <a:t>Feedback </a:t>
            </a:r>
            <a:r>
              <a:rPr lang="en-US" altLang="en-US" sz="2531" dirty="0"/>
              <a:t>on what has been learnt </a:t>
            </a:r>
            <a:endParaRPr lang="en-US" altLang="en-US" sz="2531" dirty="0" smtClean="0"/>
          </a:p>
          <a:p>
            <a:pPr marL="667931" lvl="1" indent="-267881"/>
            <a:r>
              <a:rPr lang="en-US" altLang="en-US" sz="2249" u="sng" dirty="0" smtClean="0"/>
              <a:t>without notes</a:t>
            </a:r>
            <a:r>
              <a:rPr lang="en-US" altLang="en-US" sz="2249" dirty="0" smtClean="0"/>
              <a:t>!</a:t>
            </a:r>
            <a:endParaRPr lang="en-US" altLang="en-US" sz="2249" dirty="0"/>
          </a:p>
          <a:p>
            <a:pPr marL="267881" indent="-267881">
              <a:spcBef>
                <a:spcPts val="1800"/>
              </a:spcBef>
            </a:pPr>
            <a:r>
              <a:rPr lang="en-US" altLang="en-US" sz="2531" dirty="0" smtClean="0"/>
              <a:t>Evaluation </a:t>
            </a:r>
          </a:p>
          <a:p>
            <a:pPr marL="667931" lvl="1" indent="-267881"/>
            <a:r>
              <a:rPr lang="en-US" altLang="en-US" sz="2249" dirty="0" smtClean="0"/>
              <a:t>reflecting </a:t>
            </a:r>
            <a:r>
              <a:rPr lang="en-US" altLang="en-US" sz="2249" dirty="0"/>
              <a:t>on the quality of learning </a:t>
            </a:r>
            <a:endParaRPr lang="en-US" altLang="en-US" sz="2249" dirty="0" smtClean="0"/>
          </a:p>
          <a:p>
            <a:pPr marL="667931" lvl="1" indent="-267881"/>
            <a:r>
              <a:rPr lang="en-US" altLang="en-US" sz="2249" dirty="0" smtClean="0"/>
              <a:t>on </a:t>
            </a:r>
            <a:r>
              <a:rPr lang="en-US" altLang="en-US" sz="2249" dirty="0"/>
              <a:t>group </a:t>
            </a:r>
            <a:r>
              <a:rPr lang="en-US" altLang="en-US" sz="2249" dirty="0" smtClean="0"/>
              <a:t>processes</a:t>
            </a:r>
          </a:p>
          <a:p>
            <a:pPr marL="667931" lvl="1" indent="-267881"/>
            <a:r>
              <a:rPr lang="en-US" altLang="en-US" sz="2249" dirty="0" smtClean="0"/>
              <a:t>on own participation</a:t>
            </a:r>
            <a:endParaRPr lang="en-US" altLang="en-US" sz="2249" dirty="0"/>
          </a:p>
        </p:txBody>
      </p:sp>
      <p:pic>
        <p:nvPicPr>
          <p:cNvPr id="26628" name="Content Placeholder 4" descr="DSCF0108.TIF"/>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5113"/>
          <a:stretch>
            <a:fillRect/>
          </a:stretch>
        </p:blipFill>
        <p:spPr>
          <a:xfrm>
            <a:off x="4521771" y="1909837"/>
            <a:ext cx="4404568" cy="3848695"/>
          </a:xfr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17043" y="2215503"/>
            <a:ext cx="4632621" cy="34705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419871929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408826"/>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Where does PBL occur?</a:t>
            </a:r>
            <a:endParaRPr lang="en-GB" sz="4000" dirty="0"/>
          </a:p>
        </p:txBody>
      </p:sp>
      <p:sp>
        <p:nvSpPr>
          <p:cNvPr id="2" name="Subtitle 1"/>
          <p:cNvSpPr>
            <a:spLocks noGrp="1"/>
          </p:cNvSpPr>
          <p:nvPr>
            <p:ph type="body" sz="quarter" idx="14"/>
          </p:nvPr>
        </p:nvSpPr>
        <p:spPr>
          <a:xfrm>
            <a:off x="395288" y="1807285"/>
            <a:ext cx="8748712" cy="4790365"/>
          </a:xfrm>
          <a:prstGeom prst="rect">
            <a:avLst/>
          </a:prstGeom>
        </p:spPr>
        <p:txBody>
          <a:bodyPr/>
          <a:lstStyle/>
          <a:p>
            <a:r>
              <a:rPr lang="en-GB" sz="3200" dirty="0" smtClean="0"/>
              <a:t>Year 1 and 2 – on campus with academic or clinical tutor (Monday and Friday)</a:t>
            </a:r>
          </a:p>
          <a:p>
            <a:pPr lvl="1"/>
            <a:r>
              <a:rPr lang="en-GB" sz="3000" dirty="0" smtClean="0">
                <a:solidFill>
                  <a:srgbClr val="B5121B"/>
                </a:solidFill>
              </a:rPr>
              <a:t>Year 1 – focus on normal body function</a:t>
            </a:r>
          </a:p>
          <a:p>
            <a:pPr lvl="1"/>
            <a:r>
              <a:rPr lang="en-GB" sz="3000" dirty="0" smtClean="0">
                <a:solidFill>
                  <a:srgbClr val="B5121B"/>
                </a:solidFill>
              </a:rPr>
              <a:t>Year 2 – understanding and recognising disease</a:t>
            </a:r>
            <a:endParaRPr lang="en-GB" sz="3000" dirty="0">
              <a:solidFill>
                <a:srgbClr val="B5121B"/>
              </a:solidFill>
            </a:endParaRPr>
          </a:p>
          <a:p>
            <a:endParaRPr lang="en-GB" sz="2000" dirty="0">
              <a:solidFill>
                <a:srgbClr val="D52B1E"/>
              </a:solidFill>
            </a:endParaRPr>
          </a:p>
          <a:p>
            <a:r>
              <a:rPr lang="en-GB" sz="3200" dirty="0"/>
              <a:t>Year 3 </a:t>
            </a:r>
            <a:r>
              <a:rPr lang="en-GB" sz="3200" dirty="0" smtClean="0"/>
              <a:t>&amp; 4:  </a:t>
            </a:r>
            <a:r>
              <a:rPr lang="en-GB" sz="3200" dirty="0"/>
              <a:t>based entirely in clinical </a:t>
            </a:r>
            <a:r>
              <a:rPr lang="en-GB" sz="3200" dirty="0" smtClean="0"/>
              <a:t>placement</a:t>
            </a:r>
          </a:p>
          <a:p>
            <a:pPr lvl="1"/>
            <a:r>
              <a:rPr lang="en-GB" sz="3000" dirty="0">
                <a:solidFill>
                  <a:srgbClr val="C00000"/>
                </a:solidFill>
              </a:rPr>
              <a:t>PBL draws on current </a:t>
            </a:r>
            <a:r>
              <a:rPr lang="en-GB" sz="3000" dirty="0" smtClean="0">
                <a:solidFill>
                  <a:srgbClr val="C00000"/>
                </a:solidFill>
              </a:rPr>
              <a:t>rotation with clinical tutor</a:t>
            </a:r>
          </a:p>
          <a:p>
            <a:pPr lvl="1"/>
            <a:r>
              <a:rPr lang="en-GB" sz="3000" dirty="0" smtClean="0">
                <a:solidFill>
                  <a:srgbClr val="C00000"/>
                </a:solidFill>
              </a:rPr>
              <a:t>Treating and managing disease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815099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457200" y="911245"/>
            <a:ext cx="8229600" cy="1143000"/>
          </a:xfrm>
        </p:spPr>
        <p:txBody>
          <a:bodyPr/>
          <a:lstStyle/>
          <a:p>
            <a:pPr marL="267881" indent="-267881" algn="l">
              <a:spcBef>
                <a:spcPts val="2953"/>
              </a:spcBef>
            </a:pPr>
            <a:r>
              <a:rPr lang="en-US" altLang="en-US" sz="3600" dirty="0">
                <a:solidFill>
                  <a:srgbClr val="C00000"/>
                </a:solidFill>
              </a:rPr>
              <a:t>PBL </a:t>
            </a:r>
            <a:r>
              <a:rPr lang="en-US" altLang="en-US" sz="3600" dirty="0" smtClean="0">
                <a:solidFill>
                  <a:srgbClr val="C00000"/>
                </a:solidFill>
              </a:rPr>
              <a:t>encourages team work</a:t>
            </a:r>
            <a:endParaRPr lang="en-US" altLang="en-US" sz="3600" dirty="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
        <p:nvSpPr>
          <p:cNvPr id="7" name="Rectangle 2"/>
          <p:cNvSpPr txBox="1">
            <a:spLocks noChangeArrowheads="1"/>
          </p:cNvSpPr>
          <p:nvPr/>
        </p:nvSpPr>
        <p:spPr>
          <a:xfrm>
            <a:off x="457200" y="1924291"/>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spcAft>
                <a:spcPts val="1800"/>
              </a:spcAft>
              <a:buNone/>
            </a:pPr>
            <a:r>
              <a:rPr lang="en-US" altLang="en-US" dirty="0" smtClean="0"/>
              <a:t>Different roles within each team</a:t>
            </a:r>
          </a:p>
          <a:p>
            <a:pPr marL="514350" indent="-514350">
              <a:spcBef>
                <a:spcPts val="1800"/>
              </a:spcBef>
              <a:spcAft>
                <a:spcPts val="1800"/>
              </a:spcAft>
              <a:buFont typeface="+mj-lt"/>
              <a:buAutoNum type="arabicPeriod"/>
            </a:pPr>
            <a:r>
              <a:rPr lang="en-US" altLang="en-US" dirty="0" smtClean="0">
                <a:solidFill>
                  <a:srgbClr val="C00000"/>
                </a:solidFill>
              </a:rPr>
              <a:t>Chair</a:t>
            </a:r>
          </a:p>
          <a:p>
            <a:pPr marL="514350" indent="-514350">
              <a:spcBef>
                <a:spcPts val="1800"/>
              </a:spcBef>
              <a:spcAft>
                <a:spcPts val="1800"/>
              </a:spcAft>
              <a:buFont typeface="+mj-lt"/>
              <a:buAutoNum type="arabicPeriod"/>
            </a:pPr>
            <a:r>
              <a:rPr lang="en-US" altLang="en-US" dirty="0" smtClean="0">
                <a:solidFill>
                  <a:srgbClr val="C00000"/>
                </a:solidFill>
              </a:rPr>
              <a:t>Scribe</a:t>
            </a:r>
          </a:p>
          <a:p>
            <a:pPr marL="514350" indent="-514350">
              <a:spcBef>
                <a:spcPts val="1800"/>
              </a:spcBef>
              <a:spcAft>
                <a:spcPts val="1800"/>
              </a:spcAft>
              <a:buFont typeface="+mj-lt"/>
              <a:buAutoNum type="arabicPeriod"/>
            </a:pPr>
            <a:r>
              <a:rPr lang="en-US" altLang="en-US" dirty="0" smtClean="0">
                <a:solidFill>
                  <a:srgbClr val="C00000"/>
                </a:solidFill>
              </a:rPr>
              <a:t>Other group members</a:t>
            </a:r>
          </a:p>
          <a:p>
            <a:pPr marL="514350" indent="-514350">
              <a:spcBef>
                <a:spcPts val="1800"/>
              </a:spcBef>
              <a:spcAft>
                <a:spcPts val="1800"/>
              </a:spcAft>
              <a:buFont typeface="+mj-lt"/>
              <a:buAutoNum type="arabicPeriod"/>
            </a:pPr>
            <a:r>
              <a:rPr lang="en-US" altLang="en-US" dirty="0" smtClean="0">
                <a:solidFill>
                  <a:srgbClr val="C00000"/>
                </a:solidFill>
              </a:rPr>
              <a:t>Tutor</a:t>
            </a:r>
          </a:p>
        </p:txBody>
      </p:sp>
    </p:spTree>
    <p:extLst>
      <p:ext uri="{BB962C8B-B14F-4D97-AF65-F5344CB8AC3E}">
        <p14:creationId xmlns:p14="http://schemas.microsoft.com/office/powerpoint/2010/main" val="160699015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457200" y="911245"/>
            <a:ext cx="8229600" cy="1143000"/>
          </a:xfrm>
        </p:spPr>
        <p:txBody>
          <a:bodyPr/>
          <a:lstStyle/>
          <a:p>
            <a:pPr marL="267881" indent="-267881" algn="l">
              <a:spcBef>
                <a:spcPts val="2953"/>
              </a:spcBef>
            </a:pPr>
            <a:r>
              <a:rPr lang="en-US" altLang="en-US" sz="3600" dirty="0">
                <a:solidFill>
                  <a:srgbClr val="C00000"/>
                </a:solidFill>
              </a:rPr>
              <a:t>PBL roles: Chair</a:t>
            </a:r>
          </a:p>
        </p:txBody>
      </p:sp>
      <p:sp>
        <p:nvSpPr>
          <p:cNvPr id="28675" name="Rectangle 2"/>
          <p:cNvSpPr>
            <a:spLocks noGrp="1" noChangeArrowheads="1"/>
          </p:cNvSpPr>
          <p:nvPr>
            <p:ph type="body" idx="1"/>
          </p:nvPr>
        </p:nvSpPr>
        <p:spPr>
          <a:xfrm>
            <a:off x="457200" y="1924291"/>
            <a:ext cx="8229600" cy="4525963"/>
          </a:xfrm>
        </p:spPr>
        <p:txBody>
          <a:bodyPr/>
          <a:lstStyle/>
          <a:p>
            <a:pPr marL="267881" indent="-267881">
              <a:spcBef>
                <a:spcPts val="1800"/>
              </a:spcBef>
              <a:spcAft>
                <a:spcPts val="1800"/>
              </a:spcAft>
              <a:buFontTx/>
              <a:buChar char="•"/>
            </a:pPr>
            <a:r>
              <a:rPr lang="en-US" altLang="en-US" dirty="0" smtClean="0"/>
              <a:t>To move the group through the stages of the PBL process in a timely manner</a:t>
            </a:r>
          </a:p>
          <a:p>
            <a:pPr marL="267881" indent="-267881">
              <a:spcBef>
                <a:spcPts val="1800"/>
              </a:spcBef>
              <a:spcAft>
                <a:spcPts val="1800"/>
              </a:spcAft>
              <a:buFontTx/>
              <a:buChar char="•"/>
            </a:pPr>
            <a:r>
              <a:rPr lang="en-US" altLang="en-US" dirty="0" smtClean="0"/>
              <a:t>To ensure a logical and comprehensive coverage of a topic</a:t>
            </a:r>
          </a:p>
          <a:p>
            <a:pPr marL="267881" indent="-267881">
              <a:spcBef>
                <a:spcPts val="1800"/>
              </a:spcBef>
              <a:spcAft>
                <a:spcPts val="1800"/>
              </a:spcAft>
              <a:buFontTx/>
              <a:buChar char="•"/>
            </a:pPr>
            <a:r>
              <a:rPr lang="en-US" altLang="en-US" dirty="0" smtClean="0"/>
              <a:t>To encourage whole group participation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95689335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360534" y="930948"/>
            <a:ext cx="7358063" cy="1326059"/>
          </a:xfrm>
        </p:spPr>
        <p:txBody>
          <a:bodyPr/>
          <a:lstStyle/>
          <a:p>
            <a:pPr marL="267881" indent="-267881" algn="l">
              <a:spcBef>
                <a:spcPts val="2953"/>
              </a:spcBef>
            </a:pPr>
            <a:r>
              <a:rPr lang="en-US" altLang="en-US" sz="3600" dirty="0">
                <a:solidFill>
                  <a:srgbClr val="C00000"/>
                </a:solidFill>
              </a:rPr>
              <a:t>PBL roles: Scribe</a:t>
            </a:r>
          </a:p>
        </p:txBody>
      </p:sp>
      <p:sp>
        <p:nvSpPr>
          <p:cNvPr id="30723" name="Rectangle 2"/>
          <p:cNvSpPr>
            <a:spLocks noGrp="1" noChangeArrowheads="1"/>
          </p:cNvSpPr>
          <p:nvPr>
            <p:ph type="body" idx="1"/>
          </p:nvPr>
        </p:nvSpPr>
        <p:spPr>
          <a:xfrm>
            <a:off x="360534" y="1851893"/>
            <a:ext cx="8378352" cy="4460379"/>
          </a:xfrm>
        </p:spPr>
        <p:txBody>
          <a:bodyPr/>
          <a:lstStyle/>
          <a:p>
            <a:pPr marL="267881" indent="-267881">
              <a:spcAft>
                <a:spcPts val="1800"/>
              </a:spcAft>
              <a:buFontTx/>
              <a:buChar char="•"/>
            </a:pPr>
            <a:r>
              <a:rPr lang="en-US" altLang="en-US" dirty="0" smtClean="0"/>
              <a:t>Listens, records and </a:t>
            </a:r>
            <a:r>
              <a:rPr lang="en-US" altLang="en-US" dirty="0" err="1" smtClean="0"/>
              <a:t>organises</a:t>
            </a:r>
            <a:r>
              <a:rPr lang="en-US" altLang="en-US" dirty="0" smtClean="0"/>
              <a:t> information on the whiteboard</a:t>
            </a:r>
          </a:p>
          <a:p>
            <a:pPr marL="267881" indent="-267881">
              <a:spcAft>
                <a:spcPts val="1800"/>
              </a:spcAft>
              <a:buFontTx/>
              <a:buChar char="•"/>
            </a:pPr>
            <a:r>
              <a:rPr lang="en-US" altLang="en-US" dirty="0" smtClean="0"/>
              <a:t>Contributes to discussion - the scribe is not a silent role</a:t>
            </a:r>
          </a:p>
          <a:p>
            <a:pPr marL="267881" indent="-267881">
              <a:spcAft>
                <a:spcPts val="1800"/>
              </a:spcAft>
              <a:buFontTx/>
              <a:buChar char="•"/>
            </a:pPr>
            <a:r>
              <a:rPr lang="en-US" altLang="en-US" dirty="0" smtClean="0"/>
              <a:t>Only designated scribe in first session, everyone scribes as necessary in feedback sessions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1872967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364602" y="911246"/>
            <a:ext cx="8229600" cy="1143000"/>
          </a:xfrm>
        </p:spPr>
        <p:txBody>
          <a:bodyPr/>
          <a:lstStyle/>
          <a:p>
            <a:pPr marL="267881" indent="-267881" algn="l">
              <a:spcBef>
                <a:spcPts val="2953"/>
              </a:spcBef>
            </a:pPr>
            <a:r>
              <a:rPr lang="en-US" altLang="en-US" sz="3375" dirty="0">
                <a:solidFill>
                  <a:srgbClr val="C00000"/>
                </a:solidFill>
              </a:rPr>
              <a:t>PBL roles: Other group members</a:t>
            </a:r>
          </a:p>
        </p:txBody>
      </p:sp>
      <p:sp>
        <p:nvSpPr>
          <p:cNvPr id="32771" name="Rectangle 2"/>
          <p:cNvSpPr>
            <a:spLocks noGrp="1" noChangeArrowheads="1"/>
          </p:cNvSpPr>
          <p:nvPr>
            <p:ph type="body" idx="1"/>
          </p:nvPr>
        </p:nvSpPr>
        <p:spPr>
          <a:xfrm>
            <a:off x="457200" y="1947440"/>
            <a:ext cx="8229600" cy="4525963"/>
          </a:xfrm>
        </p:spPr>
        <p:txBody>
          <a:bodyPr/>
          <a:lstStyle/>
          <a:p>
            <a:pPr marL="267881" indent="-267881">
              <a:spcAft>
                <a:spcPts val="1800"/>
              </a:spcAft>
              <a:buFontTx/>
              <a:buChar char="•"/>
            </a:pPr>
            <a:r>
              <a:rPr lang="en-US" altLang="en-US" dirty="0" smtClean="0"/>
              <a:t>Contribute to discussions</a:t>
            </a:r>
          </a:p>
          <a:p>
            <a:pPr marL="267881" indent="-267881">
              <a:spcAft>
                <a:spcPts val="1800"/>
              </a:spcAft>
              <a:buFontTx/>
              <a:buChar char="•"/>
            </a:pPr>
            <a:r>
              <a:rPr lang="en-US" altLang="en-US" dirty="0" smtClean="0"/>
              <a:t>Articulate knowledge</a:t>
            </a:r>
          </a:p>
          <a:p>
            <a:pPr marL="267881" indent="-267881">
              <a:spcAft>
                <a:spcPts val="1800"/>
              </a:spcAft>
              <a:buFontTx/>
              <a:buChar char="•"/>
            </a:pPr>
            <a:r>
              <a:rPr lang="en-US" altLang="en-US" dirty="0" smtClean="0"/>
              <a:t>Contribute to the formation of learning objectives</a:t>
            </a:r>
          </a:p>
          <a:p>
            <a:pPr marL="267881" indent="-267881">
              <a:spcAft>
                <a:spcPts val="1800"/>
              </a:spcAft>
              <a:buFontTx/>
              <a:buChar char="•"/>
            </a:pPr>
            <a:r>
              <a:rPr lang="en-US" altLang="en-US" dirty="0" smtClean="0"/>
              <a:t>Identify strengths, gaps and weaknesses in the group's knowledge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287768179"/>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a:xfrm>
            <a:off x="499430" y="907799"/>
            <a:ext cx="7358063" cy="1326059"/>
          </a:xfrm>
        </p:spPr>
        <p:txBody>
          <a:bodyPr/>
          <a:lstStyle/>
          <a:p>
            <a:pPr marL="267881" indent="-267881" algn="l">
              <a:spcBef>
                <a:spcPts val="2953"/>
              </a:spcBef>
            </a:pPr>
            <a:r>
              <a:rPr lang="en-US" altLang="en-US" sz="3600" dirty="0">
                <a:solidFill>
                  <a:srgbClr val="C00000"/>
                </a:solidFill>
              </a:rPr>
              <a:t>PBL roles: Tutor</a:t>
            </a:r>
          </a:p>
        </p:txBody>
      </p:sp>
      <p:sp>
        <p:nvSpPr>
          <p:cNvPr id="34819" name="Rectangle 2"/>
          <p:cNvSpPr>
            <a:spLocks noGrp="1" noChangeArrowheads="1"/>
          </p:cNvSpPr>
          <p:nvPr>
            <p:ph type="body" idx="1"/>
          </p:nvPr>
        </p:nvSpPr>
        <p:spPr>
          <a:xfrm>
            <a:off x="406832" y="1896442"/>
            <a:ext cx="8216308" cy="4961558"/>
          </a:xfrm>
        </p:spPr>
        <p:txBody>
          <a:bodyPr/>
          <a:lstStyle/>
          <a:p>
            <a:pPr marL="267881" indent="-267881">
              <a:spcBef>
                <a:spcPts val="1266"/>
              </a:spcBef>
              <a:buFontTx/>
              <a:buChar char="•"/>
            </a:pPr>
            <a:r>
              <a:rPr lang="en-US" altLang="en-US" sz="2800" dirty="0" smtClean="0"/>
              <a:t>Asks </a:t>
            </a:r>
            <a:r>
              <a:rPr lang="en-US" altLang="en-US" sz="2800" dirty="0"/>
              <a:t>questions </a:t>
            </a:r>
            <a:endParaRPr lang="en-US" altLang="en-US" sz="2800" dirty="0" smtClean="0"/>
          </a:p>
          <a:p>
            <a:pPr marL="667931" lvl="1" indent="-267881">
              <a:spcBef>
                <a:spcPts val="600"/>
              </a:spcBef>
              <a:buFontTx/>
              <a:buChar char="•"/>
            </a:pPr>
            <a:r>
              <a:rPr lang="en-US" altLang="en-US" sz="2400" dirty="0" smtClean="0"/>
              <a:t>to </a:t>
            </a:r>
            <a:r>
              <a:rPr lang="en-US" altLang="en-US" sz="2400" dirty="0"/>
              <a:t>guide you </a:t>
            </a:r>
            <a:r>
              <a:rPr lang="en-US" altLang="en-US" sz="2400" dirty="0" smtClean="0"/>
              <a:t>to </a:t>
            </a:r>
            <a:r>
              <a:rPr lang="en-US" altLang="en-US" sz="2400" dirty="0"/>
              <a:t>curriculum content </a:t>
            </a:r>
            <a:endParaRPr lang="en-US" altLang="en-US" sz="2400" dirty="0" smtClean="0"/>
          </a:p>
          <a:p>
            <a:pPr marL="667931" lvl="1" indent="-267881">
              <a:spcBef>
                <a:spcPts val="600"/>
              </a:spcBef>
              <a:buFontTx/>
              <a:buChar char="•"/>
            </a:pPr>
            <a:r>
              <a:rPr lang="en-US" altLang="en-US" sz="2400" dirty="0" smtClean="0"/>
              <a:t>to challenge you to </a:t>
            </a:r>
            <a:r>
              <a:rPr lang="en-US" altLang="en-US" sz="2400" dirty="0"/>
              <a:t>further articulate your knowledge</a:t>
            </a:r>
          </a:p>
          <a:p>
            <a:pPr marL="267881" indent="-267881">
              <a:spcBef>
                <a:spcPts val="1266"/>
              </a:spcBef>
              <a:buFontTx/>
              <a:buChar char="•"/>
            </a:pPr>
            <a:r>
              <a:rPr lang="en-US" altLang="en-US" sz="2800" dirty="0"/>
              <a:t>Encourages </a:t>
            </a:r>
            <a:endParaRPr lang="en-US" altLang="en-US" sz="2800" dirty="0" smtClean="0"/>
          </a:p>
          <a:p>
            <a:pPr marL="667931" lvl="1" indent="-267881">
              <a:spcBef>
                <a:spcPts val="600"/>
              </a:spcBef>
              <a:buFontTx/>
              <a:buChar char="•"/>
            </a:pPr>
            <a:r>
              <a:rPr lang="en-US" altLang="en-US" sz="2400" dirty="0" smtClean="0"/>
              <a:t>engagement </a:t>
            </a:r>
          </a:p>
          <a:p>
            <a:pPr marL="667931" lvl="1" indent="-267881">
              <a:spcBef>
                <a:spcPts val="600"/>
              </a:spcBef>
              <a:buFontTx/>
              <a:buChar char="•"/>
            </a:pPr>
            <a:r>
              <a:rPr lang="en-US" altLang="en-US" sz="2400" dirty="0" smtClean="0"/>
              <a:t>effectively </a:t>
            </a:r>
            <a:r>
              <a:rPr lang="en-US" altLang="en-US" sz="2400" dirty="0"/>
              <a:t>fulfil PBL roles </a:t>
            </a:r>
          </a:p>
          <a:p>
            <a:pPr marL="267881" indent="-267881">
              <a:spcBef>
                <a:spcPts val="1266"/>
              </a:spcBef>
              <a:buFontTx/>
              <a:buChar char="•"/>
            </a:pPr>
            <a:r>
              <a:rPr lang="en-US" altLang="en-US" sz="2800" dirty="0"/>
              <a:t>Facilitates </a:t>
            </a:r>
            <a:r>
              <a:rPr lang="en-US" altLang="en-US" sz="2800" dirty="0" smtClean="0"/>
              <a:t>reflective practice</a:t>
            </a:r>
          </a:p>
          <a:p>
            <a:pPr marL="667931" lvl="1" indent="-267881">
              <a:spcBef>
                <a:spcPts val="600"/>
              </a:spcBef>
              <a:buFontTx/>
              <a:buChar char="•"/>
            </a:pPr>
            <a:r>
              <a:rPr lang="en-US" altLang="en-US" sz="2400" dirty="0" smtClean="0"/>
              <a:t>ongoing </a:t>
            </a:r>
            <a:r>
              <a:rPr lang="en-US" altLang="en-US" sz="2400" dirty="0"/>
              <a:t>self-reflection </a:t>
            </a:r>
            <a:endParaRPr lang="en-US" altLang="en-US" sz="2400" dirty="0" smtClean="0"/>
          </a:p>
          <a:p>
            <a:pPr marL="667931" lvl="1" indent="-267881">
              <a:spcBef>
                <a:spcPts val="600"/>
              </a:spcBef>
              <a:buFontTx/>
              <a:buChar char="•"/>
            </a:pPr>
            <a:r>
              <a:rPr lang="en-US" altLang="en-US" sz="2400" dirty="0" smtClean="0"/>
              <a:t>evaluation </a:t>
            </a:r>
            <a:r>
              <a:rPr lang="en-US" altLang="en-US" sz="2400" dirty="0"/>
              <a:t>of group performance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114668569"/>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67018"/>
            <a:ext cx="3828121" cy="1152128"/>
          </a:xfrm>
        </p:spPr>
        <p:txBody>
          <a:bodyPr anchor="ctr"/>
          <a:lstStyle/>
          <a:p>
            <a:pPr>
              <a:lnSpc>
                <a:spcPct val="100000"/>
              </a:lnSpc>
            </a:pPr>
            <a:r>
              <a:rPr lang="en-US" dirty="0" smtClean="0">
                <a:latin typeface="Calibri" pitchFamily="80" charset="0"/>
              </a:rPr>
              <a:t>PBL develops good</a:t>
            </a:r>
            <a:endParaRPr lang="en-GB" dirty="0"/>
          </a:p>
        </p:txBody>
      </p:sp>
      <p:grpSp>
        <p:nvGrpSpPr>
          <p:cNvPr id="3" name="Group 2"/>
          <p:cNvGrpSpPr/>
          <p:nvPr/>
        </p:nvGrpSpPr>
        <p:grpSpPr>
          <a:xfrm>
            <a:off x="4299855" y="2439641"/>
            <a:ext cx="4676137" cy="2045982"/>
            <a:chOff x="728208" y="2784730"/>
            <a:chExt cx="7971092" cy="3952105"/>
          </a:xfrm>
        </p:grpSpPr>
        <p:sp>
          <p:nvSpPr>
            <p:cNvPr id="13" name="TextBox 2"/>
            <p:cNvSpPr txBox="1">
              <a:spLocks noChangeArrowheads="1"/>
            </p:cNvSpPr>
            <p:nvPr/>
          </p:nvSpPr>
          <p:spPr bwMode="auto">
            <a:xfrm>
              <a:off x="728208" y="3214943"/>
              <a:ext cx="1717676" cy="653965"/>
            </a:xfrm>
            <a:prstGeom prst="rect">
              <a:avLst/>
            </a:prstGeom>
            <a:noFill/>
            <a:ln w="12700">
              <a:solidFill>
                <a:schemeClr val="bg1">
                  <a:lumMod val="50000"/>
                </a:schemeClr>
              </a:solidFill>
              <a:miter lim="800000"/>
              <a:headEnd/>
              <a:tailEnd/>
            </a:ln>
          </p:spPr>
          <p:txBody>
            <a:bodyPr wrap="square">
              <a:spAutoFit/>
            </a:bodyPr>
            <a:lstStyle/>
            <a:p>
              <a:r>
                <a:rPr lang="en-GB" sz="1600" dirty="0">
                  <a:solidFill>
                    <a:schemeClr val="accent2"/>
                  </a:solidFill>
                </a:rPr>
                <a:t>Scenario</a:t>
              </a:r>
            </a:p>
          </p:txBody>
        </p:sp>
        <p:sp>
          <p:nvSpPr>
            <p:cNvPr id="14" name="TextBox 3"/>
            <p:cNvSpPr txBox="1">
              <a:spLocks noChangeArrowheads="1"/>
            </p:cNvSpPr>
            <p:nvPr/>
          </p:nvSpPr>
          <p:spPr bwMode="auto">
            <a:xfrm>
              <a:off x="3801609" y="3000630"/>
              <a:ext cx="1477966" cy="1129576"/>
            </a:xfrm>
            <a:prstGeom prst="rect">
              <a:avLst/>
            </a:prstGeom>
            <a:noFill/>
            <a:ln w="12700">
              <a:solidFill>
                <a:schemeClr val="bg1">
                  <a:lumMod val="50000"/>
                </a:schemeClr>
              </a:solidFill>
              <a:miter lim="800000"/>
              <a:headEnd/>
              <a:tailEnd/>
            </a:ln>
          </p:spPr>
          <p:txBody>
            <a:bodyPr wrap="square">
              <a:spAutoFit/>
            </a:bodyPr>
            <a:lstStyle/>
            <a:p>
              <a:r>
                <a:rPr lang="en-GB" sz="1600">
                  <a:solidFill>
                    <a:schemeClr val="accent2"/>
                  </a:solidFill>
                </a:rPr>
                <a:t>Read &amp; </a:t>
              </a:r>
            </a:p>
            <a:p>
              <a:r>
                <a:rPr lang="en-GB" sz="1600">
                  <a:solidFill>
                    <a:schemeClr val="accent2"/>
                  </a:solidFill>
                </a:rPr>
                <a:t>Discuss</a:t>
              </a:r>
            </a:p>
          </p:txBody>
        </p:sp>
        <p:sp>
          <p:nvSpPr>
            <p:cNvPr id="15" name="TextBox 4"/>
            <p:cNvSpPr txBox="1">
              <a:spLocks noChangeArrowheads="1"/>
            </p:cNvSpPr>
            <p:nvPr/>
          </p:nvSpPr>
          <p:spPr bwMode="auto">
            <a:xfrm>
              <a:off x="6784518" y="2784730"/>
              <a:ext cx="1914782" cy="1633590"/>
            </a:xfrm>
            <a:prstGeom prst="rect">
              <a:avLst/>
            </a:prstGeom>
            <a:noFill/>
            <a:ln w="12700">
              <a:solidFill>
                <a:schemeClr val="bg1">
                  <a:lumMod val="50000"/>
                </a:schemeClr>
              </a:solidFill>
              <a:miter lim="800000"/>
              <a:headEnd/>
              <a:tailEnd/>
            </a:ln>
          </p:spPr>
          <p:txBody>
            <a:bodyPr wrap="square">
              <a:spAutoFit/>
            </a:bodyPr>
            <a:lstStyle/>
            <a:p>
              <a:r>
                <a:rPr lang="en-GB" sz="1600" dirty="0">
                  <a:solidFill>
                    <a:schemeClr val="accent2"/>
                  </a:solidFill>
                </a:rPr>
                <a:t>Set own</a:t>
              </a:r>
            </a:p>
            <a:p>
              <a:r>
                <a:rPr lang="en-GB" sz="1600" dirty="0">
                  <a:solidFill>
                    <a:schemeClr val="accent2"/>
                  </a:solidFill>
                </a:rPr>
                <a:t>L</a:t>
              </a:r>
              <a:r>
                <a:rPr lang="en-GB" sz="1600" dirty="0" smtClean="0">
                  <a:solidFill>
                    <a:schemeClr val="accent2"/>
                  </a:solidFill>
                </a:rPr>
                <a:t>earning</a:t>
              </a:r>
              <a:endParaRPr lang="en-GB" sz="1600" dirty="0">
                <a:solidFill>
                  <a:schemeClr val="accent2"/>
                </a:solidFill>
              </a:endParaRPr>
            </a:p>
            <a:p>
              <a:r>
                <a:rPr lang="en-GB" sz="1600" dirty="0">
                  <a:solidFill>
                    <a:schemeClr val="accent2"/>
                  </a:solidFill>
                </a:rPr>
                <a:t>O</a:t>
              </a:r>
              <a:r>
                <a:rPr lang="en-GB" sz="1600" dirty="0" smtClean="0">
                  <a:solidFill>
                    <a:schemeClr val="accent2"/>
                  </a:solidFill>
                </a:rPr>
                <a:t>bjectives</a:t>
              </a:r>
              <a:endParaRPr lang="en-GB" sz="1600" dirty="0">
                <a:solidFill>
                  <a:schemeClr val="accent2"/>
                </a:solidFill>
              </a:endParaRPr>
            </a:p>
          </p:txBody>
        </p:sp>
        <p:sp>
          <p:nvSpPr>
            <p:cNvPr id="16" name="TextBox 5"/>
            <p:cNvSpPr txBox="1">
              <a:spLocks noChangeArrowheads="1"/>
            </p:cNvSpPr>
            <p:nvPr/>
          </p:nvSpPr>
          <p:spPr bwMode="auto">
            <a:xfrm>
              <a:off x="5671761" y="5607259"/>
              <a:ext cx="1112756" cy="1129576"/>
            </a:xfrm>
            <a:prstGeom prst="rect">
              <a:avLst/>
            </a:prstGeom>
            <a:noFill/>
            <a:ln w="12700">
              <a:solidFill>
                <a:schemeClr val="bg1">
                  <a:lumMod val="50000"/>
                </a:schemeClr>
              </a:solidFill>
              <a:miter lim="800000"/>
              <a:headEnd/>
              <a:tailEnd/>
            </a:ln>
          </p:spPr>
          <p:txBody>
            <a:bodyPr wrap="square">
              <a:spAutoFit/>
            </a:bodyPr>
            <a:lstStyle/>
            <a:p>
              <a:r>
                <a:rPr lang="en-GB" sz="1600">
                  <a:solidFill>
                    <a:schemeClr val="accent2"/>
                  </a:solidFill>
                </a:rPr>
                <a:t>Self </a:t>
              </a:r>
            </a:p>
            <a:p>
              <a:r>
                <a:rPr lang="en-GB" sz="1600">
                  <a:solidFill>
                    <a:schemeClr val="accent2"/>
                  </a:solidFill>
                </a:rPr>
                <a:t>Study</a:t>
              </a:r>
            </a:p>
          </p:txBody>
        </p:sp>
        <p:sp>
          <p:nvSpPr>
            <p:cNvPr id="17" name="TextBox 6"/>
            <p:cNvSpPr txBox="1">
              <a:spLocks noChangeArrowheads="1"/>
            </p:cNvSpPr>
            <p:nvPr/>
          </p:nvSpPr>
          <p:spPr bwMode="auto">
            <a:xfrm>
              <a:off x="1371145" y="5502531"/>
              <a:ext cx="3060982" cy="1129576"/>
            </a:xfrm>
            <a:prstGeom prst="rect">
              <a:avLst/>
            </a:prstGeom>
            <a:noFill/>
            <a:ln w="12700">
              <a:solidFill>
                <a:schemeClr val="bg1">
                  <a:lumMod val="50000"/>
                </a:schemeClr>
              </a:solidFill>
              <a:miter lim="800000"/>
              <a:headEnd/>
              <a:tailEnd/>
            </a:ln>
          </p:spPr>
          <p:txBody>
            <a:bodyPr wrap="square">
              <a:spAutoFit/>
            </a:bodyPr>
            <a:lstStyle/>
            <a:p>
              <a:r>
                <a:rPr lang="en-GB" sz="1600" dirty="0">
                  <a:solidFill>
                    <a:schemeClr val="accent2"/>
                  </a:solidFill>
                </a:rPr>
                <a:t>Reinforce learning </a:t>
              </a:r>
            </a:p>
            <a:p>
              <a:r>
                <a:rPr lang="en-GB" sz="1600" dirty="0">
                  <a:solidFill>
                    <a:schemeClr val="accent2"/>
                  </a:solidFill>
                </a:rPr>
                <a:t>through discussion</a:t>
              </a:r>
            </a:p>
          </p:txBody>
        </p:sp>
        <p:cxnSp>
          <p:nvCxnSpPr>
            <p:cNvPr id="18" name="Straight Arrow Connector 17"/>
            <p:cNvCxnSpPr/>
            <p:nvPr/>
          </p:nvCxnSpPr>
          <p:spPr>
            <a:xfrm>
              <a:off x="2353809" y="3476882"/>
              <a:ext cx="1300162" cy="1587"/>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82759" y="3476882"/>
              <a:ext cx="1300162" cy="1587"/>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6448178" y="4523045"/>
              <a:ext cx="1060450" cy="97948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4723946" y="5958144"/>
              <a:ext cx="811213" cy="635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1178817" y="4233303"/>
              <a:ext cx="1460501" cy="944563"/>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42724" y="4227931"/>
              <a:ext cx="1587500" cy="1243011"/>
            </a:xfrm>
            <a:prstGeom prst="straightConnector1">
              <a:avLst/>
            </a:prstGeom>
            <a:ln w="3810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33" name="TextBox 6"/>
          <p:cNvSpPr txBox="1">
            <a:spLocks noChangeArrowheads="1"/>
          </p:cNvSpPr>
          <p:nvPr/>
        </p:nvSpPr>
        <p:spPr bwMode="auto">
          <a:xfrm>
            <a:off x="532588" y="2327795"/>
            <a:ext cx="3497292" cy="2523768"/>
          </a:xfrm>
          <a:prstGeom prst="rect">
            <a:avLst/>
          </a:prstGeom>
          <a:noFill/>
          <a:ln w="28575">
            <a:solidFill>
              <a:schemeClr val="tx1">
                <a:lumMod val="50000"/>
                <a:lumOff val="50000"/>
              </a:schemeClr>
            </a:solidFill>
            <a:miter lim="800000"/>
            <a:headEnd/>
            <a:tailEnd/>
          </a:ln>
        </p:spPr>
        <p:txBody>
          <a:bodyPr wrap="square">
            <a:spAutoFit/>
          </a:bodyPr>
          <a:lstStyle/>
          <a:p>
            <a:pPr marL="457200" indent="-457200">
              <a:spcBef>
                <a:spcPts val="600"/>
              </a:spcBef>
              <a:spcAft>
                <a:spcPts val="600"/>
              </a:spcAft>
              <a:buFont typeface="Arial" panose="020B0604020202020204" pitchFamily="34" charset="0"/>
              <a:buChar char="•"/>
            </a:pPr>
            <a:r>
              <a:rPr lang="en-GB" sz="3200" dirty="0" smtClean="0">
                <a:solidFill>
                  <a:srgbClr val="B5121B"/>
                </a:solidFill>
              </a:rPr>
              <a:t>problem solving </a:t>
            </a:r>
          </a:p>
          <a:p>
            <a:pPr marL="457200" indent="-457200">
              <a:spcBef>
                <a:spcPts val="600"/>
              </a:spcBef>
              <a:spcAft>
                <a:spcPts val="600"/>
              </a:spcAft>
              <a:buFont typeface="Arial" panose="020B0604020202020204" pitchFamily="34" charset="0"/>
              <a:buChar char="•"/>
            </a:pPr>
            <a:r>
              <a:rPr lang="en-GB" sz="3200" dirty="0" smtClean="0">
                <a:solidFill>
                  <a:srgbClr val="B5121B"/>
                </a:solidFill>
              </a:rPr>
              <a:t>teamwork</a:t>
            </a:r>
          </a:p>
          <a:p>
            <a:pPr marL="457200" indent="-457200">
              <a:spcBef>
                <a:spcPts val="600"/>
              </a:spcBef>
              <a:spcAft>
                <a:spcPts val="600"/>
              </a:spcAft>
              <a:buFont typeface="Arial" panose="020B0604020202020204" pitchFamily="34" charset="0"/>
              <a:buChar char="•"/>
            </a:pPr>
            <a:r>
              <a:rPr lang="en-GB" sz="3200" dirty="0" smtClean="0">
                <a:solidFill>
                  <a:srgbClr val="B5121B"/>
                </a:solidFill>
              </a:rPr>
              <a:t>communication</a:t>
            </a:r>
            <a:r>
              <a:rPr lang="en-GB" sz="3200" dirty="0" smtClean="0"/>
              <a:t> </a:t>
            </a:r>
          </a:p>
          <a:p>
            <a:pPr marL="457200" indent="-457200">
              <a:spcBef>
                <a:spcPts val="600"/>
              </a:spcBef>
              <a:spcAft>
                <a:spcPts val="600"/>
              </a:spcAft>
              <a:buFont typeface="Arial" panose="020B0604020202020204" pitchFamily="34" charset="0"/>
              <a:buChar char="•"/>
            </a:pPr>
            <a:r>
              <a:rPr lang="en-GB" sz="3200" dirty="0" smtClean="0">
                <a:solidFill>
                  <a:srgbClr val="B5121B"/>
                </a:solidFill>
              </a:rPr>
              <a:t>study skills</a:t>
            </a:r>
            <a:endParaRPr lang="en-GB" sz="3200" dirty="0">
              <a:solidFill>
                <a:srgbClr val="B5121B"/>
              </a:solidFill>
            </a:endParaRP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
        <p:nvSpPr>
          <p:cNvPr id="4" name="Rectangle 3"/>
          <p:cNvSpPr/>
          <p:nvPr/>
        </p:nvSpPr>
        <p:spPr>
          <a:xfrm>
            <a:off x="948792" y="5240990"/>
            <a:ext cx="7147598" cy="646331"/>
          </a:xfrm>
          <a:prstGeom prst="rect">
            <a:avLst/>
          </a:prstGeom>
        </p:spPr>
        <p:txBody>
          <a:bodyPr wrap="none">
            <a:spAutoFit/>
          </a:bodyPr>
          <a:lstStyle/>
          <a:p>
            <a:pPr algn="ctr">
              <a:spcBef>
                <a:spcPts val="600"/>
              </a:spcBef>
              <a:spcAft>
                <a:spcPts val="600"/>
              </a:spcAft>
            </a:pPr>
            <a:r>
              <a:rPr lang="en-GB" sz="3600" dirty="0">
                <a:solidFill>
                  <a:srgbClr val="666666"/>
                </a:solidFill>
              </a:rPr>
              <a:t>Makes the student a </a:t>
            </a:r>
            <a:r>
              <a:rPr lang="en-GB" sz="3600" u="sng" dirty="0">
                <a:solidFill>
                  <a:srgbClr val="B5121B"/>
                </a:solidFill>
              </a:rPr>
              <a:t>life-long learner.</a:t>
            </a:r>
          </a:p>
        </p:txBody>
      </p:sp>
    </p:spTree>
    <p:extLst>
      <p:ext uri="{BB962C8B-B14F-4D97-AF65-F5344CB8AC3E}">
        <p14:creationId xmlns:p14="http://schemas.microsoft.com/office/powerpoint/2010/main" val="279845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408826"/>
            <a:ext cx="6768752" cy="1152128"/>
          </a:xfrm>
        </p:spPr>
        <p:txBody>
          <a:bodyPr anchor="ctr"/>
          <a:lstStyle/>
          <a:p>
            <a:pPr>
              <a:lnSpc>
                <a:spcPct val="100000"/>
              </a:lnSpc>
              <a:spcBef>
                <a:spcPts val="0"/>
              </a:spcBef>
            </a:pPr>
            <a:r>
              <a:rPr lang="en-GB" sz="4000" dirty="0" smtClean="0"/>
              <a:t/>
            </a:r>
            <a:br>
              <a:rPr lang="en-GB" sz="4000" dirty="0" smtClean="0"/>
            </a:br>
            <a:r>
              <a:rPr lang="en-GB" sz="4000" dirty="0" smtClean="0"/>
              <a:t>Problem Based Learning</a:t>
            </a:r>
            <a:endParaRPr lang="en-GB" sz="4000" dirty="0"/>
          </a:p>
        </p:txBody>
      </p:sp>
      <p:sp>
        <p:nvSpPr>
          <p:cNvPr id="2" name="Subtitle 1"/>
          <p:cNvSpPr>
            <a:spLocks noGrp="1"/>
          </p:cNvSpPr>
          <p:nvPr>
            <p:ph type="body" sz="quarter" idx="14"/>
          </p:nvPr>
        </p:nvSpPr>
        <p:spPr>
          <a:xfrm>
            <a:off x="251450" y="1940849"/>
            <a:ext cx="8425184" cy="4790365"/>
          </a:xfrm>
          <a:prstGeom prst="rect">
            <a:avLst/>
          </a:prstGeom>
        </p:spPr>
        <p:txBody>
          <a:bodyPr/>
          <a:lstStyle/>
          <a:p>
            <a:r>
              <a:rPr lang="en-GB" dirty="0" smtClean="0"/>
              <a:t>Introduction to how PBL is run at Lancaster</a:t>
            </a:r>
          </a:p>
          <a:p>
            <a:r>
              <a:rPr lang="en-GB" dirty="0" smtClean="0"/>
              <a:t>Read and started to analyse a PBL scenario</a:t>
            </a:r>
          </a:p>
          <a:p>
            <a:r>
              <a:rPr lang="en-GB" dirty="0" smtClean="0"/>
              <a:t>Considered how LOs are written</a:t>
            </a:r>
          </a:p>
          <a:p>
            <a:r>
              <a:rPr lang="en-GB" dirty="0" smtClean="0"/>
              <a:t>Self study and taught sessions</a:t>
            </a:r>
          </a:p>
          <a:p>
            <a:r>
              <a:rPr lang="en-GB" dirty="0" smtClean="0"/>
              <a:t>Group roles</a:t>
            </a:r>
          </a:p>
          <a:p>
            <a:endParaRPr lang="en-GB"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graphicFrame>
        <p:nvGraphicFramePr>
          <p:cNvPr id="6" name="Diagram 5"/>
          <p:cNvGraphicFramePr/>
          <p:nvPr>
            <p:extLst>
              <p:ext uri="{D42A27DB-BD31-4B8C-83A1-F6EECF244321}">
                <p14:modId xmlns:p14="http://schemas.microsoft.com/office/powerpoint/2010/main" val="559913496"/>
              </p:ext>
            </p:extLst>
          </p:nvPr>
        </p:nvGraphicFramePr>
        <p:xfrm>
          <a:off x="3934025" y="2659844"/>
          <a:ext cx="5743553" cy="4198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25613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p:cNvSpPr txBox="1">
            <a:spLocks/>
          </p:cNvSpPr>
          <p:nvPr/>
        </p:nvSpPr>
        <p:spPr>
          <a:xfrm>
            <a:off x="509365" y="1139862"/>
            <a:ext cx="8404508" cy="248216"/>
          </a:xfrm>
          <a:prstGeom prst="rect">
            <a:avLst/>
          </a:prstGeom>
        </p:spPr>
        <p:txBody>
          <a:bodyPr anchor="ctr"/>
          <a:lstStyle>
            <a:lvl1pPr>
              <a:lnSpc>
                <a:spcPct val="100000"/>
              </a:lnSpc>
              <a:spcBef>
                <a:spcPts val="0"/>
              </a:spcBef>
              <a:buNone/>
              <a:defRPr sz="4000">
                <a:solidFill>
                  <a:srgbClr val="B5121B"/>
                </a:solidFill>
                <a:latin typeface="+mj-lt"/>
                <a:ea typeface="+mj-ea"/>
                <a:cs typeface="+mj-cs"/>
              </a:defRPr>
            </a:lvl1pPr>
          </a:lstStyle>
          <a:p>
            <a:r>
              <a:rPr lang="en-GB" sz="3600" dirty="0"/>
              <a:t/>
            </a:r>
            <a:br>
              <a:rPr lang="en-GB" sz="3600" dirty="0"/>
            </a:br>
            <a:r>
              <a:rPr lang="en-GB" sz="3600" dirty="0" smtClean="0"/>
              <a:t>Thanks for listening, any questions?</a:t>
            </a:r>
            <a:r>
              <a:rPr lang="en-GB" sz="3600" dirty="0"/>
              <a:t/>
            </a:r>
            <a:br>
              <a:rPr lang="en-GB" sz="3600" dirty="0"/>
            </a:br>
            <a:endParaRPr lang="en-GB" sz="3600" dirty="0"/>
          </a:p>
        </p:txBody>
      </p:sp>
      <p:sp>
        <p:nvSpPr>
          <p:cNvPr id="3" name="Rectangle 2"/>
          <p:cNvSpPr/>
          <p:nvPr/>
        </p:nvSpPr>
        <p:spPr>
          <a:xfrm>
            <a:off x="7092900" y="299270"/>
            <a:ext cx="1713643" cy="6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s://www.visitlancashire.com/dbimgs/Lancaster-City.png"/>
          <p:cNvPicPr>
            <a:picLocks noChangeAspect="1" noChangeArrowheads="1"/>
          </p:cNvPicPr>
          <p:nvPr/>
        </p:nvPicPr>
        <p:blipFill rotWithShape="1">
          <a:blip r:embed="rId3">
            <a:extLst>
              <a:ext uri="{28A0092B-C50C-407E-A947-70E740481C1C}">
                <a14:useLocalDpi xmlns:a14="http://schemas.microsoft.com/office/drawing/2010/main" val="0"/>
              </a:ext>
            </a:extLst>
          </a:blip>
          <a:srcRect l="4838" r="9827"/>
          <a:stretch/>
        </p:blipFill>
        <p:spPr bwMode="auto">
          <a:xfrm>
            <a:off x="601957" y="4442102"/>
            <a:ext cx="2281445" cy="2091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ancas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59" t="4438" r="10740"/>
          <a:stretch/>
        </p:blipFill>
        <p:spPr bwMode="auto">
          <a:xfrm>
            <a:off x="5815050" y="4404512"/>
            <a:ext cx="2759653" cy="21291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anc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2" y="4441124"/>
            <a:ext cx="2092502" cy="20925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pic>
        <p:nvPicPr>
          <p:cNvPr id="1030" name="Picture 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57" y="1659584"/>
            <a:ext cx="7972746" cy="263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7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5536" y="484132"/>
            <a:ext cx="6768752" cy="1152128"/>
          </a:xfrm>
        </p:spPr>
        <p:txBody>
          <a:bodyPr anchor="t"/>
          <a:lstStyle/>
          <a:p>
            <a:pPr>
              <a:lnSpc>
                <a:spcPct val="100000"/>
              </a:lnSpc>
              <a:spcBef>
                <a:spcPts val="0"/>
              </a:spcBef>
            </a:pPr>
            <a:r>
              <a:rPr lang="en-GB" dirty="0" smtClean="0"/>
              <a:t/>
            </a:r>
            <a:br>
              <a:rPr lang="en-GB" dirty="0" smtClean="0"/>
            </a:br>
            <a:r>
              <a:rPr lang="en-GB" dirty="0" smtClean="0"/>
              <a:t>How is the teaching delivered?</a:t>
            </a:r>
            <a:endParaRPr lang="en-GB" dirty="0"/>
          </a:p>
        </p:txBody>
      </p:sp>
      <p:sp>
        <p:nvSpPr>
          <p:cNvPr id="6" name="Text Placeholder 4"/>
          <p:cNvSpPr txBox="1">
            <a:spLocks/>
          </p:cNvSpPr>
          <p:nvPr/>
        </p:nvSpPr>
        <p:spPr>
          <a:xfrm>
            <a:off x="4507688" y="1835711"/>
            <a:ext cx="3960000" cy="2160000"/>
          </a:xfrm>
          <a:prstGeom prst="rect">
            <a:avLst/>
          </a:prstGeom>
        </p:spPr>
        <p:txBody>
          <a:bodyPr vert="horz"/>
          <a:lstStyle>
            <a:lvl1pPr marL="342900" indent="-342900" algn="l" defTabSz="914400" rtl="0" eaLnBrk="1" latinLnBrk="0" hangingPunct="1">
              <a:spcBef>
                <a:spcPct val="20000"/>
              </a:spcBef>
              <a:buFont typeface="Arial" pitchFamily="34" charset="0"/>
              <a:buChar char="•"/>
              <a:defRPr sz="2400" kern="1200">
                <a:solidFill>
                  <a:srgbClr val="6666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6666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6666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6666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a:p>
        </p:txBody>
      </p:sp>
      <p:sp>
        <p:nvSpPr>
          <p:cNvPr id="7" name="Text Placeholder 4"/>
          <p:cNvSpPr txBox="1">
            <a:spLocks/>
          </p:cNvSpPr>
          <p:nvPr/>
        </p:nvSpPr>
        <p:spPr>
          <a:xfrm>
            <a:off x="2143984" y="4257976"/>
            <a:ext cx="3960000" cy="2160000"/>
          </a:xfrm>
          <a:prstGeom prst="rect">
            <a:avLst/>
          </a:prstGeom>
        </p:spPr>
        <p:txBody>
          <a:bodyPr vert="horz"/>
          <a:lstStyle>
            <a:lvl1pPr marL="342900" indent="-342900" algn="l" defTabSz="914400" rtl="0" eaLnBrk="1" latinLnBrk="0" hangingPunct="1">
              <a:spcBef>
                <a:spcPct val="20000"/>
              </a:spcBef>
              <a:buFont typeface="Arial" pitchFamily="34" charset="0"/>
              <a:buChar char="•"/>
              <a:defRPr sz="2400" kern="1200">
                <a:solidFill>
                  <a:srgbClr val="6666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6666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6666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6666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a:p>
        </p:txBody>
      </p:sp>
      <p:sp>
        <p:nvSpPr>
          <p:cNvPr id="8" name="Text Placeholder 4"/>
          <p:cNvSpPr txBox="1">
            <a:spLocks/>
          </p:cNvSpPr>
          <p:nvPr/>
        </p:nvSpPr>
        <p:spPr>
          <a:xfrm>
            <a:off x="4522251" y="1842621"/>
            <a:ext cx="3960000" cy="2160000"/>
          </a:xfrm>
          <a:prstGeom prst="rect">
            <a:avLst/>
          </a:prstGeom>
        </p:spPr>
        <p:txBody>
          <a:bodyPr vert="horz"/>
          <a:lstStyle>
            <a:lvl1pPr marL="342900" indent="-342900" algn="l" defTabSz="914400" rtl="0" eaLnBrk="1" latinLnBrk="0" hangingPunct="1">
              <a:spcBef>
                <a:spcPct val="20000"/>
              </a:spcBef>
              <a:buFont typeface="Arial" pitchFamily="34" charset="0"/>
              <a:buChar char="•"/>
              <a:defRPr sz="2400" kern="1200">
                <a:solidFill>
                  <a:srgbClr val="6666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rgbClr val="6666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6666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6666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
        <p:nvSpPr>
          <p:cNvPr id="9" name="Rectangle 3"/>
          <p:cNvSpPr txBox="1">
            <a:spLocks noChangeArrowheads="1"/>
          </p:cNvSpPr>
          <p:nvPr/>
        </p:nvSpPr>
        <p:spPr bwMode="auto">
          <a:xfrm>
            <a:off x="257175" y="2017713"/>
            <a:ext cx="4314825" cy="2407254"/>
          </a:xfrm>
          <a:prstGeom prst="rect">
            <a:avLst/>
          </a:prstGeom>
          <a:no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chemeClr val="folHlink"/>
              </a:buClr>
              <a:buSzPct val="60000"/>
              <a:tabLst/>
              <a:defRPr/>
            </a:pPr>
            <a:r>
              <a:rPr kumimoji="0" lang="en-GB" sz="2800" b="1" i="0" u="none" strike="noStrike" kern="0" cap="none" spc="0" normalizeH="0" baseline="0" noProof="0" dirty="0" smtClean="0">
                <a:ln>
                  <a:noFill/>
                </a:ln>
                <a:solidFill>
                  <a:srgbClr val="B5121B"/>
                </a:solidFill>
                <a:effectLst/>
                <a:uLnTx/>
                <a:uFillTx/>
                <a:latin typeface="Calibri" pitchFamily="34" charset="0"/>
                <a:cs typeface="+mn-cs"/>
              </a:rPr>
              <a:t>Traditional</a:t>
            </a:r>
            <a:r>
              <a:rPr kumimoji="0" lang="en-GB" sz="2800" b="1" i="0" u="none" strike="noStrike" kern="0" cap="none" spc="0" normalizeH="0" baseline="0" noProof="0" dirty="0" smtClean="0">
                <a:ln>
                  <a:noFill/>
                </a:ln>
                <a:solidFill>
                  <a:srgbClr val="D52B1E"/>
                </a:solidFill>
                <a:effectLst/>
                <a:uLnTx/>
                <a:uFillTx/>
                <a:latin typeface="Calibri" pitchFamily="34" charset="0"/>
                <a:cs typeface="+mn-cs"/>
              </a:rPr>
              <a:t>:</a:t>
            </a:r>
            <a:endParaRPr kumimoji="0" lang="en-GB" sz="2400" b="1" i="0" u="none" strike="noStrike" kern="0" cap="none" spc="0" normalizeH="0" baseline="0" noProof="0" dirty="0" smtClean="0">
              <a:ln>
                <a:noFill/>
              </a:ln>
              <a:solidFill>
                <a:srgbClr val="D52B1E"/>
              </a:solidFill>
              <a:effectLst/>
              <a:uLnTx/>
              <a:uFillTx/>
              <a:latin typeface="Calibri" pitchFamily="34" charset="0"/>
              <a:cs typeface="+mn-cs"/>
            </a:endParaRPr>
          </a:p>
          <a:p>
            <a:pPr marL="342900" marR="0" lvl="0" indent="-342900" algn="l" defTabSz="914400" rtl="0" eaLnBrk="0" fontAlgn="base" latinLnBrk="0" hangingPunct="0">
              <a:lnSpc>
                <a:spcPct val="90000"/>
              </a:lnSpc>
              <a:spcBef>
                <a:spcPct val="20000"/>
              </a:spcBef>
              <a:spcAft>
                <a:spcPct val="0"/>
              </a:spcAft>
              <a:buClr>
                <a:schemeClr val="folHlink"/>
              </a:buClr>
              <a:buSzPct val="60000"/>
              <a:buFont typeface="Wingdings" pitchFamily="2" charset="2"/>
              <a:buChar char="§"/>
              <a:tabLst/>
              <a:defRPr/>
            </a:pPr>
            <a:r>
              <a:rPr kumimoji="0" lang="en-GB" sz="2400" b="0" i="0" u="none" strike="noStrike" kern="0" cap="none" spc="0" normalizeH="0" baseline="0" noProof="0" dirty="0" smtClean="0">
                <a:ln>
                  <a:noFill/>
                </a:ln>
                <a:solidFill>
                  <a:srgbClr val="666666"/>
                </a:solidFill>
                <a:effectLst/>
                <a:uLnTx/>
                <a:uFillTx/>
                <a:latin typeface="Calibri" pitchFamily="34" charset="0"/>
                <a:cs typeface="+mn-cs"/>
              </a:rPr>
              <a:t>Based at University for years 1+2</a:t>
            </a:r>
            <a:r>
              <a:rPr lang="en-GB" sz="2400" kern="0" dirty="0">
                <a:solidFill>
                  <a:srgbClr val="666666"/>
                </a:solidFill>
                <a:latin typeface="Calibri" pitchFamily="34" charset="0"/>
              </a:rPr>
              <a:t> </a:t>
            </a:r>
            <a:r>
              <a:rPr lang="en-GB" sz="2400" kern="0" dirty="0" smtClean="0">
                <a:solidFill>
                  <a:srgbClr val="666666"/>
                </a:solidFill>
                <a:latin typeface="Calibri" pitchFamily="34" charset="0"/>
              </a:rPr>
              <a:t>(+</a:t>
            </a:r>
            <a:r>
              <a:rPr kumimoji="0" lang="en-GB" sz="2400" b="0" i="0" u="none" strike="noStrike" kern="0" cap="none" spc="0" normalizeH="0" baseline="0" noProof="0" dirty="0" smtClean="0">
                <a:ln>
                  <a:noFill/>
                </a:ln>
                <a:solidFill>
                  <a:srgbClr val="666666"/>
                </a:solidFill>
                <a:effectLst/>
                <a:uLnTx/>
                <a:uFillTx/>
                <a:latin typeface="Calibri" pitchFamily="34" charset="0"/>
                <a:cs typeface="+mn-cs"/>
              </a:rPr>
              <a:t>3)</a:t>
            </a:r>
          </a:p>
          <a:p>
            <a:pPr marL="342900" marR="0" lvl="0" indent="-342900" algn="l" defTabSz="914400" rtl="0" eaLnBrk="0" fontAlgn="base" latinLnBrk="0" hangingPunct="0">
              <a:lnSpc>
                <a:spcPct val="90000"/>
              </a:lnSpc>
              <a:spcBef>
                <a:spcPct val="20000"/>
              </a:spcBef>
              <a:spcAft>
                <a:spcPct val="0"/>
              </a:spcAft>
              <a:buClr>
                <a:schemeClr val="folHlink"/>
              </a:buClr>
              <a:buSzPct val="60000"/>
              <a:buFont typeface="Wingdings" pitchFamily="2" charset="2"/>
              <a:buChar char="§"/>
              <a:tabLst/>
              <a:defRPr/>
            </a:pPr>
            <a:r>
              <a:rPr kumimoji="0" lang="en-GB" sz="2400" b="0" i="0" u="none" strike="noStrike" kern="0" cap="none" spc="0" normalizeH="0" baseline="0" noProof="0" dirty="0" smtClean="0">
                <a:ln>
                  <a:noFill/>
                </a:ln>
                <a:solidFill>
                  <a:srgbClr val="B5121B"/>
                </a:solidFill>
                <a:effectLst/>
                <a:uLnTx/>
                <a:uFillTx/>
                <a:latin typeface="Calibri" pitchFamily="34" charset="0"/>
                <a:cs typeface="+mn-cs"/>
              </a:rPr>
              <a:t>Mostly lectures; subject-based</a:t>
            </a:r>
          </a:p>
          <a:p>
            <a:pPr marL="342900" marR="0" lvl="0" indent="-342900" algn="l" defTabSz="914400" rtl="0" eaLnBrk="0" fontAlgn="base" latinLnBrk="0" hangingPunct="0">
              <a:lnSpc>
                <a:spcPct val="90000"/>
              </a:lnSpc>
              <a:spcBef>
                <a:spcPct val="20000"/>
              </a:spcBef>
              <a:spcAft>
                <a:spcPct val="0"/>
              </a:spcAft>
              <a:buClr>
                <a:schemeClr val="folHlink"/>
              </a:buClr>
              <a:buSzPct val="60000"/>
              <a:buFont typeface="Wingdings" pitchFamily="2" charset="2"/>
              <a:buChar char="§"/>
              <a:tabLst/>
              <a:defRPr/>
            </a:pPr>
            <a:r>
              <a:rPr kumimoji="0" lang="en-GB" sz="2400" b="0" i="0" u="none" strike="noStrike" kern="0" cap="none" spc="0" normalizeH="0" baseline="0" noProof="0" dirty="0" smtClean="0">
                <a:ln>
                  <a:noFill/>
                </a:ln>
                <a:solidFill>
                  <a:srgbClr val="666666"/>
                </a:solidFill>
                <a:effectLst/>
                <a:uLnTx/>
                <a:uFillTx/>
                <a:latin typeface="Calibri" pitchFamily="34" charset="0"/>
                <a:cs typeface="+mn-cs"/>
              </a:rPr>
              <a:t>Clinical placement for years</a:t>
            </a:r>
            <a:r>
              <a:rPr kumimoji="0" lang="en-GB" sz="2400" b="0" i="0" u="none" strike="noStrike" kern="0" cap="none" spc="0" normalizeH="0" noProof="0" dirty="0" smtClean="0">
                <a:ln>
                  <a:noFill/>
                </a:ln>
                <a:solidFill>
                  <a:srgbClr val="666666"/>
                </a:solidFill>
                <a:effectLst/>
                <a:uLnTx/>
                <a:uFillTx/>
                <a:latin typeface="Calibri" pitchFamily="34" charset="0"/>
                <a:cs typeface="+mn-cs"/>
              </a:rPr>
              <a:t>  </a:t>
            </a:r>
            <a:r>
              <a:rPr kumimoji="0" lang="en-GB" sz="2400" b="0" i="0" u="none" strike="noStrike" kern="0" cap="none" spc="0" normalizeH="0" baseline="0" noProof="0" dirty="0" smtClean="0">
                <a:ln>
                  <a:noFill/>
                </a:ln>
                <a:solidFill>
                  <a:srgbClr val="666666"/>
                </a:solidFill>
                <a:effectLst/>
                <a:uLnTx/>
                <a:uFillTx/>
                <a:latin typeface="Calibri" pitchFamily="34" charset="0"/>
                <a:cs typeface="+mn-cs"/>
              </a:rPr>
              <a:t>3-5 (+6)</a:t>
            </a:r>
          </a:p>
        </p:txBody>
      </p:sp>
      <p:sp>
        <p:nvSpPr>
          <p:cNvPr id="10" name="Rectangle 4"/>
          <p:cNvSpPr txBox="1">
            <a:spLocks noChangeArrowheads="1"/>
          </p:cNvSpPr>
          <p:nvPr/>
        </p:nvSpPr>
        <p:spPr bwMode="auto">
          <a:xfrm>
            <a:off x="4745038" y="2017714"/>
            <a:ext cx="4210050" cy="2407254"/>
          </a:xfrm>
          <a:prstGeom prst="rect">
            <a:avLst/>
          </a:prstGeom>
          <a:no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chemeClr val="folHlink"/>
              </a:buClr>
              <a:buSzPct val="60000"/>
              <a:tabLst/>
              <a:defRPr/>
            </a:pPr>
            <a:r>
              <a:rPr kumimoji="0" lang="en-GB" sz="2800" b="1" i="0" u="none" strike="noStrike" kern="0" cap="none" spc="0" normalizeH="0" baseline="0" noProof="0" dirty="0" smtClean="0">
                <a:ln>
                  <a:noFill/>
                </a:ln>
                <a:solidFill>
                  <a:srgbClr val="B5121B"/>
                </a:solidFill>
                <a:effectLst/>
                <a:uLnTx/>
                <a:uFillTx/>
                <a:latin typeface="Calibri" pitchFamily="34" charset="0"/>
                <a:cs typeface="+mn-cs"/>
              </a:rPr>
              <a:t>Problem-based learning:</a:t>
            </a:r>
            <a:endParaRPr kumimoji="0" lang="en-GB" sz="2400" b="1" i="0" u="none" strike="noStrike" kern="0" cap="none" spc="0" normalizeH="0" baseline="0" noProof="0" dirty="0" smtClean="0">
              <a:ln>
                <a:noFill/>
              </a:ln>
              <a:solidFill>
                <a:srgbClr val="B5121B"/>
              </a:solidFill>
              <a:effectLst/>
              <a:uLnTx/>
              <a:uFillTx/>
              <a:latin typeface="Calibri" pitchFamily="34" charset="0"/>
              <a:cs typeface="+mn-cs"/>
            </a:endParaRPr>
          </a:p>
          <a:p>
            <a:pPr marL="342900" marR="0" lvl="0" indent="-342900" algn="l" defTabSz="914400" rtl="0" eaLnBrk="0" fontAlgn="base" latinLnBrk="0" hangingPunct="0">
              <a:lnSpc>
                <a:spcPct val="90000"/>
              </a:lnSpc>
              <a:spcBef>
                <a:spcPct val="20000"/>
              </a:spcBef>
              <a:spcAft>
                <a:spcPct val="0"/>
              </a:spcAft>
              <a:buClr>
                <a:schemeClr val="folHlink"/>
              </a:buClr>
              <a:buSzPct val="60000"/>
              <a:buFont typeface="Wingdings" pitchFamily="2" charset="2"/>
              <a:buChar char="§"/>
              <a:tabLst/>
              <a:defRPr/>
            </a:pPr>
            <a:r>
              <a:rPr kumimoji="0" lang="en-GB" sz="2400" b="0" i="0" u="none" strike="noStrike" kern="0" cap="none" spc="0" normalizeH="0" baseline="0" noProof="0" dirty="0" smtClean="0">
                <a:ln>
                  <a:noFill/>
                </a:ln>
                <a:solidFill>
                  <a:srgbClr val="666666"/>
                </a:solidFill>
                <a:effectLst/>
                <a:uLnTx/>
                <a:uFillTx/>
                <a:latin typeface="Calibri" pitchFamily="34" charset="0"/>
                <a:cs typeface="+mn-cs"/>
              </a:rPr>
              <a:t>Self-directed learning in small groups</a:t>
            </a:r>
          </a:p>
          <a:p>
            <a:pPr marL="342900" marR="0" lvl="0" indent="-342900" algn="l" defTabSz="914400" rtl="0" eaLnBrk="0" fontAlgn="base" latinLnBrk="0" hangingPunct="0">
              <a:lnSpc>
                <a:spcPct val="90000"/>
              </a:lnSpc>
              <a:spcBef>
                <a:spcPct val="20000"/>
              </a:spcBef>
              <a:spcAft>
                <a:spcPct val="0"/>
              </a:spcAft>
              <a:buClr>
                <a:schemeClr val="folHlink"/>
              </a:buClr>
              <a:buSzPct val="60000"/>
              <a:buFont typeface="Wingdings" pitchFamily="2" charset="2"/>
              <a:buChar char="§"/>
              <a:tabLst/>
              <a:defRPr/>
            </a:pPr>
            <a:r>
              <a:rPr kumimoji="0" lang="en-GB" sz="2400" b="0" i="0" u="none" strike="noStrike" kern="0" cap="none" spc="0" normalizeH="0" baseline="0" noProof="0" dirty="0" smtClean="0">
                <a:ln>
                  <a:noFill/>
                </a:ln>
                <a:solidFill>
                  <a:srgbClr val="B5121B"/>
                </a:solidFill>
                <a:effectLst/>
                <a:uLnTx/>
                <a:uFillTx/>
                <a:latin typeface="Calibri" pitchFamily="34" charset="0"/>
                <a:cs typeface="+mn-cs"/>
              </a:rPr>
              <a:t>Split into systems (learn “holistically”)</a:t>
            </a:r>
          </a:p>
          <a:p>
            <a:pPr marL="342900" marR="0" lvl="0" indent="-342900" algn="l" defTabSz="914400" rtl="0" eaLnBrk="0" fontAlgn="base" latinLnBrk="0" hangingPunct="0">
              <a:lnSpc>
                <a:spcPct val="90000"/>
              </a:lnSpc>
              <a:spcBef>
                <a:spcPct val="20000"/>
              </a:spcBef>
              <a:spcAft>
                <a:spcPct val="0"/>
              </a:spcAft>
              <a:buClr>
                <a:schemeClr val="folHlink"/>
              </a:buClr>
              <a:buSzPct val="60000"/>
              <a:buFont typeface="Wingdings" pitchFamily="2" charset="2"/>
              <a:buChar char="§"/>
              <a:tabLst/>
              <a:defRPr/>
            </a:pPr>
            <a:r>
              <a:rPr kumimoji="0" lang="en-GB" sz="2400" b="0" i="0" u="none" strike="noStrike" kern="0" cap="none" spc="0" normalizeH="0" baseline="0" noProof="0" dirty="0" smtClean="0">
                <a:ln>
                  <a:noFill/>
                </a:ln>
                <a:solidFill>
                  <a:srgbClr val="666666"/>
                </a:solidFill>
                <a:effectLst/>
                <a:uLnTx/>
                <a:uFillTx/>
                <a:latin typeface="Calibri" pitchFamily="34" charset="0"/>
                <a:cs typeface="+mn-cs"/>
              </a:rPr>
              <a:t>Earlier clinical exposure</a:t>
            </a:r>
          </a:p>
        </p:txBody>
      </p:sp>
      <p:sp>
        <p:nvSpPr>
          <p:cNvPr id="11" name="Rectangle 4"/>
          <p:cNvSpPr txBox="1">
            <a:spLocks noChangeArrowheads="1"/>
          </p:cNvSpPr>
          <p:nvPr/>
        </p:nvSpPr>
        <p:spPr bwMode="auto">
          <a:xfrm>
            <a:off x="2402663" y="4738198"/>
            <a:ext cx="4210050" cy="1737654"/>
          </a:xfrm>
          <a:prstGeom prst="rect">
            <a:avLst/>
          </a:prstGeom>
          <a:no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ct val="90000"/>
              </a:lnSpc>
              <a:spcBef>
                <a:spcPct val="20000"/>
              </a:spcBef>
              <a:buClr>
                <a:schemeClr val="folHlink"/>
              </a:buClr>
              <a:buSzPct val="60000"/>
            </a:pPr>
            <a:r>
              <a:rPr lang="en-GB" sz="2800" b="1" kern="0" dirty="0">
                <a:solidFill>
                  <a:srgbClr val="B5121B"/>
                </a:solidFill>
                <a:latin typeface="Calibri" pitchFamily="34" charset="0"/>
              </a:rPr>
              <a:t>Integrated </a:t>
            </a:r>
            <a:r>
              <a:rPr lang="en-GB" sz="2800" b="1" kern="0" dirty="0" smtClean="0">
                <a:solidFill>
                  <a:srgbClr val="B5121B"/>
                </a:solidFill>
                <a:latin typeface="Calibri" pitchFamily="34" charset="0"/>
              </a:rPr>
              <a:t>curricula:</a:t>
            </a:r>
            <a:endParaRPr lang="en-GB" sz="2800" b="1" kern="0" dirty="0">
              <a:solidFill>
                <a:srgbClr val="B5121B"/>
              </a:solidFill>
              <a:latin typeface="Calibri" pitchFamily="34" charset="0"/>
            </a:endParaRPr>
          </a:p>
          <a:p>
            <a:pPr marL="342900" indent="-342900" eaLnBrk="0" fontAlgn="base" hangingPunct="0">
              <a:lnSpc>
                <a:spcPct val="90000"/>
              </a:lnSpc>
              <a:spcBef>
                <a:spcPct val="20000"/>
              </a:spcBef>
              <a:spcAft>
                <a:spcPct val="0"/>
              </a:spcAft>
              <a:buClr>
                <a:schemeClr val="folHlink"/>
              </a:buClr>
              <a:buSzPct val="60000"/>
              <a:buFont typeface="Wingdings" pitchFamily="2" charset="2"/>
              <a:buChar char="§"/>
              <a:defRPr/>
            </a:pPr>
            <a:r>
              <a:rPr lang="en-GB" sz="2400" kern="0" dirty="0">
                <a:solidFill>
                  <a:srgbClr val="666666"/>
                </a:solidFill>
                <a:latin typeface="Calibri" pitchFamily="34" charset="0"/>
              </a:rPr>
              <a:t>Mixture of lectures and small group teaching</a:t>
            </a:r>
          </a:p>
          <a:p>
            <a:pPr marL="342900" indent="-342900" eaLnBrk="0" fontAlgn="base" hangingPunct="0">
              <a:lnSpc>
                <a:spcPct val="90000"/>
              </a:lnSpc>
              <a:spcBef>
                <a:spcPct val="20000"/>
              </a:spcBef>
              <a:spcAft>
                <a:spcPct val="0"/>
              </a:spcAft>
              <a:buClr>
                <a:schemeClr val="folHlink"/>
              </a:buClr>
              <a:buSzPct val="60000"/>
              <a:buFont typeface="Wingdings" pitchFamily="2" charset="2"/>
              <a:buChar char="§"/>
              <a:defRPr/>
            </a:pPr>
            <a:r>
              <a:rPr lang="en-GB" sz="2400" kern="0" dirty="0">
                <a:solidFill>
                  <a:srgbClr val="B5121B"/>
                </a:solidFill>
                <a:latin typeface="Calibri" pitchFamily="34" charset="0"/>
              </a:rPr>
              <a:t>Earlier clinical experience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03320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67018"/>
            <a:ext cx="8386464" cy="1152128"/>
          </a:xfrm>
        </p:spPr>
        <p:txBody>
          <a:bodyPr anchor="ctr"/>
          <a:lstStyle/>
          <a:p>
            <a:pPr>
              <a:lnSpc>
                <a:spcPct val="100000"/>
              </a:lnSpc>
            </a:pPr>
            <a:r>
              <a:rPr lang="en-US" dirty="0" smtClean="0">
                <a:latin typeface="Calibri" pitchFamily="80" charset="0"/>
              </a:rPr>
              <a:t>What do our medical students learn?</a:t>
            </a:r>
            <a:endParaRPr lang="en-GB" dirty="0"/>
          </a:p>
        </p:txBody>
      </p:sp>
      <p:sp>
        <p:nvSpPr>
          <p:cNvPr id="23" name="Oval 5"/>
          <p:cNvSpPr>
            <a:spLocks noChangeArrowheads="1"/>
          </p:cNvSpPr>
          <p:nvPr/>
        </p:nvSpPr>
        <p:spPr bwMode="auto">
          <a:xfrm>
            <a:off x="3355975" y="1885950"/>
            <a:ext cx="2182813" cy="1509713"/>
          </a:xfrm>
          <a:prstGeom prst="ellipse">
            <a:avLst/>
          </a:prstGeom>
          <a:solidFill>
            <a:srgbClr val="FF0000"/>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r>
              <a:rPr lang="en-GB" sz="2400" b="1" dirty="0">
                <a:solidFill>
                  <a:schemeClr val="bg1"/>
                </a:solidFill>
                <a:cs typeface="+mn-cs"/>
              </a:rPr>
              <a:t>Biomedical </a:t>
            </a:r>
          </a:p>
          <a:p>
            <a:pPr algn="ctr">
              <a:defRPr/>
            </a:pPr>
            <a:r>
              <a:rPr lang="en-GB" sz="2400" b="1" dirty="0">
                <a:solidFill>
                  <a:schemeClr val="bg1"/>
                </a:solidFill>
                <a:cs typeface="+mn-cs"/>
              </a:rPr>
              <a:t>Sciences</a:t>
            </a:r>
          </a:p>
        </p:txBody>
      </p:sp>
      <p:sp>
        <p:nvSpPr>
          <p:cNvPr id="24" name="Oval 6"/>
          <p:cNvSpPr>
            <a:spLocks noChangeArrowheads="1"/>
          </p:cNvSpPr>
          <p:nvPr/>
        </p:nvSpPr>
        <p:spPr bwMode="auto">
          <a:xfrm>
            <a:off x="5554663" y="2330450"/>
            <a:ext cx="2182812" cy="1509713"/>
          </a:xfrm>
          <a:prstGeom prst="ellipse">
            <a:avLst/>
          </a:prstGeom>
          <a:solidFill>
            <a:srgbClr val="FF9900"/>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r>
              <a:rPr lang="en-GB" sz="2400" b="1">
                <a:cs typeface="+mn-cs"/>
              </a:rPr>
              <a:t>Sociology</a:t>
            </a:r>
          </a:p>
          <a:p>
            <a:pPr algn="ctr">
              <a:defRPr/>
            </a:pPr>
            <a:r>
              <a:rPr lang="en-GB" sz="2400" b="1">
                <a:cs typeface="+mn-cs"/>
              </a:rPr>
              <a:t>Of Health</a:t>
            </a:r>
          </a:p>
        </p:txBody>
      </p:sp>
      <p:sp>
        <p:nvSpPr>
          <p:cNvPr id="25" name="Oval 7"/>
          <p:cNvSpPr>
            <a:spLocks noChangeArrowheads="1"/>
          </p:cNvSpPr>
          <p:nvPr/>
        </p:nvSpPr>
        <p:spPr bwMode="auto">
          <a:xfrm>
            <a:off x="6292850" y="3824288"/>
            <a:ext cx="2182813" cy="1509712"/>
          </a:xfrm>
          <a:prstGeom prst="ellipse">
            <a:avLst/>
          </a:prstGeom>
          <a:solidFill>
            <a:srgbClr val="FFFF00"/>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r>
              <a:rPr lang="en-GB" sz="2400" b="1" dirty="0" smtClean="0">
                <a:cs typeface="+mn-cs"/>
              </a:rPr>
              <a:t>Health</a:t>
            </a:r>
          </a:p>
          <a:p>
            <a:pPr algn="ctr">
              <a:defRPr/>
            </a:pPr>
            <a:r>
              <a:rPr lang="en-GB" sz="2400" b="1" dirty="0" smtClean="0">
                <a:cs typeface="+mn-cs"/>
              </a:rPr>
              <a:t>Psychology</a:t>
            </a:r>
            <a:endParaRPr lang="en-GB" sz="2400" b="1" dirty="0">
              <a:cs typeface="+mn-cs"/>
            </a:endParaRPr>
          </a:p>
        </p:txBody>
      </p:sp>
      <p:sp>
        <p:nvSpPr>
          <p:cNvPr id="26" name="Oval 8"/>
          <p:cNvSpPr>
            <a:spLocks noChangeArrowheads="1"/>
          </p:cNvSpPr>
          <p:nvPr/>
        </p:nvSpPr>
        <p:spPr bwMode="auto">
          <a:xfrm>
            <a:off x="615950" y="3902075"/>
            <a:ext cx="2182813" cy="1509713"/>
          </a:xfrm>
          <a:prstGeom prst="ellipse">
            <a:avLst/>
          </a:prstGeom>
          <a:solidFill>
            <a:srgbClr val="9999FF"/>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endParaRPr lang="en-US" sz="2000" b="1" dirty="0">
              <a:cs typeface="+mn-cs"/>
            </a:endParaRPr>
          </a:p>
        </p:txBody>
      </p:sp>
      <p:sp>
        <p:nvSpPr>
          <p:cNvPr id="27" name="Oval 9"/>
          <p:cNvSpPr>
            <a:spLocks noChangeArrowheads="1"/>
          </p:cNvSpPr>
          <p:nvPr/>
        </p:nvSpPr>
        <p:spPr bwMode="auto">
          <a:xfrm>
            <a:off x="4610100" y="4878388"/>
            <a:ext cx="2182813" cy="1509712"/>
          </a:xfrm>
          <a:prstGeom prst="ellipse">
            <a:avLst/>
          </a:prstGeom>
          <a:solidFill>
            <a:srgbClr val="92D050"/>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r>
              <a:rPr lang="en-GB" sz="2400" b="1" dirty="0">
                <a:cs typeface="+mn-cs"/>
              </a:rPr>
              <a:t>Communication</a:t>
            </a:r>
          </a:p>
          <a:p>
            <a:pPr algn="ctr">
              <a:defRPr/>
            </a:pPr>
            <a:r>
              <a:rPr lang="en-GB" sz="2400" b="1" dirty="0">
                <a:cs typeface="+mn-cs"/>
              </a:rPr>
              <a:t>Skills</a:t>
            </a:r>
          </a:p>
        </p:txBody>
      </p:sp>
      <p:sp>
        <p:nvSpPr>
          <p:cNvPr id="28" name="Oval 10"/>
          <p:cNvSpPr>
            <a:spLocks noChangeArrowheads="1"/>
          </p:cNvSpPr>
          <p:nvPr/>
        </p:nvSpPr>
        <p:spPr bwMode="auto">
          <a:xfrm>
            <a:off x="2355850" y="4886325"/>
            <a:ext cx="2182813" cy="1509713"/>
          </a:xfrm>
          <a:prstGeom prst="ellipse">
            <a:avLst/>
          </a:prstGeom>
          <a:solidFill>
            <a:srgbClr val="3399FF"/>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r>
              <a:rPr lang="en-GB" sz="2400" b="1">
                <a:solidFill>
                  <a:schemeClr val="bg1"/>
                </a:solidFill>
                <a:cs typeface="+mn-cs"/>
              </a:rPr>
              <a:t>Clinical</a:t>
            </a:r>
          </a:p>
          <a:p>
            <a:pPr algn="ctr">
              <a:defRPr/>
            </a:pPr>
            <a:r>
              <a:rPr lang="en-GB" sz="2400" b="1">
                <a:solidFill>
                  <a:schemeClr val="bg1"/>
                </a:solidFill>
                <a:cs typeface="+mn-cs"/>
              </a:rPr>
              <a:t>Skills</a:t>
            </a:r>
          </a:p>
        </p:txBody>
      </p:sp>
      <p:sp>
        <p:nvSpPr>
          <p:cNvPr id="29" name="Oval 11"/>
          <p:cNvSpPr>
            <a:spLocks noChangeArrowheads="1"/>
          </p:cNvSpPr>
          <p:nvPr/>
        </p:nvSpPr>
        <p:spPr bwMode="auto">
          <a:xfrm>
            <a:off x="1195388" y="2379663"/>
            <a:ext cx="2182812" cy="1509712"/>
          </a:xfrm>
          <a:prstGeom prst="ellipse">
            <a:avLst/>
          </a:prstGeom>
          <a:solidFill>
            <a:srgbClr val="9900FF"/>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r>
              <a:rPr lang="en-GB" sz="2400" b="1" dirty="0">
                <a:solidFill>
                  <a:schemeClr val="bg1"/>
                </a:solidFill>
                <a:cs typeface="+mn-cs"/>
              </a:rPr>
              <a:t>Public Health</a:t>
            </a:r>
          </a:p>
        </p:txBody>
      </p:sp>
      <p:sp>
        <p:nvSpPr>
          <p:cNvPr id="30" name="Oval 14"/>
          <p:cNvSpPr>
            <a:spLocks noChangeArrowheads="1"/>
          </p:cNvSpPr>
          <p:nvPr/>
        </p:nvSpPr>
        <p:spPr bwMode="auto">
          <a:xfrm>
            <a:off x="2708275" y="3429000"/>
            <a:ext cx="3625850" cy="1509713"/>
          </a:xfrm>
          <a:prstGeom prst="ellipse">
            <a:avLst/>
          </a:prstGeom>
          <a:solidFill>
            <a:schemeClr val="bg1"/>
          </a:solidFill>
          <a:ln w="9525">
            <a:solidFill>
              <a:schemeClr val="tx1"/>
            </a:solidFill>
            <a:round/>
            <a:headEnd/>
            <a:tailEnd/>
          </a:ln>
          <a:effectLst>
            <a:prstShdw prst="shdw17" dist="17961" dir="2700000">
              <a:schemeClr val="tx1">
                <a:gamma/>
                <a:shade val="60000"/>
                <a:invGamma/>
              </a:schemeClr>
            </a:prstShdw>
          </a:effectLst>
        </p:spPr>
        <p:txBody>
          <a:bodyPr wrap="none" anchor="ctr"/>
          <a:lstStyle/>
          <a:p>
            <a:pPr algn="ctr">
              <a:defRPr/>
            </a:pPr>
            <a:r>
              <a:rPr lang="en-GB" sz="3200" b="1">
                <a:cs typeface="+mn-cs"/>
              </a:rPr>
              <a:t>Good Patient Care</a:t>
            </a:r>
          </a:p>
        </p:txBody>
      </p:sp>
      <p:sp>
        <p:nvSpPr>
          <p:cNvPr id="31" name="Text Box 11"/>
          <p:cNvSpPr txBox="1">
            <a:spLocks noChangeArrowheads="1"/>
          </p:cNvSpPr>
          <p:nvPr/>
        </p:nvSpPr>
        <p:spPr bwMode="auto">
          <a:xfrm>
            <a:off x="779643" y="4243388"/>
            <a:ext cx="1860189" cy="70788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lang="en-GB" sz="2000" b="1" dirty="0">
                <a:cs typeface="+mn-cs"/>
              </a:rPr>
              <a:t>Ethics &amp; </a:t>
            </a:r>
          </a:p>
          <a:p>
            <a:pPr algn="ctr">
              <a:defRPr/>
            </a:pPr>
            <a:r>
              <a:rPr lang="en-GB" sz="2000" b="1" dirty="0">
                <a:cs typeface="+mn-cs"/>
              </a:rPr>
              <a:t>Professionalism</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540" y="227665"/>
            <a:ext cx="2842303" cy="720000"/>
          </a:xfrm>
          <a:prstGeom prst="rect">
            <a:avLst/>
          </a:prstGeom>
        </p:spPr>
      </p:pic>
      <p:sp>
        <p:nvSpPr>
          <p:cNvPr id="3" name="Rectangle 2"/>
          <p:cNvSpPr/>
          <p:nvPr/>
        </p:nvSpPr>
        <p:spPr>
          <a:xfrm>
            <a:off x="538264" y="1728216"/>
            <a:ext cx="8054502" cy="3531205"/>
          </a:xfrm>
          <a:prstGeom prst="rect">
            <a:avLst/>
          </a:prstGeom>
          <a:solidFill>
            <a:schemeClr val="bg1">
              <a:lumMod val="85000"/>
              <a:alpha val="5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b="1" dirty="0" smtClean="0">
                <a:ln w="12700" cmpd="sng">
                  <a:solidFill>
                    <a:schemeClr val="tx1">
                      <a:lumMod val="95000"/>
                      <a:lumOff val="5000"/>
                    </a:schemeClr>
                  </a:solidFill>
                  <a:prstDash val="solid"/>
                </a:ln>
                <a:solidFill>
                  <a:schemeClr val="bg1">
                    <a:lumMod val="50000"/>
                  </a:schemeClr>
                </a:solidFill>
              </a:rPr>
              <a:t>PBL</a:t>
            </a:r>
            <a:endParaRPr lang="en-GB" sz="9600" b="1" dirty="0">
              <a:ln w="12700" cmpd="sng">
                <a:solidFill>
                  <a:schemeClr val="tx1">
                    <a:lumMod val="95000"/>
                    <a:lumOff val="5000"/>
                  </a:schemeClr>
                </a:solidFill>
                <a:prstDash val="solid"/>
              </a:ln>
              <a:solidFill>
                <a:schemeClr val="bg1">
                  <a:lumMod val="50000"/>
                </a:schemeClr>
              </a:solidFill>
            </a:endParaRPr>
          </a:p>
        </p:txBody>
      </p:sp>
    </p:spTree>
    <p:extLst>
      <p:ext uri="{BB962C8B-B14F-4D97-AF65-F5344CB8AC3E}">
        <p14:creationId xmlns:p14="http://schemas.microsoft.com/office/powerpoint/2010/main" val="145195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0" presetClass="emph" presetSubtype="0" fill="hold" grpId="0" nodeType="withEffect">
                                  <p:stCondLst>
                                    <p:cond delay="0"/>
                                  </p:stCondLst>
                                  <p:childTnLst>
                                    <p:animClr clrSpc="hsl" dir="cw">
                                      <p:cBhvr override="childStyle">
                                        <p:cTn id="8" dur="10" fill="hold"/>
                                        <p:tgtEl>
                                          <p:spTgt spid="27"/>
                                        </p:tgtEl>
                                        <p:attrNameLst>
                                          <p:attrName>style.color</p:attrName>
                                        </p:attrNameLst>
                                      </p:cBhvr>
                                      <p:by>
                                        <p:hsl h="0" s="12549" l="25098"/>
                                      </p:by>
                                    </p:animClr>
                                    <p:animClr clrSpc="hsl" dir="cw">
                                      <p:cBhvr>
                                        <p:cTn id="9" dur="10" fill="hold"/>
                                        <p:tgtEl>
                                          <p:spTgt spid="27"/>
                                        </p:tgtEl>
                                        <p:attrNameLst>
                                          <p:attrName>fillcolor</p:attrName>
                                        </p:attrNameLst>
                                      </p:cBhvr>
                                      <p:by>
                                        <p:hsl h="0" s="12549" l="25098"/>
                                      </p:by>
                                    </p:animClr>
                                    <p:animClr clrSpc="hsl" dir="cw">
                                      <p:cBhvr>
                                        <p:cTn id="10" dur="10" fill="hold"/>
                                        <p:tgtEl>
                                          <p:spTgt spid="27"/>
                                        </p:tgtEl>
                                        <p:attrNameLst>
                                          <p:attrName>stroke.color</p:attrName>
                                        </p:attrNameLst>
                                      </p:cBhvr>
                                      <p:by>
                                        <p:hsl h="0" s="12549" l="25098"/>
                                      </p:by>
                                    </p:animClr>
                                    <p:set>
                                      <p:cBhvr>
                                        <p:cTn id="11" dur="10" fill="hold"/>
                                        <p:tgtEl>
                                          <p:spTgt spid="27"/>
                                        </p:tgtEl>
                                        <p:attrNameLst>
                                          <p:attrName>fill.type</p:attrName>
                                        </p:attrNameLst>
                                      </p:cBhvr>
                                      <p:to>
                                        <p:strVal val="solid"/>
                                      </p:to>
                                    </p:set>
                                  </p:childTnLst>
                                </p:cTn>
                              </p:par>
                              <p:par>
                                <p:cTn id="12" presetID="30" presetClass="emph" presetSubtype="0" fill="hold" grpId="0" nodeType="withEffect">
                                  <p:stCondLst>
                                    <p:cond delay="0"/>
                                  </p:stCondLst>
                                  <p:childTnLst>
                                    <p:animClr clrSpc="hsl" dir="cw">
                                      <p:cBhvr override="childStyle">
                                        <p:cTn id="13" dur="10" fill="hold"/>
                                        <p:tgtEl>
                                          <p:spTgt spid="28"/>
                                        </p:tgtEl>
                                        <p:attrNameLst>
                                          <p:attrName>style.color</p:attrName>
                                        </p:attrNameLst>
                                      </p:cBhvr>
                                      <p:by>
                                        <p:hsl h="0" s="12549" l="25098"/>
                                      </p:by>
                                    </p:animClr>
                                    <p:animClr clrSpc="hsl" dir="cw">
                                      <p:cBhvr>
                                        <p:cTn id="14" dur="10" fill="hold"/>
                                        <p:tgtEl>
                                          <p:spTgt spid="28"/>
                                        </p:tgtEl>
                                        <p:attrNameLst>
                                          <p:attrName>fillcolor</p:attrName>
                                        </p:attrNameLst>
                                      </p:cBhvr>
                                      <p:by>
                                        <p:hsl h="0" s="12549" l="25098"/>
                                      </p:by>
                                    </p:animClr>
                                    <p:animClr clrSpc="hsl" dir="cw">
                                      <p:cBhvr>
                                        <p:cTn id="15" dur="10" fill="hold"/>
                                        <p:tgtEl>
                                          <p:spTgt spid="28"/>
                                        </p:tgtEl>
                                        <p:attrNameLst>
                                          <p:attrName>stroke.color</p:attrName>
                                        </p:attrNameLst>
                                      </p:cBhvr>
                                      <p:by>
                                        <p:hsl h="0" s="12549" l="25098"/>
                                      </p:by>
                                    </p:animClr>
                                    <p:set>
                                      <p:cBhvr>
                                        <p:cTn id="16" dur="1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383680" y="798653"/>
            <a:ext cx="8563550" cy="706000"/>
          </a:xfrm>
        </p:spPr>
        <p:txBody>
          <a:bodyPr/>
          <a:lstStyle/>
          <a:p>
            <a:pPr algn="l" eaLnBrk="1"/>
            <a:r>
              <a:rPr lang="en-US" altLang="en-US" sz="3600" dirty="0" smtClean="0">
                <a:solidFill>
                  <a:srgbClr val="C00000"/>
                </a:solidFill>
              </a:rPr>
              <a:t>What is Problem Based Learning?</a:t>
            </a:r>
          </a:p>
        </p:txBody>
      </p:sp>
      <p:sp>
        <p:nvSpPr>
          <p:cNvPr id="10243" name="Rectangle 2"/>
          <p:cNvSpPr>
            <a:spLocks noGrp="1" noChangeArrowheads="1"/>
          </p:cNvSpPr>
          <p:nvPr>
            <p:ph type="body" idx="1"/>
          </p:nvPr>
        </p:nvSpPr>
        <p:spPr>
          <a:xfrm>
            <a:off x="383680" y="1889568"/>
            <a:ext cx="8229600" cy="4525963"/>
          </a:xfrm>
        </p:spPr>
        <p:txBody>
          <a:bodyPr/>
          <a:lstStyle/>
          <a:p>
            <a:pPr marL="267881" indent="-267881">
              <a:spcBef>
                <a:spcPts val="1200"/>
              </a:spcBef>
              <a:spcAft>
                <a:spcPts val="1200"/>
              </a:spcAft>
              <a:buFontTx/>
              <a:buChar char="•"/>
            </a:pPr>
            <a:r>
              <a:rPr lang="en-US" altLang="en-US" sz="2800" dirty="0"/>
              <a:t>PBL is an approach to learning </a:t>
            </a:r>
          </a:p>
          <a:p>
            <a:pPr lvl="1" indent="-342900">
              <a:spcBef>
                <a:spcPts val="600"/>
              </a:spcBef>
              <a:spcAft>
                <a:spcPts val="600"/>
              </a:spcAft>
              <a:buFont typeface="Courier New" panose="02070309020205020404" pitchFamily="49" charset="0"/>
              <a:buChar char="o"/>
            </a:pPr>
            <a:r>
              <a:rPr lang="en-US" altLang="en-US" dirty="0" smtClean="0"/>
              <a:t>group </a:t>
            </a:r>
            <a:r>
              <a:rPr lang="en-US" altLang="en-US" dirty="0"/>
              <a:t>work </a:t>
            </a:r>
            <a:endParaRPr lang="en-US" altLang="en-US" dirty="0" smtClean="0"/>
          </a:p>
          <a:p>
            <a:pPr lvl="1" indent="-342900">
              <a:spcBef>
                <a:spcPts val="600"/>
              </a:spcBef>
              <a:spcAft>
                <a:spcPts val="600"/>
              </a:spcAft>
              <a:buFont typeface="Courier New" panose="02070309020205020404" pitchFamily="49" charset="0"/>
              <a:buChar char="o"/>
            </a:pPr>
            <a:r>
              <a:rPr lang="en-US" altLang="en-US" dirty="0" smtClean="0"/>
              <a:t>problem </a:t>
            </a:r>
            <a:r>
              <a:rPr lang="en-US" altLang="en-US" dirty="0"/>
              <a:t>is the stimulus for learning</a:t>
            </a:r>
          </a:p>
          <a:p>
            <a:pPr marL="267881" indent="-267881">
              <a:spcBef>
                <a:spcPts val="1200"/>
              </a:spcBef>
              <a:spcAft>
                <a:spcPts val="1200"/>
              </a:spcAft>
              <a:buFontTx/>
              <a:buChar char="•"/>
            </a:pPr>
            <a:r>
              <a:rPr lang="en-US" altLang="en-US" sz="2800" dirty="0" smtClean="0"/>
              <a:t>Developed </a:t>
            </a:r>
            <a:r>
              <a:rPr lang="en-US" altLang="en-US" sz="2800" dirty="0"/>
              <a:t>and researched at McMasters University, Canada </a:t>
            </a:r>
            <a:r>
              <a:rPr lang="en-US" altLang="en-US" sz="2800" dirty="0" smtClean="0"/>
              <a:t>between 1968-80 </a:t>
            </a:r>
          </a:p>
          <a:p>
            <a:pPr marL="267881" indent="-267881">
              <a:spcBef>
                <a:spcPts val="1200"/>
              </a:spcBef>
              <a:spcAft>
                <a:spcPts val="1200"/>
              </a:spcAft>
              <a:buFontTx/>
              <a:buChar char="•"/>
            </a:pPr>
            <a:r>
              <a:rPr lang="en-US" altLang="en-US" sz="2800" dirty="0"/>
              <a:t>W</a:t>
            </a:r>
            <a:r>
              <a:rPr lang="en-US" altLang="en-US" sz="2800" dirty="0" smtClean="0"/>
              <a:t>idely </a:t>
            </a:r>
            <a:r>
              <a:rPr lang="en-US" altLang="en-US" sz="2800" dirty="0"/>
              <a:t>used in medical </a:t>
            </a:r>
            <a:r>
              <a:rPr lang="en-US" altLang="en-US" sz="2800" dirty="0" smtClean="0"/>
              <a:t>education</a:t>
            </a:r>
            <a:endParaRPr lang="en-US" alt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81875244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51412" y="792052"/>
            <a:ext cx="6364359" cy="1124025"/>
          </a:xfrm>
        </p:spPr>
        <p:txBody>
          <a:bodyPr/>
          <a:lstStyle/>
          <a:p>
            <a:pPr algn="l" eaLnBrk="1"/>
            <a:r>
              <a:rPr lang="en-US" altLang="en-US" sz="3600" dirty="0">
                <a:solidFill>
                  <a:srgbClr val="C00000"/>
                </a:solidFill>
              </a:rPr>
              <a:t>Key characteristics of PBL</a:t>
            </a:r>
          </a:p>
        </p:txBody>
      </p:sp>
      <p:sp>
        <p:nvSpPr>
          <p:cNvPr id="12291" name="Rectangle 2"/>
          <p:cNvSpPr>
            <a:spLocks noGrp="1" noChangeArrowheads="1"/>
          </p:cNvSpPr>
          <p:nvPr>
            <p:ph type="body" idx="1"/>
          </p:nvPr>
        </p:nvSpPr>
        <p:spPr>
          <a:xfrm>
            <a:off x="185187" y="1769194"/>
            <a:ext cx="8843066" cy="5088806"/>
          </a:xfrm>
        </p:spPr>
        <p:txBody>
          <a:bodyPr/>
          <a:lstStyle/>
          <a:p>
            <a:pPr marL="267881" indent="-267881">
              <a:spcBef>
                <a:spcPts val="1200"/>
              </a:spcBef>
              <a:spcAft>
                <a:spcPts val="600"/>
              </a:spcAft>
              <a:buFontTx/>
              <a:buChar char="•"/>
            </a:pPr>
            <a:r>
              <a:rPr lang="en-US" altLang="en-US" sz="2800" dirty="0" smtClean="0"/>
              <a:t>Students </a:t>
            </a:r>
            <a:r>
              <a:rPr lang="en-US" altLang="en-US" sz="2800" dirty="0"/>
              <a:t>must have responsibility for their own learning.  </a:t>
            </a:r>
          </a:p>
          <a:p>
            <a:pPr marL="267881" indent="-267881">
              <a:spcBef>
                <a:spcPts val="1200"/>
              </a:spcBef>
              <a:spcAft>
                <a:spcPts val="600"/>
              </a:spcAft>
              <a:buFontTx/>
              <a:buChar char="•"/>
            </a:pPr>
            <a:r>
              <a:rPr lang="en-US" altLang="en-US" sz="2800" dirty="0"/>
              <a:t>The problem scenarios should be complex.  </a:t>
            </a:r>
          </a:p>
          <a:p>
            <a:pPr marL="267881" indent="-267881">
              <a:spcBef>
                <a:spcPts val="1200"/>
              </a:spcBef>
              <a:spcAft>
                <a:spcPts val="600"/>
              </a:spcAft>
              <a:buFontTx/>
              <a:buChar char="•"/>
            </a:pPr>
            <a:r>
              <a:rPr lang="en-US" altLang="en-US" sz="2800" dirty="0"/>
              <a:t>Learning should be integrated from a wide range of disciplines or subjects.  </a:t>
            </a:r>
          </a:p>
          <a:p>
            <a:pPr marL="267881" indent="-267881">
              <a:spcBef>
                <a:spcPts val="1200"/>
              </a:spcBef>
              <a:spcAft>
                <a:spcPts val="600"/>
              </a:spcAft>
              <a:buFontTx/>
              <a:buChar char="•"/>
            </a:pPr>
            <a:r>
              <a:rPr lang="en-US" altLang="en-US" sz="2800" dirty="0"/>
              <a:t>Collaboration is essential.  </a:t>
            </a:r>
          </a:p>
          <a:p>
            <a:pPr marL="267881" indent="-267881">
              <a:spcBef>
                <a:spcPts val="1200"/>
              </a:spcBef>
              <a:spcAft>
                <a:spcPts val="600"/>
              </a:spcAft>
              <a:buFontTx/>
              <a:buChar char="•"/>
            </a:pPr>
            <a:r>
              <a:rPr lang="en-US" altLang="en-US" sz="2800" dirty="0"/>
              <a:t>Self-study must be applied back to the problem.  </a:t>
            </a:r>
          </a:p>
          <a:p>
            <a:pPr marL="267881" indent="-267881">
              <a:spcBef>
                <a:spcPts val="1200"/>
              </a:spcBef>
              <a:spcAft>
                <a:spcPts val="600"/>
              </a:spcAft>
              <a:buFontTx/>
              <a:buChar char="•"/>
            </a:pPr>
            <a:r>
              <a:rPr lang="en-US" altLang="en-US" sz="2800" dirty="0"/>
              <a:t>A closing analysis of what has been learned is critical.  </a:t>
            </a:r>
          </a:p>
          <a:p>
            <a:pPr marL="267881" indent="-267881">
              <a:spcBef>
                <a:spcPts val="1200"/>
              </a:spcBef>
              <a:spcAft>
                <a:spcPts val="600"/>
              </a:spcAft>
              <a:buFontTx/>
              <a:buChar char="•"/>
            </a:pPr>
            <a:r>
              <a:rPr lang="en-US" altLang="en-US" sz="2800" dirty="0"/>
              <a:t>Self and peer assessment should be regularly undertaken.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68235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341450" y="752358"/>
            <a:ext cx="8229600" cy="781030"/>
          </a:xfrm>
        </p:spPr>
        <p:txBody>
          <a:bodyPr/>
          <a:lstStyle/>
          <a:p>
            <a:pPr algn="l" eaLnBrk="1"/>
            <a:r>
              <a:rPr lang="en-US" altLang="en-US" dirty="0" smtClean="0">
                <a:solidFill>
                  <a:srgbClr val="C00000"/>
                </a:solidFill>
              </a:rPr>
              <a:t>PBL: a 7 step process</a:t>
            </a:r>
          </a:p>
        </p:txBody>
      </p:sp>
      <p:sp>
        <p:nvSpPr>
          <p:cNvPr id="2" name="Rectangle 1"/>
          <p:cNvSpPr/>
          <p:nvPr/>
        </p:nvSpPr>
        <p:spPr>
          <a:xfrm>
            <a:off x="341450" y="1818305"/>
            <a:ext cx="7941789" cy="4924425"/>
          </a:xfrm>
          <a:prstGeom prst="rect">
            <a:avLst/>
          </a:prstGeom>
          <a:noFill/>
        </p:spPr>
        <p:txBody>
          <a:bodyPr wrap="none">
            <a:spAutoFit/>
          </a:bodyPr>
          <a:lstStyle/>
          <a:p>
            <a:pPr marL="742950" indent="-742950">
              <a:spcBef>
                <a:spcPts val="1200"/>
              </a:spcBef>
              <a:spcAft>
                <a:spcPts val="600"/>
              </a:spcAft>
              <a:buFont typeface="+mj-lt"/>
              <a:buAutoNum type="arabicPeriod"/>
            </a:pPr>
            <a:r>
              <a:rPr lang="en-US" altLang="en-US" sz="3200" dirty="0" smtClean="0">
                <a:solidFill>
                  <a:schemeClr val="tx1">
                    <a:lumMod val="65000"/>
                    <a:lumOff val="35000"/>
                  </a:schemeClr>
                </a:solidFill>
              </a:rPr>
              <a:t>Obtain </a:t>
            </a:r>
            <a:r>
              <a:rPr lang="en-US" altLang="en-US" sz="3200" dirty="0">
                <a:solidFill>
                  <a:schemeClr val="tx1">
                    <a:lumMod val="65000"/>
                    <a:lumOff val="35000"/>
                  </a:schemeClr>
                </a:solidFill>
              </a:rPr>
              <a:t>scenario </a:t>
            </a:r>
            <a:r>
              <a:rPr lang="en-US" altLang="en-US" sz="3200" dirty="0" smtClean="0">
                <a:solidFill>
                  <a:schemeClr val="tx1">
                    <a:lumMod val="65000"/>
                    <a:lumOff val="35000"/>
                  </a:schemeClr>
                </a:solidFill>
              </a:rPr>
              <a:t>overview</a:t>
            </a:r>
          </a:p>
          <a:p>
            <a:pPr marL="742950" indent="-742950">
              <a:spcBef>
                <a:spcPts val="1200"/>
              </a:spcBef>
              <a:spcAft>
                <a:spcPts val="600"/>
              </a:spcAft>
              <a:buFont typeface="+mj-lt"/>
              <a:buAutoNum type="arabicPeriod"/>
            </a:pPr>
            <a:r>
              <a:rPr lang="en-US" altLang="en-US" sz="3200" dirty="0" smtClean="0">
                <a:solidFill>
                  <a:srgbClr val="C00000"/>
                </a:solidFill>
              </a:rPr>
              <a:t>Explore scenario in detail</a:t>
            </a:r>
          </a:p>
          <a:p>
            <a:pPr marL="742950" indent="-742950">
              <a:spcBef>
                <a:spcPts val="1200"/>
              </a:spcBef>
              <a:spcAft>
                <a:spcPts val="600"/>
              </a:spcAft>
              <a:buFont typeface="+mj-lt"/>
              <a:buAutoNum type="arabicPeriod"/>
            </a:pPr>
            <a:r>
              <a:rPr lang="en-US" altLang="en-US" sz="3200" dirty="0" smtClean="0">
                <a:solidFill>
                  <a:schemeClr val="tx1">
                    <a:lumMod val="65000"/>
                    <a:lumOff val="35000"/>
                  </a:schemeClr>
                </a:solidFill>
              </a:rPr>
              <a:t>Discuss prior knowledge</a:t>
            </a:r>
          </a:p>
          <a:p>
            <a:pPr marL="742950" indent="-742950">
              <a:spcBef>
                <a:spcPts val="1200"/>
              </a:spcBef>
              <a:spcAft>
                <a:spcPts val="600"/>
              </a:spcAft>
              <a:buFont typeface="+mj-lt"/>
              <a:buAutoNum type="arabicPeriod"/>
            </a:pPr>
            <a:r>
              <a:rPr lang="en-US" altLang="en-US" sz="3200" dirty="0" smtClean="0">
                <a:solidFill>
                  <a:srgbClr val="C00000"/>
                </a:solidFill>
              </a:rPr>
              <a:t>Sort learning issues into curricular themes</a:t>
            </a:r>
          </a:p>
          <a:p>
            <a:pPr marL="742950" indent="-742950">
              <a:spcBef>
                <a:spcPts val="1200"/>
              </a:spcBef>
              <a:spcAft>
                <a:spcPts val="600"/>
              </a:spcAft>
              <a:buFont typeface="+mj-lt"/>
              <a:buAutoNum type="arabicPeriod"/>
            </a:pPr>
            <a:r>
              <a:rPr lang="en-US" altLang="en-US" sz="3200" dirty="0" smtClean="0">
                <a:solidFill>
                  <a:schemeClr val="tx1">
                    <a:lumMod val="65000"/>
                    <a:lumOff val="35000"/>
                  </a:schemeClr>
                </a:solidFill>
              </a:rPr>
              <a:t>Construct learning objectives</a:t>
            </a:r>
          </a:p>
          <a:p>
            <a:pPr marL="742950" indent="-742950">
              <a:spcBef>
                <a:spcPts val="1200"/>
              </a:spcBef>
              <a:spcAft>
                <a:spcPts val="600"/>
              </a:spcAft>
              <a:buFont typeface="+mj-lt"/>
              <a:buAutoNum type="arabicPeriod"/>
            </a:pPr>
            <a:r>
              <a:rPr lang="en-US" altLang="en-US" sz="3200" dirty="0" smtClean="0">
                <a:solidFill>
                  <a:srgbClr val="C00000"/>
                </a:solidFill>
              </a:rPr>
              <a:t>Self study</a:t>
            </a:r>
          </a:p>
          <a:p>
            <a:pPr marL="742950" indent="-742950">
              <a:spcBef>
                <a:spcPts val="1200"/>
              </a:spcBef>
              <a:spcAft>
                <a:spcPts val="600"/>
              </a:spcAft>
              <a:buFont typeface="+mj-lt"/>
              <a:buAutoNum type="arabicPeriod"/>
            </a:pPr>
            <a:r>
              <a:rPr lang="en-US" altLang="en-US" sz="3200" dirty="0" smtClean="0">
                <a:solidFill>
                  <a:schemeClr val="tx1">
                    <a:lumMod val="65000"/>
                    <a:lumOff val="35000"/>
                  </a:schemeClr>
                </a:solidFill>
              </a:rPr>
              <a:t>Feedback, discuss, evaluate</a:t>
            </a:r>
            <a:endParaRPr lang="en-US" altLang="en-US" sz="3200" dirty="0">
              <a:solidFill>
                <a:schemeClr val="tx1">
                  <a:lumMod val="65000"/>
                  <a:lumOff val="35000"/>
                </a:schemeClr>
              </a:solidFill>
            </a:endParaRPr>
          </a:p>
        </p:txBody>
      </p:sp>
      <p:sp>
        <p:nvSpPr>
          <p:cNvPr id="3" name="Left Brace 2"/>
          <p:cNvSpPr/>
          <p:nvPr/>
        </p:nvSpPr>
        <p:spPr>
          <a:xfrm rot="10800000">
            <a:off x="8052070" y="2024008"/>
            <a:ext cx="462337" cy="317471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p:cNvSpPr txBox="1"/>
          <p:nvPr/>
        </p:nvSpPr>
        <p:spPr>
          <a:xfrm>
            <a:off x="8511538" y="2712597"/>
            <a:ext cx="615553" cy="2691829"/>
          </a:xfrm>
          <a:prstGeom prst="rect">
            <a:avLst/>
          </a:prstGeom>
          <a:noFill/>
        </p:spPr>
        <p:txBody>
          <a:bodyPr vert="vert" wrap="square" rtlCol="0">
            <a:spAutoFit/>
          </a:bodyPr>
          <a:lstStyle/>
          <a:p>
            <a:r>
              <a:rPr lang="en-GB" sz="2800" dirty="0" smtClean="0">
                <a:solidFill>
                  <a:srgbClr val="C00000"/>
                </a:solidFill>
              </a:rPr>
              <a:t>First Session</a:t>
            </a:r>
            <a:endParaRPr lang="en-GB" sz="2800" dirty="0">
              <a:solidFill>
                <a:srgbClr val="C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34231396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341450" y="752358"/>
            <a:ext cx="8229600" cy="781030"/>
          </a:xfrm>
        </p:spPr>
        <p:txBody>
          <a:bodyPr/>
          <a:lstStyle/>
          <a:p>
            <a:pPr algn="l" eaLnBrk="1"/>
            <a:r>
              <a:rPr lang="en-US" altLang="en-US" dirty="0" smtClean="0">
                <a:solidFill>
                  <a:srgbClr val="C00000"/>
                </a:solidFill>
              </a:rPr>
              <a:t>Obtain scenario overview</a:t>
            </a:r>
          </a:p>
        </p:txBody>
      </p:sp>
      <p:sp>
        <p:nvSpPr>
          <p:cNvPr id="14339" name="Rectangle 2"/>
          <p:cNvSpPr>
            <a:spLocks noGrp="1" noChangeArrowheads="1"/>
          </p:cNvSpPr>
          <p:nvPr>
            <p:ph type="body" idx="1"/>
          </p:nvPr>
        </p:nvSpPr>
        <p:spPr>
          <a:xfrm>
            <a:off x="480350" y="2425330"/>
            <a:ext cx="5642658" cy="2242595"/>
          </a:xfrm>
        </p:spPr>
        <p:txBody>
          <a:bodyPr/>
          <a:lstStyle/>
          <a:p>
            <a:pPr marL="267881" indent="-267881">
              <a:spcBef>
                <a:spcPts val="1200"/>
              </a:spcBef>
              <a:spcAft>
                <a:spcPts val="1200"/>
              </a:spcAft>
            </a:pPr>
            <a:r>
              <a:rPr lang="en-US" altLang="en-US" dirty="0" smtClean="0"/>
              <a:t>Read through the scenario </a:t>
            </a:r>
          </a:p>
          <a:p>
            <a:pPr marL="267881" indent="-267881">
              <a:spcBef>
                <a:spcPts val="1200"/>
              </a:spcBef>
              <a:spcAft>
                <a:spcPts val="1200"/>
              </a:spcAft>
            </a:pPr>
            <a:r>
              <a:rPr lang="en-US" altLang="en-US" dirty="0" smtClean="0"/>
              <a:t>Understand scenario meaning</a:t>
            </a:r>
          </a:p>
          <a:p>
            <a:pPr marL="267881" indent="-267881">
              <a:spcBef>
                <a:spcPts val="1200"/>
              </a:spcBef>
              <a:spcAft>
                <a:spcPts val="1200"/>
              </a:spcAft>
            </a:pPr>
            <a:r>
              <a:rPr lang="en-US" altLang="en-US" dirty="0" smtClean="0"/>
              <a:t>Clarify terms and concepts </a:t>
            </a:r>
          </a:p>
        </p:txBody>
      </p:sp>
      <p:sp>
        <p:nvSpPr>
          <p:cNvPr id="4" name="Rectangle 3"/>
          <p:cNvSpPr/>
          <p:nvPr/>
        </p:nvSpPr>
        <p:spPr>
          <a:xfrm>
            <a:off x="6123008" y="868100"/>
            <a:ext cx="2791149" cy="6447919"/>
          </a:xfrm>
          <a:prstGeom prst="rect">
            <a:avLst/>
          </a:prstGeom>
          <a:noFill/>
        </p:spPr>
        <p:txBody>
          <a:bodyPr wrap="none" lIns="91440" tIns="45720" rIns="91440" bIns="45720">
            <a:spAutoFit/>
          </a:bodyPr>
          <a:lstStyle/>
          <a:p>
            <a:pPr algn="ctr"/>
            <a:r>
              <a:rPr lang="en-US" sz="41300" b="1" dirty="0" smtClean="0">
                <a:ln w="22225">
                  <a:solidFill>
                    <a:schemeClr val="accent2"/>
                  </a:solidFill>
                  <a:prstDash val="solid"/>
                </a:ln>
                <a:solidFill>
                  <a:schemeClr val="accent2">
                    <a:lumMod val="40000"/>
                    <a:lumOff val="60000"/>
                  </a:schemeClr>
                </a:solidFill>
                <a:latin typeface="Baskerville Old Face" panose="02020602080505020303" pitchFamily="18" charset="0"/>
                <a:cs typeface="Arial" panose="020B0604020202020204" pitchFamily="34" charset="0"/>
              </a:rPr>
              <a:t>1</a:t>
            </a:r>
            <a:endParaRPr lang="en-US" sz="41300" b="1" cap="none" spc="0" dirty="0">
              <a:ln w="22225">
                <a:solidFill>
                  <a:schemeClr val="accent2"/>
                </a:solidFill>
                <a:prstDash val="solid"/>
              </a:ln>
              <a:solidFill>
                <a:schemeClr val="accent2">
                  <a:lumMod val="40000"/>
                  <a:lumOff val="60000"/>
                </a:schemeClr>
              </a:solidFill>
              <a:effectLst/>
              <a:latin typeface="Baskerville Old Face" panose="02020602080505020303" pitchFamily="18"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540" y="227665"/>
            <a:ext cx="2842303" cy="720000"/>
          </a:xfrm>
          <a:prstGeom prst="rect">
            <a:avLst/>
          </a:prstGeom>
        </p:spPr>
      </p:pic>
    </p:spTree>
    <p:extLst>
      <p:ext uri="{BB962C8B-B14F-4D97-AF65-F5344CB8AC3E}">
        <p14:creationId xmlns:p14="http://schemas.microsoft.com/office/powerpoint/2010/main" val="241758022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lide 2: Text Only">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52B1E"/>
      </a:hlink>
      <a:folHlink>
        <a:srgbClr val="D52B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2706</Words>
  <Application>Microsoft Office PowerPoint</Application>
  <PresentationFormat>On-screen Show (4:3)</PresentationFormat>
  <Paragraphs>375</Paragraphs>
  <Slides>39</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Baskerville Old Face</vt:lpstr>
      <vt:lpstr>Calibri</vt:lpstr>
      <vt:lpstr>Comic Sans MS</vt:lpstr>
      <vt:lpstr>Courier New</vt:lpstr>
      <vt:lpstr>Lexia</vt:lpstr>
      <vt:lpstr>Wingdings</vt:lpstr>
      <vt:lpstr>Slide 2: Text Only</vt:lpstr>
      <vt:lpstr>PowerPoint Presentation</vt:lpstr>
      <vt:lpstr>Introduction to PBL</vt:lpstr>
      <vt:lpstr>UK Medical schools</vt:lpstr>
      <vt:lpstr> How is the teaching delivered?</vt:lpstr>
      <vt:lpstr>What do our medical students learn?</vt:lpstr>
      <vt:lpstr>What is Problem Based Learning?</vt:lpstr>
      <vt:lpstr>Key characteristics of PBL</vt:lpstr>
      <vt:lpstr>PBL: a 7 step process</vt:lpstr>
      <vt:lpstr>Obtain scenario overview</vt:lpstr>
      <vt:lpstr>Sweet Pee</vt:lpstr>
      <vt:lpstr>Sweet Pee</vt:lpstr>
      <vt:lpstr>Sweet Pee</vt:lpstr>
      <vt:lpstr>Sweet Pee</vt:lpstr>
      <vt:lpstr>2. Explore the scenario in detail</vt:lpstr>
      <vt:lpstr>Sweet Pee</vt:lpstr>
      <vt:lpstr>Sweet Pee</vt:lpstr>
      <vt:lpstr>Sweet Pee</vt:lpstr>
      <vt:lpstr>PowerPoint Presentation</vt:lpstr>
      <vt:lpstr>3. Discuss prior knowledge</vt:lpstr>
      <vt:lpstr>4. Sort learning issues into curricular themes</vt:lpstr>
      <vt:lpstr>Curricular Themes</vt:lpstr>
      <vt:lpstr>5. Construct learning objectives</vt:lpstr>
      <vt:lpstr>6. Self study</vt:lpstr>
      <vt:lpstr> A fortnight in the life of… </vt:lpstr>
      <vt:lpstr>PowerPoint Presentation</vt:lpstr>
      <vt:lpstr> Communication Skills training </vt:lpstr>
      <vt:lpstr>PowerPoint Presentation</vt:lpstr>
      <vt:lpstr>Clinical Placements</vt:lpstr>
      <vt:lpstr>PowerPoint Presentation</vt:lpstr>
      <vt:lpstr>7. Feedback, discuss and evaluate </vt:lpstr>
      <vt:lpstr> Where does PBL occur?</vt:lpstr>
      <vt:lpstr>PBL encourages team work</vt:lpstr>
      <vt:lpstr>PBL roles: Chair</vt:lpstr>
      <vt:lpstr>PBL roles: Scribe</vt:lpstr>
      <vt:lpstr>PBL roles: Other group members</vt:lpstr>
      <vt:lpstr>PBL roles: Tutor</vt:lpstr>
      <vt:lpstr>PBL develops good</vt:lpstr>
      <vt:lpstr> Problem Based Learning</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wendy.gallagher</dc:creator>
  <cp:lastModifiedBy>Phillips, Nicola</cp:lastModifiedBy>
  <cp:revision>220</cp:revision>
  <cp:lastPrinted>2019-01-22T14:15:38Z</cp:lastPrinted>
  <dcterms:created xsi:type="dcterms:W3CDTF">2011-10-31T13:04:17Z</dcterms:created>
  <dcterms:modified xsi:type="dcterms:W3CDTF">2020-04-20T10:05:59Z</dcterms:modified>
</cp:coreProperties>
</file>