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handoutMasterIdLst>
    <p:handoutMasterId r:id="rId50"/>
  </p:handoutMasterIdLst>
  <p:sldIdLst>
    <p:sldId id="427" r:id="rId2"/>
    <p:sldId id="447" r:id="rId3"/>
    <p:sldId id="428" r:id="rId4"/>
    <p:sldId id="316" r:id="rId5"/>
    <p:sldId id="353" r:id="rId6"/>
    <p:sldId id="420" r:id="rId7"/>
    <p:sldId id="448" r:id="rId8"/>
    <p:sldId id="421" r:id="rId9"/>
    <p:sldId id="383" r:id="rId10"/>
    <p:sldId id="384" r:id="rId11"/>
    <p:sldId id="385" r:id="rId12"/>
    <p:sldId id="386" r:id="rId13"/>
    <p:sldId id="387" r:id="rId14"/>
    <p:sldId id="382" r:id="rId15"/>
    <p:sldId id="388" r:id="rId16"/>
    <p:sldId id="389" r:id="rId17"/>
    <p:sldId id="430" r:id="rId18"/>
    <p:sldId id="431" r:id="rId19"/>
    <p:sldId id="432" r:id="rId20"/>
    <p:sldId id="410" r:id="rId21"/>
    <p:sldId id="390" r:id="rId22"/>
    <p:sldId id="391" r:id="rId23"/>
    <p:sldId id="392" r:id="rId24"/>
    <p:sldId id="434" r:id="rId25"/>
    <p:sldId id="435" r:id="rId26"/>
    <p:sldId id="436" r:id="rId27"/>
    <p:sldId id="395" r:id="rId28"/>
    <p:sldId id="411" r:id="rId29"/>
    <p:sldId id="396" r:id="rId30"/>
    <p:sldId id="397" r:id="rId31"/>
    <p:sldId id="398" r:id="rId32"/>
    <p:sldId id="399" r:id="rId33"/>
    <p:sldId id="400" r:id="rId34"/>
    <p:sldId id="401" r:id="rId35"/>
    <p:sldId id="407" r:id="rId36"/>
    <p:sldId id="429" r:id="rId37"/>
    <p:sldId id="409" r:id="rId38"/>
    <p:sldId id="402" r:id="rId39"/>
    <p:sldId id="438" r:id="rId40"/>
    <p:sldId id="439" r:id="rId41"/>
    <p:sldId id="440" r:id="rId42"/>
    <p:sldId id="441" r:id="rId43"/>
    <p:sldId id="445" r:id="rId44"/>
    <p:sldId id="446" r:id="rId45"/>
    <p:sldId id="442" r:id="rId46"/>
    <p:sldId id="443" r:id="rId47"/>
    <p:sldId id="444" r:id="rId4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6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4540"/>
    <a:srgbClr val="B5121B"/>
    <a:srgbClr val="757575"/>
    <a:srgbClr val="666666"/>
    <a:srgbClr val="D52B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5" autoAdjust="0"/>
    <p:restoredTop sz="78665" autoAdjust="0"/>
  </p:normalViewPr>
  <p:slideViewPr>
    <p:cSldViewPr snapToGrid="0">
      <p:cViewPr varScale="1">
        <p:scale>
          <a:sx n="54" d="100"/>
          <a:sy n="54" d="100"/>
        </p:scale>
        <p:origin x="1548" y="48"/>
      </p:cViewPr>
      <p:guideLst>
        <p:guide orient="horz" pos="2160"/>
        <p:guide pos="612"/>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2D40204-5520-4850-B855-FE58EBE33D4E}" type="datetimeFigureOut">
              <a:rPr lang="en-GB" smtClean="0"/>
              <a:t>20/04/2020</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42EE948-8C23-44DD-A4C0-33FA1D5B8755}" type="slidenum">
              <a:rPr lang="en-GB" smtClean="0"/>
              <a:t>‹#›</a:t>
            </a:fld>
            <a:endParaRPr lang="en-GB"/>
          </a:p>
        </p:txBody>
      </p:sp>
    </p:spTree>
    <p:extLst>
      <p:ext uri="{BB962C8B-B14F-4D97-AF65-F5344CB8AC3E}">
        <p14:creationId xmlns:p14="http://schemas.microsoft.com/office/powerpoint/2010/main" val="942527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B02CDB6F-9360-4AC5-A1A4-B746F8B27D7E}" type="datetimeFigureOut">
              <a:rPr lang="en-GB" smtClean="0"/>
              <a:pPr/>
              <a:t>20/04/2020</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EC8AF62-0413-459D-A055-9BD345497D1F}" type="slidenum">
              <a:rPr lang="en-GB" smtClean="0"/>
              <a:pPr/>
              <a:t>‹#›</a:t>
            </a:fld>
            <a:endParaRPr lang="en-GB"/>
          </a:p>
        </p:txBody>
      </p:sp>
    </p:spTree>
    <p:extLst>
      <p:ext uri="{BB962C8B-B14F-4D97-AF65-F5344CB8AC3E}">
        <p14:creationId xmlns:p14="http://schemas.microsoft.com/office/powerpoint/2010/main" val="3773165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lancaster.ac.uk/lms/medicine/"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lancaster.ac.uk/health-and-medicine/about-us/people/nicola-phillip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dmissionstesting.org/for-test-takers/bmat/preparing-for-bmat/section-2-preparatio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lancaster.ac.uk/lms/medicin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lancaster.ac.uk/lms/medicine/mbchb-medicine-and-surgery/entry-requirement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lancaster.ac.uk/lms/medicine/foundation-year-for-medicine-and-surgery/"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lancaster.ac.uk/lms/medicine/mbchb-medicine-and-surgery/entry-requirements/#d.en.409326"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medschools.ac.uk/media/2331/relevant-experience-for-applying-to-medical-school.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https://www.lancaster.ac.uk/lms/medicine/</a:t>
            </a:r>
            <a:endParaRPr lang="en-GB" dirty="0" smtClean="0"/>
          </a:p>
          <a:p>
            <a:r>
              <a:rPr lang="en-GB" smtClean="0">
                <a:hlinkClick r:id="rId4"/>
              </a:rPr>
              <a:t>https://www.lancaster.ac.uk/health-and-medicine/about-us/people/nicola-phillips</a:t>
            </a:r>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1</a:t>
            </a:fld>
            <a:endParaRPr lang="en-GB"/>
          </a:p>
        </p:txBody>
      </p:sp>
    </p:spTree>
    <p:extLst>
      <p:ext uri="{BB962C8B-B14F-4D97-AF65-F5344CB8AC3E}">
        <p14:creationId xmlns:p14="http://schemas.microsoft.com/office/powerpoint/2010/main" val="752047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0EC8AF62-0413-459D-A055-9BD345497D1F}" type="slidenum">
              <a:rPr lang="en-GB" smtClean="0"/>
              <a:pPr/>
              <a:t>10</a:t>
            </a:fld>
            <a:endParaRPr lang="en-GB"/>
          </a:p>
        </p:txBody>
      </p:sp>
    </p:spTree>
    <p:extLst>
      <p:ext uri="{BB962C8B-B14F-4D97-AF65-F5344CB8AC3E}">
        <p14:creationId xmlns:p14="http://schemas.microsoft.com/office/powerpoint/2010/main" val="2975202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0EC8AF62-0413-459D-A055-9BD345497D1F}" type="slidenum">
              <a:rPr lang="en-GB" smtClean="0"/>
              <a:pPr/>
              <a:t>11</a:t>
            </a:fld>
            <a:endParaRPr lang="en-GB"/>
          </a:p>
        </p:txBody>
      </p:sp>
    </p:spTree>
    <p:extLst>
      <p:ext uri="{BB962C8B-B14F-4D97-AF65-F5344CB8AC3E}">
        <p14:creationId xmlns:p14="http://schemas.microsoft.com/office/powerpoint/2010/main" val="972982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12</a:t>
            </a:fld>
            <a:endParaRPr lang="en-GB"/>
          </a:p>
        </p:txBody>
      </p:sp>
    </p:spTree>
    <p:extLst>
      <p:ext uri="{BB962C8B-B14F-4D97-AF65-F5344CB8AC3E}">
        <p14:creationId xmlns:p14="http://schemas.microsoft.com/office/powerpoint/2010/main" val="2874647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13</a:t>
            </a:fld>
            <a:endParaRPr lang="en-GB"/>
          </a:p>
        </p:txBody>
      </p:sp>
    </p:spTree>
    <p:extLst>
      <p:ext uri="{BB962C8B-B14F-4D97-AF65-F5344CB8AC3E}">
        <p14:creationId xmlns:p14="http://schemas.microsoft.com/office/powerpoint/2010/main" val="1706908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14</a:t>
            </a:fld>
            <a:endParaRPr lang="en-GB"/>
          </a:p>
        </p:txBody>
      </p:sp>
    </p:spTree>
    <p:extLst>
      <p:ext uri="{BB962C8B-B14F-4D97-AF65-F5344CB8AC3E}">
        <p14:creationId xmlns:p14="http://schemas.microsoft.com/office/powerpoint/2010/main" val="3767790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15</a:t>
            </a:fld>
            <a:endParaRPr lang="en-GB"/>
          </a:p>
        </p:txBody>
      </p:sp>
    </p:spTree>
    <p:extLst>
      <p:ext uri="{BB962C8B-B14F-4D97-AF65-F5344CB8AC3E}">
        <p14:creationId xmlns:p14="http://schemas.microsoft.com/office/powerpoint/2010/main" val="1203372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16</a:t>
            </a:fld>
            <a:endParaRPr lang="en-GB"/>
          </a:p>
        </p:txBody>
      </p:sp>
    </p:spTree>
    <p:extLst>
      <p:ext uri="{BB962C8B-B14F-4D97-AF65-F5344CB8AC3E}">
        <p14:creationId xmlns:p14="http://schemas.microsoft.com/office/powerpoint/2010/main" val="4233140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3 </a:t>
            </a:r>
            <a:r>
              <a:rPr lang="en-GB" sz="1200" dirty="0" smtClean="0"/>
              <a:t>E</a:t>
            </a:r>
          </a:p>
          <a:p>
            <a:r>
              <a:rPr lang="en-GB" sz="1200" b="0" i="0" u="none" strike="noStrike" kern="1200" baseline="0" dirty="0" smtClean="0">
                <a:solidFill>
                  <a:schemeClr val="tx1"/>
                </a:solidFill>
                <a:latin typeface="+mn-lt"/>
                <a:ea typeface="+mn-ea"/>
                <a:cs typeface="+mn-cs"/>
              </a:rPr>
              <a:t>Since the second, fourth and fifth names are correct, it is only the possible names for the first and third positions that need to be worked out. Since names cannot be repeated and no two names can have the same first letter, the only options left are Bertha, Betty and Oscar. Since the two names cannot be both Bertha and Betty, one of the names must be Oscar, and this must be in the first position since we know that Oscar was wrong in the third position. This leaves only two possibilities for the code:</a:t>
            </a:r>
          </a:p>
          <a:p>
            <a:r>
              <a:rPr lang="sv-SE" sz="1200" b="0" i="0" u="none" strike="noStrike" kern="1200" baseline="0" dirty="0" smtClean="0">
                <a:solidFill>
                  <a:schemeClr val="tx1"/>
                </a:solidFill>
                <a:latin typeface="+mn-lt"/>
                <a:ea typeface="+mn-ea"/>
                <a:cs typeface="+mn-cs"/>
              </a:rPr>
              <a:t>Oscar Rick Bertha Gavin Yasmin</a:t>
            </a:r>
          </a:p>
          <a:p>
            <a:r>
              <a:rPr lang="en-GB" sz="1200" b="0" i="0" u="none" strike="noStrike" kern="1200" baseline="0" dirty="0" smtClean="0">
                <a:solidFill>
                  <a:schemeClr val="tx1"/>
                </a:solidFill>
                <a:latin typeface="+mn-lt"/>
                <a:ea typeface="+mn-ea"/>
                <a:cs typeface="+mn-cs"/>
              </a:rPr>
              <a:t>Oscar Rick Betty Gavin Yasmin</a:t>
            </a:r>
          </a:p>
          <a:p>
            <a:r>
              <a:rPr lang="en-GB" sz="1200" b="0" i="0" u="none" strike="noStrike" kern="1200" baseline="0" dirty="0" smtClean="0">
                <a:solidFill>
                  <a:schemeClr val="tx1"/>
                </a:solidFill>
                <a:latin typeface="+mn-lt"/>
                <a:ea typeface="+mn-ea"/>
                <a:cs typeface="+mn-cs"/>
              </a:rPr>
              <a:t>Betty is not given as an option in the answer options. E is therefore the correct answer. Alternatively, a quick strategy to answer this question is to eliminate the options. We know that the password cannot have more than one name with the same starting letter, so B (Graham and Gavin), C (Betty and Bertha) and D (Graham and Gavin) can be eliminated. We also know that Betty in first place and Oscar in third place are incorrect, so we can eliminate A (which has Oscar in third place) and C again (which has Betty in first place). So the only possible combination is E.</a:t>
            </a:r>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17</a:t>
            </a:fld>
            <a:endParaRPr lang="en-GB"/>
          </a:p>
        </p:txBody>
      </p:sp>
    </p:spTree>
    <p:extLst>
      <p:ext uri="{BB962C8B-B14F-4D97-AF65-F5344CB8AC3E}">
        <p14:creationId xmlns:p14="http://schemas.microsoft.com/office/powerpoint/2010/main" val="1106392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4 B</a:t>
            </a:r>
            <a:endParaRPr lang="en-GB" sz="1200" dirty="0" smtClean="0">
              <a:cs typeface="Calibri" pitchFamily="34" charset="0"/>
            </a:endParaRPr>
          </a:p>
          <a:p>
            <a:r>
              <a:rPr lang="en-GB" sz="1200" b="0" i="0" u="none" strike="noStrike" kern="1200" baseline="0" dirty="0" smtClean="0">
                <a:solidFill>
                  <a:schemeClr val="tx1"/>
                </a:solidFill>
                <a:latin typeface="+mn-lt"/>
                <a:ea typeface="+mn-ea"/>
                <a:cs typeface="+mn-cs"/>
              </a:rPr>
              <a:t>Here we have a passage where we are given nothing but a series of claims that are largely factual. None of them are claims that sound like judgments that demand further support – and in fact we are not given any. This kind of passage is likely to be used for a ‘drawing a conclusion’ question, since no actual conclusion, and therefore no argument, has been presented. (The author has not </a:t>
            </a:r>
            <a:r>
              <a:rPr lang="en-GB" sz="1200" b="0" i="1" u="none" strike="noStrike" kern="1200" baseline="0" dirty="0" smtClean="0">
                <a:solidFill>
                  <a:schemeClr val="tx1"/>
                </a:solidFill>
                <a:latin typeface="+mn-lt"/>
                <a:ea typeface="+mn-ea"/>
                <a:cs typeface="+mn-cs"/>
              </a:rPr>
              <a:t>used </a:t>
            </a:r>
            <a:r>
              <a:rPr lang="en-GB" sz="1200" b="0" i="0" u="none" strike="noStrike" kern="1200" baseline="0" dirty="0" smtClean="0">
                <a:solidFill>
                  <a:schemeClr val="tx1"/>
                </a:solidFill>
                <a:latin typeface="+mn-lt"/>
                <a:ea typeface="+mn-ea"/>
                <a:cs typeface="+mn-cs"/>
              </a:rPr>
              <a:t>any of the pieces of information to make a point; they are just presenting us with the information.) The task in ‘drawing a conclusion’ questions is to infer or deduce what can logically follow from the information</a:t>
            </a:r>
          </a:p>
          <a:p>
            <a:r>
              <a:rPr lang="en-GB" sz="1200" b="0" i="0" u="none" strike="noStrike" kern="1200" baseline="0" dirty="0" smtClean="0">
                <a:solidFill>
                  <a:schemeClr val="tx1"/>
                </a:solidFill>
                <a:latin typeface="+mn-lt"/>
                <a:ea typeface="+mn-ea"/>
                <a:cs typeface="+mn-cs"/>
              </a:rPr>
              <a:t>provided. </a:t>
            </a:r>
          </a:p>
          <a:p>
            <a:r>
              <a:rPr lang="en-GB" sz="1200" b="0" i="0" u="none" strike="noStrike" kern="1200" baseline="0" dirty="0" smtClean="0">
                <a:solidFill>
                  <a:schemeClr val="tx1"/>
                </a:solidFill>
                <a:latin typeface="+mn-lt"/>
                <a:ea typeface="+mn-ea"/>
                <a:cs typeface="+mn-cs"/>
              </a:rPr>
              <a:t>In these questions, the key to getting the right answer is being </a:t>
            </a:r>
            <a:r>
              <a:rPr lang="en-GB" sz="1200" b="0" i="1" u="none" strike="noStrike" kern="1200" baseline="0" dirty="0" smtClean="0">
                <a:solidFill>
                  <a:schemeClr val="tx1"/>
                </a:solidFill>
                <a:latin typeface="+mn-lt"/>
                <a:ea typeface="+mn-ea"/>
                <a:cs typeface="+mn-cs"/>
              </a:rPr>
              <a:t>careful</a:t>
            </a:r>
            <a:r>
              <a:rPr lang="en-GB" sz="1200" b="0" i="0" u="none" strike="noStrike" kern="1200" baseline="0" dirty="0" smtClean="0">
                <a:solidFill>
                  <a:schemeClr val="tx1"/>
                </a:solidFill>
                <a:latin typeface="+mn-lt"/>
                <a:ea typeface="+mn-ea"/>
                <a:cs typeface="+mn-cs"/>
              </a:rPr>
              <a:t>. In particular, you must ensure that you do not conclude </a:t>
            </a:r>
            <a:r>
              <a:rPr lang="en-GB" sz="1200" b="0" i="1" u="none" strike="noStrike" kern="1200" baseline="0" dirty="0" smtClean="0">
                <a:solidFill>
                  <a:schemeClr val="tx1"/>
                </a:solidFill>
                <a:latin typeface="+mn-lt"/>
                <a:ea typeface="+mn-ea"/>
                <a:cs typeface="+mn-cs"/>
              </a:rPr>
              <a:t>more </a:t>
            </a:r>
            <a:r>
              <a:rPr lang="en-GB" sz="1200" b="0" i="0" u="none" strike="noStrike" kern="1200" baseline="0" dirty="0" smtClean="0">
                <a:solidFill>
                  <a:schemeClr val="tx1"/>
                </a:solidFill>
                <a:latin typeface="+mn-lt"/>
                <a:ea typeface="+mn-ea"/>
                <a:cs typeface="+mn-cs"/>
              </a:rPr>
              <a:t>than the passage allows. You also need to make sure that the conclusion you draw is consistent with, and supported by, the passage as a whole – not just a particular claim it makes. </a:t>
            </a:r>
          </a:p>
          <a:p>
            <a:r>
              <a:rPr lang="en-GB" sz="1200" b="0" i="0" u="none" strike="noStrike" kern="1200" baseline="0" dirty="0" smtClean="0">
                <a:solidFill>
                  <a:schemeClr val="tx1"/>
                </a:solidFill>
                <a:latin typeface="+mn-lt"/>
                <a:ea typeface="+mn-ea"/>
                <a:cs typeface="+mn-cs"/>
              </a:rPr>
              <a:t>Here, the information tells us: (1) that wolves are making a return to a region of France; (2) that farmers are rewarded compensation for sheep attacked by wolves; (3) that this is considerable; (4) that it is very difficult to distinguish between wolf and dog attacks; and (5) that there are many more</a:t>
            </a:r>
          </a:p>
          <a:p>
            <a:r>
              <a:rPr lang="en-GB" sz="1200" b="0" i="0" u="none" strike="noStrike" kern="1200" baseline="0" dirty="0" smtClean="0">
                <a:solidFill>
                  <a:schemeClr val="tx1"/>
                </a:solidFill>
                <a:latin typeface="+mn-lt"/>
                <a:ea typeface="+mn-ea"/>
                <a:cs typeface="+mn-cs"/>
              </a:rPr>
              <a:t>wild dogs than wolves.</a:t>
            </a:r>
          </a:p>
          <a:p>
            <a:r>
              <a:rPr lang="en-GB" sz="1200" b="0" i="0" u="none" strike="noStrike" kern="1200" baseline="0" dirty="0" smtClean="0">
                <a:solidFill>
                  <a:schemeClr val="tx1"/>
                </a:solidFill>
                <a:latin typeface="+mn-lt"/>
                <a:ea typeface="+mn-ea"/>
                <a:cs typeface="+mn-cs"/>
              </a:rPr>
              <a:t>Putting these points together makes a case for thinking that farmers have a clear motive to make bogus claims about wolf attacks. After all, they are likely to be rewarded for such fake claims and are unlikely to get found out as being dishonest. Indeed, because there is such a greater number of wild</a:t>
            </a:r>
          </a:p>
          <a:p>
            <a:r>
              <a:rPr lang="en-GB" sz="1200" b="0" i="0" u="none" strike="noStrike" kern="1200" baseline="0" dirty="0" smtClean="0">
                <a:solidFill>
                  <a:schemeClr val="tx1"/>
                </a:solidFill>
                <a:latin typeface="+mn-lt"/>
                <a:ea typeface="+mn-ea"/>
                <a:cs typeface="+mn-cs"/>
              </a:rPr>
              <a:t>dogs and it is difficult to distinguish between wolf and dog attacks, there is a strong likelihood that sheep losses attributed to wolves – purposely misleadingly or otherwise – are in fact caused by dogs.</a:t>
            </a:r>
          </a:p>
          <a:p>
            <a:r>
              <a:rPr lang="en-GB" sz="1200" b="0" i="0" u="none" strike="noStrike" kern="1200" baseline="0" dirty="0" smtClean="0">
                <a:solidFill>
                  <a:schemeClr val="tx1"/>
                </a:solidFill>
                <a:latin typeface="+mn-lt"/>
                <a:ea typeface="+mn-ea"/>
                <a:cs typeface="+mn-cs"/>
              </a:rPr>
              <a:t>From this line of reasoning it follows that any claim that a sheep has been attacked by a wolf in the Haute-France region should be treated with caution. Therefore, B is a conclusion that can be drawn from the passage. The other three options (A, C, D) go beyond what is supported by the information</a:t>
            </a:r>
          </a:p>
          <a:p>
            <a:r>
              <a:rPr lang="en-GB" sz="1200" b="0" i="0" u="none" strike="noStrike" kern="1200" baseline="0" dirty="0" smtClean="0">
                <a:solidFill>
                  <a:schemeClr val="tx1"/>
                </a:solidFill>
                <a:latin typeface="+mn-lt"/>
                <a:ea typeface="+mn-ea"/>
                <a:cs typeface="+mn-cs"/>
              </a:rPr>
              <a:t>presented.</a:t>
            </a:r>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18</a:t>
            </a:fld>
            <a:endParaRPr lang="en-GB"/>
          </a:p>
        </p:txBody>
      </p:sp>
    </p:spTree>
    <p:extLst>
      <p:ext uri="{BB962C8B-B14F-4D97-AF65-F5344CB8AC3E}">
        <p14:creationId xmlns:p14="http://schemas.microsoft.com/office/powerpoint/2010/main" val="1985714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5 </a:t>
            </a:r>
            <a:r>
              <a:rPr lang="en-GB" sz="1200" dirty="0" smtClean="0"/>
              <a:t>G</a:t>
            </a:r>
          </a:p>
          <a:p>
            <a:r>
              <a:rPr lang="en-GB" sz="1200" b="0" i="0" u="none" strike="noStrike" kern="1200" baseline="0" dirty="0" smtClean="0">
                <a:solidFill>
                  <a:schemeClr val="tx1"/>
                </a:solidFill>
                <a:latin typeface="+mn-lt"/>
                <a:ea typeface="+mn-ea"/>
                <a:cs typeface="+mn-cs"/>
              </a:rPr>
              <a:t>With this type of question, there is normally a small number of necessary criteria that one must meet. Here, as no black squares can be touching (edge to edge or corner to corner) and we are placing the central tile, it is only the squares immediately surrounding the middle square that will determine which</a:t>
            </a:r>
          </a:p>
          <a:p>
            <a:r>
              <a:rPr lang="en-GB" sz="1200" b="0" i="0" u="none" strike="noStrike" kern="1200" baseline="0" dirty="0" smtClean="0">
                <a:solidFill>
                  <a:schemeClr val="tx1"/>
                </a:solidFill>
                <a:latin typeface="+mn-lt"/>
                <a:ea typeface="+mn-ea"/>
                <a:cs typeface="+mn-cs"/>
              </a:rPr>
              <a:t>tile could be placed in the middle. </a:t>
            </a:r>
          </a:p>
          <a:p>
            <a:r>
              <a:rPr lang="en-GB" sz="1200" b="0" i="0" u="none" strike="noStrike" kern="1200" baseline="0" dirty="0" smtClean="0">
                <a:solidFill>
                  <a:schemeClr val="tx1"/>
                </a:solidFill>
                <a:latin typeface="+mn-lt"/>
                <a:ea typeface="+mn-ea"/>
                <a:cs typeface="+mn-cs"/>
              </a:rPr>
              <a:t>The squares shaded in yellow cannot be the ones that should be black as they would share an edge or corner with another black square. This means that the two squares shaded in blue must be ones that should be black. Once this is determined, it is possible to eliminate the squares that are green, as</a:t>
            </a:r>
          </a:p>
          <a:p>
            <a:r>
              <a:rPr lang="en-GB" sz="1200" b="0" i="0" u="none" strike="noStrike" kern="1200" baseline="0" dirty="0" smtClean="0">
                <a:solidFill>
                  <a:schemeClr val="tx1"/>
                </a:solidFill>
                <a:latin typeface="+mn-lt"/>
                <a:ea typeface="+mn-ea"/>
                <a:cs typeface="+mn-cs"/>
              </a:rPr>
              <a:t>they touch the blue squares, so there is only one possible tile that fits the criteria.</a:t>
            </a:r>
          </a:p>
          <a:p>
            <a:r>
              <a:rPr lang="en-GB" sz="1200" b="0" i="0" u="none" strike="noStrike" kern="1200" baseline="0" dirty="0" smtClean="0">
                <a:solidFill>
                  <a:schemeClr val="tx1"/>
                </a:solidFill>
                <a:latin typeface="+mn-lt"/>
                <a:ea typeface="+mn-ea"/>
                <a:cs typeface="+mn-cs"/>
              </a:rPr>
              <a:t>To match it to the options, it is easiest to start with one square as a reference – for example, the ‘edge square’ is on the side clockwise round from the ‘corner square’ and in the nearer position of the two to the ‘corner square’. Once those two squares are checked, there is only one position for the final</a:t>
            </a:r>
          </a:p>
          <a:p>
            <a:r>
              <a:rPr lang="en-GB" sz="1200" b="0" i="0" u="none" strike="noStrike" kern="1200" baseline="0" dirty="0" smtClean="0">
                <a:solidFill>
                  <a:schemeClr val="tx1"/>
                </a:solidFill>
                <a:latin typeface="+mn-lt"/>
                <a:ea typeface="+mn-ea"/>
                <a:cs typeface="+mn-cs"/>
              </a:rPr>
              <a:t>square that fits the requirements.</a:t>
            </a:r>
          </a:p>
          <a:p>
            <a:r>
              <a:rPr lang="en-GB" sz="1200" b="0" i="0" u="none" strike="noStrike" kern="1200" baseline="0" dirty="0" smtClean="0">
                <a:solidFill>
                  <a:schemeClr val="tx1"/>
                </a:solidFill>
                <a:latin typeface="+mn-lt"/>
                <a:ea typeface="+mn-ea"/>
                <a:cs typeface="+mn-cs"/>
              </a:rPr>
              <a:t>G is therefore the correct answer.</a:t>
            </a:r>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19</a:t>
            </a:fld>
            <a:endParaRPr lang="en-GB"/>
          </a:p>
        </p:txBody>
      </p:sp>
    </p:spTree>
    <p:extLst>
      <p:ext uri="{BB962C8B-B14F-4D97-AF65-F5344CB8AC3E}">
        <p14:creationId xmlns:p14="http://schemas.microsoft.com/office/powerpoint/2010/main" val="697878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2</a:t>
            </a:fld>
            <a:endParaRPr lang="en-GB"/>
          </a:p>
        </p:txBody>
      </p:sp>
    </p:spTree>
    <p:extLst>
      <p:ext uri="{BB962C8B-B14F-4D97-AF65-F5344CB8AC3E}">
        <p14:creationId xmlns:p14="http://schemas.microsoft.com/office/powerpoint/2010/main" val="4119540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2018 BMAT scores</a:t>
            </a:r>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20</a:t>
            </a:fld>
            <a:endParaRPr lang="en-GB"/>
          </a:p>
        </p:txBody>
      </p:sp>
    </p:spTree>
    <p:extLst>
      <p:ext uri="{BB962C8B-B14F-4D97-AF65-F5344CB8AC3E}">
        <p14:creationId xmlns:p14="http://schemas.microsoft.com/office/powerpoint/2010/main" val="2068082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Please note that as curriculums have changed over time, so has the Science and Mathematics content of BMAT Section 2. The BMAT Section 2 content specification has been revised for testing from August 2019 onwards. Questions in the practice papers marked with an asterisk assume knowledge that is not currently on the specification.</a:t>
            </a:r>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21</a:t>
            </a:fld>
            <a:endParaRPr lang="en-GB"/>
          </a:p>
        </p:txBody>
      </p:sp>
    </p:spTree>
    <p:extLst>
      <p:ext uri="{BB962C8B-B14F-4D97-AF65-F5344CB8AC3E}">
        <p14:creationId xmlns:p14="http://schemas.microsoft.com/office/powerpoint/2010/main" val="1773703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Section 2 syllabus can be </a:t>
            </a:r>
            <a:r>
              <a:rPr lang="en-GB" sz="1200" dirty="0" smtClean="0"/>
              <a:t>see</a:t>
            </a:r>
            <a:r>
              <a:rPr lang="en-GB" sz="1200" baseline="0" dirty="0" smtClean="0"/>
              <a:t> in test specification (make sure you use the up-to-date specification): </a:t>
            </a:r>
            <a:r>
              <a:rPr lang="en-GB" dirty="0" smtClean="0"/>
              <a:t>https://www.admissionstesting.org/Images/535824-bmat-test-specification.pdf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Section 2 subject guide: </a:t>
            </a:r>
            <a:r>
              <a:rPr lang="en-GB" dirty="0" smtClean="0">
                <a:hlinkClick r:id="rId3"/>
              </a:rPr>
              <a:t>https://www.admissionstesting.org/for-test-takers/bmat/preparing-for-bmat/section-2-preparation/</a:t>
            </a:r>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22</a:t>
            </a:fld>
            <a:endParaRPr lang="en-GB"/>
          </a:p>
        </p:txBody>
      </p:sp>
    </p:spTree>
    <p:extLst>
      <p:ext uri="{BB962C8B-B14F-4D97-AF65-F5344CB8AC3E}">
        <p14:creationId xmlns:p14="http://schemas.microsoft.com/office/powerpoint/2010/main" val="3738638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SECTION </a:t>
            </a:r>
            <a:r>
              <a:rPr lang="en-GB" sz="1200" dirty="0" smtClean="0"/>
              <a:t>2 Answer</a:t>
            </a:r>
            <a:r>
              <a:rPr lang="en-GB" sz="1200" baseline="0" dirty="0" smtClean="0"/>
              <a:t> 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Statement 1 is incorrect because deoxygenated blood flows through the right side of the heart.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Statement 2 is incorrect because blood from the vena cava enters a top chamber which is an atrium.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Statement 3 is incorrect because the pulmonary artery is one of the few arteries that carries deoxygenated blood.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Statement 4 is correct because there are valves in the base of the aorta to prevent the backflow of blood into the ventricle, when the ventricle relaxes.</a:t>
            </a:r>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23</a:t>
            </a:fld>
            <a:endParaRPr lang="en-GB"/>
          </a:p>
        </p:txBody>
      </p:sp>
    </p:spTree>
    <p:extLst>
      <p:ext uri="{BB962C8B-B14F-4D97-AF65-F5344CB8AC3E}">
        <p14:creationId xmlns:p14="http://schemas.microsoft.com/office/powerpoint/2010/main" val="1284567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smtClean="0">
                <a:solidFill>
                  <a:schemeClr val="tx1"/>
                </a:solidFill>
                <a:latin typeface="+mn-lt"/>
                <a:ea typeface="+mn-ea"/>
                <a:cs typeface="+mn-cs"/>
              </a:rPr>
              <a:t>Explanation and answer</a:t>
            </a:r>
          </a:p>
          <a:p>
            <a:r>
              <a:rPr lang="en-GB" sz="1200" b="0" i="0" u="none" strike="noStrike" kern="1200" baseline="0" dirty="0" smtClean="0">
                <a:solidFill>
                  <a:schemeClr val="tx1"/>
                </a:solidFill>
                <a:latin typeface="+mn-lt"/>
                <a:ea typeface="+mn-ea"/>
                <a:cs typeface="+mn-cs"/>
              </a:rPr>
              <a:t>Reaction 1 is a redox reaction because there are changes in oxidation states (ionic charges): the</a:t>
            </a:r>
          </a:p>
          <a:p>
            <a:r>
              <a:rPr lang="en-GB" sz="1200" b="0" i="0" u="none" strike="noStrike" kern="1200" baseline="0" dirty="0" smtClean="0">
                <a:solidFill>
                  <a:schemeClr val="tx1"/>
                </a:solidFill>
                <a:latin typeface="+mn-lt"/>
                <a:ea typeface="+mn-ea"/>
                <a:cs typeface="+mn-cs"/>
              </a:rPr>
              <a:t>oxidation state of copper changes from +2 to 0 (Cu2+ + 2e– → Cu [reduction]), and zinc changes from</a:t>
            </a:r>
          </a:p>
          <a:p>
            <a:r>
              <a:rPr lang="en-GB" sz="1200" b="0" i="0" u="none" strike="noStrike" kern="1200" baseline="0" dirty="0" smtClean="0">
                <a:solidFill>
                  <a:schemeClr val="tx1"/>
                </a:solidFill>
                <a:latin typeface="+mn-lt"/>
                <a:ea typeface="+mn-ea"/>
                <a:cs typeface="+mn-cs"/>
              </a:rPr>
              <a:t>0 to +2 (Zn → Zn2+ + 2e– [oxidation]).</a:t>
            </a:r>
          </a:p>
          <a:p>
            <a:r>
              <a:rPr lang="en-GB" sz="1200" b="0" i="0" u="none" strike="noStrike" kern="1200" baseline="0" dirty="0" smtClean="0">
                <a:solidFill>
                  <a:schemeClr val="tx1"/>
                </a:solidFill>
                <a:latin typeface="+mn-lt"/>
                <a:ea typeface="+mn-ea"/>
                <a:cs typeface="+mn-cs"/>
              </a:rPr>
              <a:t>Reaction 2 is not a redox reaction because there is no electron transfer (no change in ionic charge,</a:t>
            </a:r>
          </a:p>
          <a:p>
            <a:r>
              <a:rPr lang="en-GB" sz="1200" b="0" i="0" u="none" strike="noStrike" kern="1200" baseline="0" dirty="0" smtClean="0">
                <a:solidFill>
                  <a:schemeClr val="tx1"/>
                </a:solidFill>
                <a:latin typeface="+mn-lt"/>
                <a:ea typeface="+mn-ea"/>
                <a:cs typeface="+mn-cs"/>
              </a:rPr>
              <a:t>nor oxidation state).</a:t>
            </a:r>
          </a:p>
          <a:p>
            <a:r>
              <a:rPr lang="en-GB" sz="1200" b="0" i="0" u="none" strike="noStrike" kern="1200" baseline="0" dirty="0" smtClean="0">
                <a:solidFill>
                  <a:schemeClr val="tx1"/>
                </a:solidFill>
                <a:latin typeface="+mn-lt"/>
                <a:ea typeface="+mn-ea"/>
                <a:cs typeface="+mn-cs"/>
              </a:rPr>
              <a:t>Reaction 3 is a redox reaction because there are changes in oxidation states (ionic charges): the</a:t>
            </a:r>
          </a:p>
          <a:p>
            <a:r>
              <a:rPr lang="en-GB" sz="1200" b="0" i="0" u="none" strike="noStrike" kern="1200" baseline="0" dirty="0" smtClean="0">
                <a:solidFill>
                  <a:schemeClr val="tx1"/>
                </a:solidFill>
                <a:latin typeface="+mn-lt"/>
                <a:ea typeface="+mn-ea"/>
                <a:cs typeface="+mn-cs"/>
              </a:rPr>
              <a:t>oxidation state of magnesium changes from 0 to +2 (Mg → Mg2+ + 2e– [oxidation]), and hydrogen</a:t>
            </a:r>
          </a:p>
          <a:p>
            <a:r>
              <a:rPr lang="en-GB" sz="1200" b="0" i="0" u="none" strike="noStrike" kern="1200" baseline="0" dirty="0" smtClean="0">
                <a:solidFill>
                  <a:schemeClr val="tx1"/>
                </a:solidFill>
                <a:latin typeface="+mn-lt"/>
                <a:ea typeface="+mn-ea"/>
                <a:cs typeface="+mn-cs"/>
              </a:rPr>
              <a:t>changes from +1 to 0 (2H+ + 2e– → H2 [reduction]).</a:t>
            </a:r>
          </a:p>
          <a:p>
            <a:r>
              <a:rPr lang="en-GB" sz="1200" b="0" i="0" u="none" strike="noStrike" kern="1200" baseline="0" dirty="0" smtClean="0">
                <a:solidFill>
                  <a:schemeClr val="tx1"/>
                </a:solidFill>
                <a:latin typeface="+mn-lt"/>
                <a:ea typeface="+mn-ea"/>
                <a:cs typeface="+mn-cs"/>
              </a:rPr>
              <a:t>Reaction 4 is not a redox reaction because there is no transfer of electrons.</a:t>
            </a:r>
          </a:p>
          <a:p>
            <a:r>
              <a:rPr lang="en-GB" sz="1200" b="0" i="1" u="none" strike="noStrike" kern="1200" baseline="0" dirty="0" smtClean="0">
                <a:solidFill>
                  <a:schemeClr val="tx1"/>
                </a:solidFill>
                <a:latin typeface="+mn-lt"/>
                <a:ea typeface="+mn-ea"/>
                <a:cs typeface="+mn-cs"/>
              </a:rPr>
              <a:t>The answer is B</a:t>
            </a:r>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24</a:t>
            </a:fld>
            <a:endParaRPr lang="en-GB"/>
          </a:p>
        </p:txBody>
      </p:sp>
    </p:spTree>
    <p:extLst>
      <p:ext uri="{BB962C8B-B14F-4D97-AF65-F5344CB8AC3E}">
        <p14:creationId xmlns:p14="http://schemas.microsoft.com/office/powerpoint/2010/main" val="2063208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smtClean="0">
                <a:solidFill>
                  <a:schemeClr val="tx1"/>
                </a:solidFill>
                <a:latin typeface="+mn-lt"/>
                <a:ea typeface="+mn-ea"/>
                <a:cs typeface="+mn-cs"/>
              </a:rPr>
              <a:t>Explanation and answer</a:t>
            </a:r>
          </a:p>
          <a:p>
            <a:r>
              <a:rPr lang="en-GB" sz="1200" b="0" i="0" u="none" strike="noStrike" kern="1200" baseline="0" dirty="0" smtClean="0">
                <a:solidFill>
                  <a:schemeClr val="tx1"/>
                </a:solidFill>
                <a:latin typeface="+mn-lt"/>
                <a:ea typeface="+mn-ea"/>
                <a:cs typeface="+mn-cs"/>
              </a:rPr>
              <a:t>Statement 1 is incorrect; microwaves have a longer wavelength than infrared radiation and many</a:t>
            </a:r>
          </a:p>
          <a:p>
            <a:r>
              <a:rPr lang="en-GB" sz="1200" b="0" i="0" u="none" strike="noStrike" kern="1200" baseline="0" dirty="0" smtClean="0">
                <a:solidFill>
                  <a:schemeClr val="tx1"/>
                </a:solidFill>
                <a:latin typeface="+mn-lt"/>
                <a:ea typeface="+mn-ea"/>
                <a:cs typeface="+mn-cs"/>
              </a:rPr>
              <a:t>other parts of the electromagnetic spectrum.</a:t>
            </a:r>
          </a:p>
          <a:p>
            <a:r>
              <a:rPr lang="en-GB" sz="1200" b="0" i="0" u="none" strike="noStrike" kern="1200" baseline="0" dirty="0" smtClean="0">
                <a:solidFill>
                  <a:schemeClr val="tx1"/>
                </a:solidFill>
                <a:latin typeface="+mn-lt"/>
                <a:ea typeface="+mn-ea"/>
                <a:cs typeface="+mn-cs"/>
              </a:rPr>
              <a:t>Statement 2 is incorrect; energy increases with frequency (and consequently decreases with</a:t>
            </a:r>
          </a:p>
          <a:p>
            <a:r>
              <a:rPr lang="en-GB" sz="1200" b="0" i="0" u="none" strike="noStrike" kern="1200" baseline="0" dirty="0" smtClean="0">
                <a:solidFill>
                  <a:schemeClr val="tx1"/>
                </a:solidFill>
                <a:latin typeface="+mn-lt"/>
                <a:ea typeface="+mn-ea"/>
                <a:cs typeface="+mn-cs"/>
              </a:rPr>
              <a:t>wavelength), and so in fact the shortest wavelengths transfer the most energy.</a:t>
            </a:r>
          </a:p>
          <a:p>
            <a:r>
              <a:rPr lang="en-GB" sz="1200" b="0" i="0" u="none" strike="noStrike" kern="1200" baseline="0" dirty="0" smtClean="0">
                <a:solidFill>
                  <a:schemeClr val="tx1"/>
                </a:solidFill>
                <a:latin typeface="+mn-lt"/>
                <a:ea typeface="+mn-ea"/>
                <a:cs typeface="+mn-cs"/>
              </a:rPr>
              <a:t>Statement 3 is incorrect; the wavelength is inversely proportional to frequency, and the speed is the</a:t>
            </a:r>
          </a:p>
          <a:p>
            <a:r>
              <a:rPr lang="en-GB" sz="1200" b="0" i="0" u="none" strike="noStrike" kern="1200" baseline="0" dirty="0" smtClean="0">
                <a:solidFill>
                  <a:schemeClr val="tx1"/>
                </a:solidFill>
                <a:latin typeface="+mn-lt"/>
                <a:ea typeface="+mn-ea"/>
                <a:cs typeface="+mn-cs"/>
              </a:rPr>
              <a:t>constant for this relationship (𝑣 = 𝑓 × 𝜆).</a:t>
            </a:r>
          </a:p>
          <a:p>
            <a:r>
              <a:rPr lang="en-GB" sz="1200" b="0" i="0" u="none" strike="noStrike" kern="1200" baseline="0" dirty="0" smtClean="0">
                <a:solidFill>
                  <a:schemeClr val="tx1"/>
                </a:solidFill>
                <a:latin typeface="+mn-lt"/>
                <a:ea typeface="+mn-ea"/>
                <a:cs typeface="+mn-cs"/>
              </a:rPr>
              <a:t>Statement 4 is correct; ultraviolet waves are higher frequency than visible light, so carry more energy</a:t>
            </a:r>
          </a:p>
          <a:p>
            <a:r>
              <a:rPr lang="en-GB" sz="1200" b="0" i="0" u="none" strike="noStrike" kern="1200" baseline="0" dirty="0" smtClean="0">
                <a:solidFill>
                  <a:schemeClr val="tx1"/>
                </a:solidFill>
                <a:latin typeface="+mn-lt"/>
                <a:ea typeface="+mn-ea"/>
                <a:cs typeface="+mn-cs"/>
              </a:rPr>
              <a:t>and can damage corneas, causing cataracts.</a:t>
            </a:r>
          </a:p>
          <a:p>
            <a:r>
              <a:rPr lang="en-GB" sz="1200" b="0" i="1" u="none" strike="noStrike" kern="1200" baseline="0" dirty="0" smtClean="0">
                <a:solidFill>
                  <a:schemeClr val="tx1"/>
                </a:solidFill>
                <a:latin typeface="+mn-lt"/>
                <a:ea typeface="+mn-ea"/>
                <a:cs typeface="+mn-cs"/>
              </a:rPr>
              <a:t>The answer is D</a:t>
            </a:r>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25</a:t>
            </a:fld>
            <a:endParaRPr lang="en-GB"/>
          </a:p>
        </p:txBody>
      </p:sp>
    </p:spTree>
    <p:extLst>
      <p:ext uri="{BB962C8B-B14F-4D97-AF65-F5344CB8AC3E}">
        <p14:creationId xmlns:p14="http://schemas.microsoft.com/office/powerpoint/2010/main" val="470754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4</a:t>
            </a:r>
            <a:r>
              <a:rPr lang="en-GB" sz="1200" baseline="0" dirty="0" smtClean="0"/>
              <a:t> minutes </a:t>
            </a:r>
            <a:r>
              <a:rPr lang="en-GB" sz="1200" dirty="0" smtClean="0"/>
              <a:t>26 seconds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SECTION 2 Answer</a:t>
            </a:r>
            <a:r>
              <a:rPr lang="en-GB" sz="1200" baseline="0" dirty="0" smtClean="0"/>
              <a:t> 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Statement 1 is incorrect because deoxygenated blood flows through the right side of the heart.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Statement 2 is incorrect because blood from the vena cava enters a top chamber which is an atrium.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Statement 3 is incorrect because the pulmonary artery is one of the few arteries that carries deoxygenated blood.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Statement 4 is correct because there are valves in the base of the aorta to prevent the backflow of blood into the ventricle, when the ventricle relaxes.</a:t>
            </a:r>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26</a:t>
            </a:fld>
            <a:endParaRPr lang="en-GB"/>
          </a:p>
        </p:txBody>
      </p:sp>
    </p:spTree>
    <p:extLst>
      <p:ext uri="{BB962C8B-B14F-4D97-AF65-F5344CB8AC3E}">
        <p14:creationId xmlns:p14="http://schemas.microsoft.com/office/powerpoint/2010/main" val="1967955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29</a:t>
            </a:fld>
            <a:endParaRPr lang="en-GB"/>
          </a:p>
        </p:txBody>
      </p:sp>
    </p:spTree>
    <p:extLst>
      <p:ext uri="{BB962C8B-B14F-4D97-AF65-F5344CB8AC3E}">
        <p14:creationId xmlns:p14="http://schemas.microsoft.com/office/powerpoint/2010/main" val="2430994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30</a:t>
            </a:fld>
            <a:endParaRPr lang="en-GB"/>
          </a:p>
        </p:txBody>
      </p:sp>
    </p:spTree>
    <p:extLst>
      <p:ext uri="{BB962C8B-B14F-4D97-AF65-F5344CB8AC3E}">
        <p14:creationId xmlns:p14="http://schemas.microsoft.com/office/powerpoint/2010/main" val="2820865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31</a:t>
            </a:fld>
            <a:endParaRPr lang="en-GB"/>
          </a:p>
        </p:txBody>
      </p:sp>
    </p:spTree>
    <p:extLst>
      <p:ext uri="{BB962C8B-B14F-4D97-AF65-F5344CB8AC3E}">
        <p14:creationId xmlns:p14="http://schemas.microsoft.com/office/powerpoint/2010/main" val="3573102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pPr>
            <a:r>
              <a:rPr lang="en-GB" sz="1200" dirty="0" smtClean="0"/>
              <a:t>Longer duration</a:t>
            </a:r>
          </a:p>
          <a:p>
            <a:pPr>
              <a:spcBef>
                <a:spcPts val="1800"/>
              </a:spcBef>
            </a:pPr>
            <a:r>
              <a:rPr lang="en-GB" sz="1200" dirty="0" smtClean="0">
                <a:solidFill>
                  <a:srgbClr val="B5121B"/>
                </a:solidFill>
                <a:latin typeface="Calibri" pitchFamily="34" charset="0"/>
              </a:rPr>
              <a:t>Professional training</a:t>
            </a:r>
          </a:p>
          <a:p>
            <a:pPr>
              <a:spcBef>
                <a:spcPts val="1800"/>
              </a:spcBef>
            </a:pPr>
            <a:r>
              <a:rPr lang="en-GB" sz="1200" dirty="0" smtClean="0">
                <a:latin typeface="Calibri" pitchFamily="34" charset="0"/>
              </a:rPr>
              <a:t>Experiential learning</a:t>
            </a:r>
          </a:p>
          <a:p>
            <a:pPr>
              <a:spcBef>
                <a:spcPts val="1800"/>
              </a:spcBef>
            </a:pPr>
            <a:r>
              <a:rPr lang="en-GB" sz="1200" dirty="0" smtClean="0">
                <a:solidFill>
                  <a:srgbClr val="B5121B"/>
                </a:solidFill>
                <a:latin typeface="Calibri" pitchFamily="34" charset="0"/>
              </a:rPr>
              <a:t>Mastery of a breadth of subjects</a:t>
            </a:r>
          </a:p>
          <a:p>
            <a:pPr>
              <a:spcBef>
                <a:spcPts val="1800"/>
              </a:spcBef>
            </a:pPr>
            <a:r>
              <a:rPr lang="en-GB" sz="1200" dirty="0" smtClean="0">
                <a:latin typeface="Calibri" pitchFamily="34" charset="0"/>
              </a:rPr>
              <a:t>Skills (clinical and communication) and knowledge</a:t>
            </a:r>
            <a:endParaRPr lang="en-GB" sz="1400" dirty="0" smtClean="0">
              <a:solidFill>
                <a:schemeClr val="tx1"/>
              </a:solidFill>
            </a:endParaRPr>
          </a:p>
          <a:p>
            <a:pPr>
              <a:spcBef>
                <a:spcPts val="1800"/>
              </a:spcBef>
            </a:pPr>
            <a:endParaRPr lang="en-GB" sz="1200" dirty="0" smtClean="0"/>
          </a:p>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3</a:t>
            </a:fld>
            <a:endParaRPr lang="en-GB"/>
          </a:p>
        </p:txBody>
      </p:sp>
    </p:spTree>
    <p:extLst>
      <p:ext uri="{BB962C8B-B14F-4D97-AF65-F5344CB8AC3E}">
        <p14:creationId xmlns:p14="http://schemas.microsoft.com/office/powerpoint/2010/main" val="18577307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32</a:t>
            </a:fld>
            <a:endParaRPr lang="en-GB"/>
          </a:p>
        </p:txBody>
      </p:sp>
    </p:spTree>
    <p:extLst>
      <p:ext uri="{BB962C8B-B14F-4D97-AF65-F5344CB8AC3E}">
        <p14:creationId xmlns:p14="http://schemas.microsoft.com/office/powerpoint/2010/main" val="2325377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33</a:t>
            </a:fld>
            <a:endParaRPr lang="en-GB"/>
          </a:p>
        </p:txBody>
      </p:sp>
    </p:spTree>
    <p:extLst>
      <p:ext uri="{BB962C8B-B14F-4D97-AF65-F5344CB8AC3E}">
        <p14:creationId xmlns:p14="http://schemas.microsoft.com/office/powerpoint/2010/main" val="23693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34</a:t>
            </a:fld>
            <a:endParaRPr lang="en-GB"/>
          </a:p>
        </p:txBody>
      </p:sp>
    </p:spTree>
    <p:extLst>
      <p:ext uri="{BB962C8B-B14F-4D97-AF65-F5344CB8AC3E}">
        <p14:creationId xmlns:p14="http://schemas.microsoft.com/office/powerpoint/2010/main" val="3346888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Oxford/Cambridge</a:t>
            </a:r>
            <a:r>
              <a:rPr lang="en-GB" baseline="0" dirty="0" smtClean="0"/>
              <a:t> don’t use it</a:t>
            </a:r>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35</a:t>
            </a:fld>
            <a:endParaRPr lang="en-GB"/>
          </a:p>
        </p:txBody>
      </p:sp>
    </p:spTree>
    <p:extLst>
      <p:ext uri="{BB962C8B-B14F-4D97-AF65-F5344CB8AC3E}">
        <p14:creationId xmlns:p14="http://schemas.microsoft.com/office/powerpoint/2010/main" val="3127320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36</a:t>
            </a:fld>
            <a:endParaRPr lang="en-GB"/>
          </a:p>
        </p:txBody>
      </p:sp>
    </p:spTree>
    <p:extLst>
      <p:ext uri="{BB962C8B-B14F-4D97-AF65-F5344CB8AC3E}">
        <p14:creationId xmlns:p14="http://schemas.microsoft.com/office/powerpoint/2010/main" val="29829115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https://www.lancaster.ac.uk/lms/medicine/mbchb-medicine-and-surgery/how-to-apply/#how-we-use-the-biomedical-admissions-test-bmat-in-our-selection-process</a:t>
            </a:r>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37</a:t>
            </a:fld>
            <a:endParaRPr lang="en-GB"/>
          </a:p>
        </p:txBody>
      </p:sp>
    </p:spTree>
    <p:extLst>
      <p:ext uri="{BB962C8B-B14F-4D97-AF65-F5344CB8AC3E}">
        <p14:creationId xmlns:p14="http://schemas.microsoft.com/office/powerpoint/2010/main" val="4079945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38</a:t>
            </a:fld>
            <a:endParaRPr lang="en-GB"/>
          </a:p>
        </p:txBody>
      </p:sp>
    </p:spTree>
    <p:extLst>
      <p:ext uri="{BB962C8B-B14F-4D97-AF65-F5344CB8AC3E}">
        <p14:creationId xmlns:p14="http://schemas.microsoft.com/office/powerpoint/2010/main" val="32593110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https://www.lancaster.ac.uk/lms/medicine/</a:t>
            </a:r>
            <a:endParaRPr lang="en-US" baseline="0" dirty="0" smtClean="0"/>
          </a:p>
        </p:txBody>
      </p:sp>
      <p:sp>
        <p:nvSpPr>
          <p:cNvPr id="4" name="Slide Number Placeholder 3"/>
          <p:cNvSpPr>
            <a:spLocks noGrp="1"/>
          </p:cNvSpPr>
          <p:nvPr>
            <p:ph type="sldNum" sz="quarter" idx="10"/>
          </p:nvPr>
        </p:nvSpPr>
        <p:spPr/>
        <p:txBody>
          <a:bodyPr/>
          <a:lstStyle/>
          <a:p>
            <a:fld id="{06863AB2-2E94-6C49-BE5F-F39D53AF41B2}" type="slidenum">
              <a:rPr lang="en-US" smtClean="0"/>
              <a:t>39</a:t>
            </a:fld>
            <a:endParaRPr lang="en-US"/>
          </a:p>
        </p:txBody>
      </p:sp>
    </p:spTree>
    <p:extLst>
      <p:ext uri="{BB962C8B-B14F-4D97-AF65-F5344CB8AC3E}">
        <p14:creationId xmlns:p14="http://schemas.microsoft.com/office/powerpoint/2010/main" val="1872269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https://www.lancaster.ac.uk/lms/medicine/mbchb-medicine-and-surgery/entry-requirements/</a:t>
            </a:r>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40</a:t>
            </a:fld>
            <a:endParaRPr lang="en-GB"/>
          </a:p>
        </p:txBody>
      </p:sp>
    </p:spTree>
    <p:extLst>
      <p:ext uri="{BB962C8B-B14F-4D97-AF65-F5344CB8AC3E}">
        <p14:creationId xmlns:p14="http://schemas.microsoft.com/office/powerpoint/2010/main" val="6634183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dirty="0" smtClean="0"/>
              <a:t>Contextual offer scheme:</a:t>
            </a:r>
            <a:r>
              <a:rPr lang="en-GB" baseline="0" dirty="0" smtClean="0"/>
              <a:t> https://www.lancaster.ac.uk/lms/medicine/mbchb-medicine-and-surgery/entry-requirements/#d.en.409326</a:t>
            </a:r>
          </a:p>
          <a:p>
            <a:r>
              <a:rPr lang="en-GB" baseline="0" dirty="0" smtClean="0"/>
              <a:t>Foundation year for Medicine and Surgery: </a:t>
            </a:r>
            <a:r>
              <a:rPr lang="en-GB" dirty="0" smtClean="0">
                <a:hlinkClick r:id="rId3"/>
              </a:rPr>
              <a:t>https://www.lancaster.ac.uk/lms/medicine/foundation-year-for-medicine-and-surgery/</a:t>
            </a:r>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41</a:t>
            </a:fld>
            <a:endParaRPr lang="en-GB"/>
          </a:p>
        </p:txBody>
      </p:sp>
    </p:spTree>
    <p:extLst>
      <p:ext uri="{BB962C8B-B14F-4D97-AF65-F5344CB8AC3E}">
        <p14:creationId xmlns:p14="http://schemas.microsoft.com/office/powerpoint/2010/main" val="1679748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C8AF62-0413-459D-A055-9BD345497D1F}" type="slidenum">
              <a:rPr lang="en-GB" smtClean="0"/>
              <a:pPr/>
              <a:t>4</a:t>
            </a:fld>
            <a:endParaRPr lang="en-GB"/>
          </a:p>
        </p:txBody>
      </p:sp>
    </p:spTree>
    <p:extLst>
      <p:ext uri="{BB962C8B-B14F-4D97-AF65-F5344CB8AC3E}">
        <p14:creationId xmlns:p14="http://schemas.microsoft.com/office/powerpoint/2010/main" val="16796749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https://www.lancaster.ac.uk/lms/medicine/mbchb-medicine-and-surgery/entry-requirements/#d.en.409326</a:t>
            </a:r>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42</a:t>
            </a:fld>
            <a:endParaRPr lang="en-GB"/>
          </a:p>
        </p:txBody>
      </p:sp>
    </p:spTree>
    <p:extLst>
      <p:ext uri="{BB962C8B-B14F-4D97-AF65-F5344CB8AC3E}">
        <p14:creationId xmlns:p14="http://schemas.microsoft.com/office/powerpoint/2010/main" val="39405962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https://www.medschools.ac.uk/media/2331/relevant-experience-for-applying-to-medical-school.pdf</a:t>
            </a:r>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EC8AF62-0413-459D-A055-9BD345497D1F}" type="slidenum">
              <a:rPr lang="en-GB" smtClean="0"/>
              <a:pPr/>
              <a:t>43</a:t>
            </a:fld>
            <a:endParaRPr lang="en-GB"/>
          </a:p>
        </p:txBody>
      </p:sp>
    </p:spTree>
    <p:extLst>
      <p:ext uri="{BB962C8B-B14F-4D97-AF65-F5344CB8AC3E}">
        <p14:creationId xmlns:p14="http://schemas.microsoft.com/office/powerpoint/2010/main" val="1210419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https://www.lancaster.ac.uk/lms/medicine/mbchb-medicine-and-surgery/entry-requirements/#d.en.413432</a:t>
            </a:r>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44</a:t>
            </a:fld>
            <a:endParaRPr lang="en-GB"/>
          </a:p>
        </p:txBody>
      </p:sp>
    </p:spTree>
    <p:extLst>
      <p:ext uri="{BB962C8B-B14F-4D97-AF65-F5344CB8AC3E}">
        <p14:creationId xmlns:p14="http://schemas.microsoft.com/office/powerpoint/2010/main" val="3912496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https://www.lancaster.ac.uk/lms/medicine/mbchb-medicine-and-surgery/how-to-apply/</a:t>
            </a:r>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45</a:t>
            </a:fld>
            <a:endParaRPr lang="en-GB"/>
          </a:p>
        </p:txBody>
      </p:sp>
    </p:spTree>
    <p:extLst>
      <p:ext uri="{BB962C8B-B14F-4D97-AF65-F5344CB8AC3E}">
        <p14:creationId xmlns:p14="http://schemas.microsoft.com/office/powerpoint/2010/main" val="37054900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https://www.lancaster.ac.uk/lms/medicine/mbchb-medicine-and-surgery/how-to-apply/</a:t>
            </a:r>
          </a:p>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46</a:t>
            </a:fld>
            <a:endParaRPr lang="en-GB"/>
          </a:p>
        </p:txBody>
      </p:sp>
    </p:spTree>
    <p:extLst>
      <p:ext uri="{BB962C8B-B14F-4D97-AF65-F5344CB8AC3E}">
        <p14:creationId xmlns:p14="http://schemas.microsoft.com/office/powerpoint/2010/main" val="13086254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https://www.lancaster.ac.uk/lms/medicine/mbchb-medicine-and-surgery/how-to-apply/</a:t>
            </a:r>
          </a:p>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47</a:t>
            </a:fld>
            <a:endParaRPr lang="en-GB"/>
          </a:p>
        </p:txBody>
      </p:sp>
    </p:spTree>
    <p:extLst>
      <p:ext uri="{BB962C8B-B14F-4D97-AF65-F5344CB8AC3E}">
        <p14:creationId xmlns:p14="http://schemas.microsoft.com/office/powerpoint/2010/main" val="4004502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We select for your academic ability as well as your aptitude, skills and understanding of a medical career through a number of methods.</a:t>
            </a:r>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5</a:t>
            </a:fld>
            <a:endParaRPr lang="en-GB"/>
          </a:p>
        </p:txBody>
      </p:sp>
    </p:spTree>
    <p:extLst>
      <p:ext uri="{BB962C8B-B14F-4D97-AF65-F5344CB8AC3E}">
        <p14:creationId xmlns:p14="http://schemas.microsoft.com/office/powerpoint/2010/main" val="2509901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6</a:t>
            </a:fld>
            <a:endParaRPr lang="en-GB"/>
          </a:p>
        </p:txBody>
      </p:sp>
    </p:spTree>
    <p:extLst>
      <p:ext uri="{BB962C8B-B14F-4D97-AF65-F5344CB8AC3E}">
        <p14:creationId xmlns:p14="http://schemas.microsoft.com/office/powerpoint/2010/main" val="3024995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alibri" panose="020F0502020204030204" pitchFamily="34" charset="0"/>
              <a:buChar char="‐"/>
            </a:pPr>
            <a:endParaRPr lang="en-GB" sz="1200"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7</a:t>
            </a:fld>
            <a:endParaRPr lang="en-GB"/>
          </a:p>
        </p:txBody>
      </p:sp>
    </p:spTree>
    <p:extLst>
      <p:ext uri="{BB962C8B-B14F-4D97-AF65-F5344CB8AC3E}">
        <p14:creationId xmlns:p14="http://schemas.microsoft.com/office/powerpoint/2010/main" val="1238279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alibri" panose="020F0502020204030204" pitchFamily="34" charset="0"/>
              <a:buChar char="‐"/>
            </a:pPr>
            <a:endParaRPr lang="en-GB" sz="1200"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8</a:t>
            </a:fld>
            <a:endParaRPr lang="en-GB"/>
          </a:p>
        </p:txBody>
      </p:sp>
    </p:spTree>
    <p:extLst>
      <p:ext uri="{BB962C8B-B14F-4D97-AF65-F5344CB8AC3E}">
        <p14:creationId xmlns:p14="http://schemas.microsoft.com/office/powerpoint/2010/main" val="3923861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0EC8AF62-0413-459D-A055-9BD345497D1F}" type="slidenum">
              <a:rPr lang="en-GB" smtClean="0"/>
              <a:pPr/>
              <a:t>9</a:t>
            </a:fld>
            <a:endParaRPr lang="en-GB"/>
          </a:p>
        </p:txBody>
      </p:sp>
    </p:spTree>
    <p:extLst>
      <p:ext uri="{BB962C8B-B14F-4D97-AF65-F5344CB8AC3E}">
        <p14:creationId xmlns:p14="http://schemas.microsoft.com/office/powerpoint/2010/main" val="2121897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2: text only">
    <p:spTree>
      <p:nvGrpSpPr>
        <p:cNvPr id="1" name=""/>
        <p:cNvGrpSpPr/>
        <p:nvPr/>
      </p:nvGrpSpPr>
      <p:grpSpPr>
        <a:xfrm>
          <a:off x="0" y="0"/>
          <a:ext cx="0" cy="0"/>
          <a:chOff x="0" y="0"/>
          <a:chExt cx="0" cy="0"/>
        </a:xfrm>
      </p:grpSpPr>
      <p:sp>
        <p:nvSpPr>
          <p:cNvPr id="2" name="Title 1"/>
          <p:cNvSpPr>
            <a:spLocks noGrp="1"/>
          </p:cNvSpPr>
          <p:nvPr>
            <p:ph type="ctrTitle"/>
          </p:nvPr>
        </p:nvSpPr>
        <p:spPr>
          <a:xfrm>
            <a:off x="395536" y="548680"/>
            <a:ext cx="6768752" cy="1152128"/>
          </a:xfrm>
          <a:prstGeom prst="rect">
            <a:avLst/>
          </a:prstGeom>
        </p:spPr>
        <p:txBody>
          <a:bodyPr/>
          <a:lstStyle>
            <a:lvl1pPr algn="l">
              <a:lnSpc>
                <a:spcPts val="3500"/>
              </a:lnSpc>
              <a:defRPr sz="3600">
                <a:solidFill>
                  <a:srgbClr val="B5121B"/>
                </a:solidFill>
              </a:defRPr>
            </a:lvl1pPr>
          </a:lstStyle>
          <a:p>
            <a:r>
              <a:rPr lang="en-US" dirty="0" smtClean="0"/>
              <a:t>Click to edit Master title style</a:t>
            </a:r>
            <a:endParaRPr lang="en-GB" dirty="0"/>
          </a:p>
        </p:txBody>
      </p:sp>
      <p:sp>
        <p:nvSpPr>
          <p:cNvPr id="4" name="Text Placeholder 7"/>
          <p:cNvSpPr>
            <a:spLocks noGrp="1"/>
          </p:cNvSpPr>
          <p:nvPr>
            <p:ph type="body" sz="quarter" idx="14"/>
          </p:nvPr>
        </p:nvSpPr>
        <p:spPr>
          <a:xfrm>
            <a:off x="395288" y="1844675"/>
            <a:ext cx="8425184" cy="4752975"/>
          </a:xfrm>
          <a:prstGeom prst="rect">
            <a:avLst/>
          </a:prstGeom>
        </p:spPr>
        <p:txBody>
          <a:bodyPr vert="horz"/>
          <a:lstStyle>
            <a:lvl1pPr>
              <a:defRPr sz="2400">
                <a:solidFill>
                  <a:srgbClr val="666666"/>
                </a:solidFill>
              </a:defRPr>
            </a:lvl1pPr>
            <a:lvl2pPr>
              <a:defRPr sz="2200">
                <a:solidFill>
                  <a:srgbClr val="666666"/>
                </a:solidFill>
              </a:defRPr>
            </a:lvl2pPr>
            <a:lvl3pPr>
              <a:defRPr sz="2000">
                <a:solidFill>
                  <a:srgbClr val="666666"/>
                </a:solidFill>
              </a:defRPr>
            </a:lvl3pPr>
            <a:lvl4pPr>
              <a:defRPr sz="1800">
                <a:solidFill>
                  <a:srgbClr val="666666"/>
                </a:solidFill>
              </a:defRPr>
            </a:lvl4pPr>
            <a:lvl5pPr>
              <a:defRPr sz="1600">
                <a:solidFill>
                  <a:srgbClr val="666666"/>
                </a:solidFill>
              </a:defRPr>
            </a:lvl5pPr>
          </a:lstStyle>
          <a:p>
            <a:pPr lvl="0"/>
            <a:r>
              <a:rPr lang="en-GB" dirty="0"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3: text using bullet points">
    <p:spTree>
      <p:nvGrpSpPr>
        <p:cNvPr id="1" name=""/>
        <p:cNvGrpSpPr/>
        <p:nvPr/>
      </p:nvGrpSpPr>
      <p:grpSpPr>
        <a:xfrm>
          <a:off x="0" y="0"/>
          <a:ext cx="0" cy="0"/>
          <a:chOff x="0" y="0"/>
          <a:chExt cx="0" cy="0"/>
        </a:xfrm>
      </p:grpSpPr>
      <p:sp>
        <p:nvSpPr>
          <p:cNvPr id="4" name="Title 1"/>
          <p:cNvSpPr>
            <a:spLocks noGrp="1"/>
          </p:cNvSpPr>
          <p:nvPr>
            <p:ph type="ctrTitle"/>
          </p:nvPr>
        </p:nvSpPr>
        <p:spPr>
          <a:xfrm>
            <a:off x="395536" y="548680"/>
            <a:ext cx="6768752" cy="1152128"/>
          </a:xfrm>
          <a:prstGeom prst="rect">
            <a:avLst/>
          </a:prstGeom>
        </p:spPr>
        <p:txBody>
          <a:bodyPr/>
          <a:lstStyle>
            <a:lvl1pPr algn="l">
              <a:lnSpc>
                <a:spcPts val="3500"/>
              </a:lnSpc>
              <a:defRPr sz="3600">
                <a:solidFill>
                  <a:srgbClr val="B5121B"/>
                </a:solidFill>
              </a:defRPr>
            </a:lvl1pPr>
          </a:lstStyle>
          <a:p>
            <a:r>
              <a:rPr lang="en-US" dirty="0" smtClean="0"/>
              <a:t>Click to edit Master title style</a:t>
            </a:r>
            <a:endParaRPr lang="en-GB" dirty="0"/>
          </a:p>
        </p:txBody>
      </p:sp>
      <p:sp>
        <p:nvSpPr>
          <p:cNvPr id="5" name="Text Placeholder 7"/>
          <p:cNvSpPr>
            <a:spLocks noGrp="1"/>
          </p:cNvSpPr>
          <p:nvPr>
            <p:ph type="body" sz="quarter" idx="14"/>
          </p:nvPr>
        </p:nvSpPr>
        <p:spPr>
          <a:xfrm>
            <a:off x="395288" y="1844675"/>
            <a:ext cx="8425184" cy="4752975"/>
          </a:xfrm>
          <a:prstGeom prst="rect">
            <a:avLst/>
          </a:prstGeom>
        </p:spPr>
        <p:txBody>
          <a:bodyPr vert="horz"/>
          <a:lstStyle>
            <a:lvl1pPr>
              <a:defRPr sz="2400">
                <a:solidFill>
                  <a:srgbClr val="666666"/>
                </a:solidFill>
              </a:defRPr>
            </a:lvl1pPr>
            <a:lvl2pPr>
              <a:defRPr sz="2200">
                <a:solidFill>
                  <a:srgbClr val="666666"/>
                </a:solidFill>
              </a:defRPr>
            </a:lvl2pPr>
            <a:lvl3pPr>
              <a:defRPr sz="2000">
                <a:solidFill>
                  <a:srgbClr val="666666"/>
                </a:solidFill>
              </a:defRPr>
            </a:lvl3pPr>
            <a:lvl4pPr>
              <a:defRPr sz="1800">
                <a:solidFill>
                  <a:srgbClr val="666666"/>
                </a:solidFill>
              </a:defRPr>
            </a:lvl4pPr>
            <a:lvl5pPr>
              <a:defRPr sz="1600">
                <a:solidFill>
                  <a:srgbClr val="666666"/>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4: smaller text using bullet points">
    <p:spTree>
      <p:nvGrpSpPr>
        <p:cNvPr id="1" name=""/>
        <p:cNvGrpSpPr/>
        <p:nvPr/>
      </p:nvGrpSpPr>
      <p:grpSpPr>
        <a:xfrm>
          <a:off x="0" y="0"/>
          <a:ext cx="0" cy="0"/>
          <a:chOff x="0" y="0"/>
          <a:chExt cx="0" cy="0"/>
        </a:xfrm>
      </p:grpSpPr>
      <p:sp>
        <p:nvSpPr>
          <p:cNvPr id="4" name="Title 1"/>
          <p:cNvSpPr>
            <a:spLocks noGrp="1"/>
          </p:cNvSpPr>
          <p:nvPr>
            <p:ph type="ctrTitle"/>
          </p:nvPr>
        </p:nvSpPr>
        <p:spPr>
          <a:xfrm>
            <a:off x="395536" y="548680"/>
            <a:ext cx="6768752" cy="1152128"/>
          </a:xfrm>
          <a:prstGeom prst="rect">
            <a:avLst/>
          </a:prstGeom>
        </p:spPr>
        <p:txBody>
          <a:bodyPr/>
          <a:lstStyle>
            <a:lvl1pPr algn="l">
              <a:lnSpc>
                <a:spcPts val="3500"/>
              </a:lnSpc>
              <a:defRPr sz="3600">
                <a:solidFill>
                  <a:srgbClr val="B5121B"/>
                </a:solidFill>
              </a:defRPr>
            </a:lvl1pPr>
          </a:lstStyle>
          <a:p>
            <a:r>
              <a:rPr lang="en-US" dirty="0" smtClean="0"/>
              <a:t>Click to edit Master title style</a:t>
            </a:r>
            <a:endParaRPr lang="en-GB" dirty="0"/>
          </a:p>
        </p:txBody>
      </p:sp>
      <p:sp>
        <p:nvSpPr>
          <p:cNvPr id="5" name="Text Placeholder 7"/>
          <p:cNvSpPr>
            <a:spLocks noGrp="1"/>
          </p:cNvSpPr>
          <p:nvPr>
            <p:ph type="body" sz="quarter" idx="14"/>
          </p:nvPr>
        </p:nvSpPr>
        <p:spPr>
          <a:xfrm>
            <a:off x="395288" y="1844675"/>
            <a:ext cx="8425184" cy="4752975"/>
          </a:xfrm>
          <a:prstGeom prst="rect">
            <a:avLst/>
          </a:prstGeom>
        </p:spPr>
        <p:txBody>
          <a:bodyPr vert="horz"/>
          <a:lstStyle>
            <a:lvl1pPr>
              <a:defRPr sz="2400">
                <a:solidFill>
                  <a:srgbClr val="666666"/>
                </a:solidFill>
              </a:defRPr>
            </a:lvl1pPr>
            <a:lvl2pPr>
              <a:defRPr sz="2200">
                <a:solidFill>
                  <a:srgbClr val="666666"/>
                </a:solidFill>
              </a:defRPr>
            </a:lvl2pPr>
            <a:lvl3pPr>
              <a:defRPr sz="2000">
                <a:solidFill>
                  <a:srgbClr val="666666"/>
                </a:solidFill>
              </a:defRPr>
            </a:lvl3pPr>
            <a:lvl4pPr>
              <a:defRPr sz="1800">
                <a:solidFill>
                  <a:srgbClr val="666666"/>
                </a:solidFill>
              </a:defRPr>
            </a:lvl4pPr>
            <a:lvl5pPr>
              <a:defRPr sz="1600">
                <a:solidFill>
                  <a:srgbClr val="666666"/>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5: text with bullet points &amp; 1 image">
    <p:spTree>
      <p:nvGrpSpPr>
        <p:cNvPr id="1" name=""/>
        <p:cNvGrpSpPr/>
        <p:nvPr/>
      </p:nvGrpSpPr>
      <p:grpSpPr>
        <a:xfrm>
          <a:off x="0" y="0"/>
          <a:ext cx="0" cy="0"/>
          <a:chOff x="0" y="0"/>
          <a:chExt cx="0" cy="0"/>
        </a:xfrm>
      </p:grpSpPr>
      <p:sp>
        <p:nvSpPr>
          <p:cNvPr id="4" name="Title 1"/>
          <p:cNvSpPr>
            <a:spLocks noGrp="1"/>
          </p:cNvSpPr>
          <p:nvPr>
            <p:ph type="ctrTitle"/>
          </p:nvPr>
        </p:nvSpPr>
        <p:spPr>
          <a:xfrm>
            <a:off x="395536" y="548680"/>
            <a:ext cx="6768752" cy="1152128"/>
          </a:xfrm>
          <a:prstGeom prst="rect">
            <a:avLst/>
          </a:prstGeom>
        </p:spPr>
        <p:txBody>
          <a:bodyPr/>
          <a:lstStyle>
            <a:lvl1pPr algn="l">
              <a:lnSpc>
                <a:spcPts val="3500"/>
              </a:lnSpc>
              <a:defRPr sz="3600">
                <a:solidFill>
                  <a:srgbClr val="B5121B"/>
                </a:solidFill>
              </a:defRPr>
            </a:lvl1pPr>
          </a:lstStyle>
          <a:p>
            <a:r>
              <a:rPr lang="en-US" dirty="0" smtClean="0"/>
              <a:t>Click to edit Master title style</a:t>
            </a:r>
            <a:endParaRPr lang="en-GB" dirty="0"/>
          </a:p>
        </p:txBody>
      </p:sp>
      <p:sp>
        <p:nvSpPr>
          <p:cNvPr id="5" name="Text Placeholder 7"/>
          <p:cNvSpPr>
            <a:spLocks noGrp="1"/>
          </p:cNvSpPr>
          <p:nvPr>
            <p:ph type="body" sz="quarter" idx="14"/>
          </p:nvPr>
        </p:nvSpPr>
        <p:spPr>
          <a:xfrm>
            <a:off x="395289" y="1844675"/>
            <a:ext cx="5400847" cy="4752975"/>
          </a:xfrm>
          <a:prstGeom prst="rect">
            <a:avLst/>
          </a:prstGeom>
        </p:spPr>
        <p:txBody>
          <a:bodyPr vert="horz"/>
          <a:lstStyle>
            <a:lvl1pPr>
              <a:defRPr sz="2400">
                <a:solidFill>
                  <a:srgbClr val="666666"/>
                </a:solidFill>
              </a:defRPr>
            </a:lvl1pPr>
            <a:lvl2pPr>
              <a:defRPr sz="2200">
                <a:solidFill>
                  <a:srgbClr val="666666"/>
                </a:solidFill>
              </a:defRPr>
            </a:lvl2pPr>
            <a:lvl3pPr>
              <a:defRPr sz="2000">
                <a:solidFill>
                  <a:srgbClr val="666666"/>
                </a:solidFill>
              </a:defRPr>
            </a:lvl3pPr>
            <a:lvl4pPr>
              <a:defRPr sz="1800">
                <a:solidFill>
                  <a:srgbClr val="666666"/>
                </a:solidFill>
              </a:defRPr>
            </a:lvl4pPr>
            <a:lvl5pPr>
              <a:defRPr sz="1600">
                <a:solidFill>
                  <a:srgbClr val="666666"/>
                </a:solidFill>
              </a:defRPr>
            </a:lvl5pPr>
          </a:lstStyle>
          <a:p>
            <a:pPr lvl="0"/>
            <a:r>
              <a:rPr lang="en-GB" dirty="0" smtClean="0"/>
              <a:t>Click to edit Master text styles</a:t>
            </a:r>
          </a:p>
        </p:txBody>
      </p:sp>
      <p:sp>
        <p:nvSpPr>
          <p:cNvPr id="2" name="TextBox 1"/>
          <p:cNvSpPr txBox="1"/>
          <p:nvPr userDrawn="1"/>
        </p:nvSpPr>
        <p:spPr>
          <a:xfrm>
            <a:off x="3234022" y="3660229"/>
            <a:ext cx="184666" cy="369332"/>
          </a:xfrm>
          <a:prstGeom prst="rect">
            <a:avLst/>
          </a:prstGeom>
          <a:noFill/>
        </p:spPr>
        <p:txBody>
          <a:bodyPr wrap="none" rtlCol="0">
            <a:spAutoFit/>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6: text with bullet points &amp; 2 images">
    <p:spTree>
      <p:nvGrpSpPr>
        <p:cNvPr id="1" name=""/>
        <p:cNvGrpSpPr/>
        <p:nvPr/>
      </p:nvGrpSpPr>
      <p:grpSpPr>
        <a:xfrm>
          <a:off x="0" y="0"/>
          <a:ext cx="0" cy="0"/>
          <a:chOff x="0" y="0"/>
          <a:chExt cx="0" cy="0"/>
        </a:xfrm>
      </p:grpSpPr>
      <p:sp>
        <p:nvSpPr>
          <p:cNvPr id="4" name="Title 1"/>
          <p:cNvSpPr>
            <a:spLocks noGrp="1"/>
          </p:cNvSpPr>
          <p:nvPr>
            <p:ph type="ctrTitle"/>
          </p:nvPr>
        </p:nvSpPr>
        <p:spPr>
          <a:xfrm>
            <a:off x="395536" y="548680"/>
            <a:ext cx="6768752" cy="1152128"/>
          </a:xfrm>
          <a:prstGeom prst="rect">
            <a:avLst/>
          </a:prstGeom>
        </p:spPr>
        <p:txBody>
          <a:bodyPr/>
          <a:lstStyle>
            <a:lvl1pPr algn="l">
              <a:lnSpc>
                <a:spcPts val="3500"/>
              </a:lnSpc>
              <a:defRPr sz="3600">
                <a:solidFill>
                  <a:srgbClr val="B5121B"/>
                </a:solidFill>
              </a:defRPr>
            </a:lvl1pPr>
          </a:lstStyle>
          <a:p>
            <a:r>
              <a:rPr lang="en-US" dirty="0" smtClean="0"/>
              <a:t>Click to edit Master title style</a:t>
            </a:r>
            <a:endParaRPr lang="en-GB" dirty="0"/>
          </a:p>
        </p:txBody>
      </p:sp>
      <p:sp>
        <p:nvSpPr>
          <p:cNvPr id="8" name="Text Placeholder 7"/>
          <p:cNvSpPr>
            <a:spLocks noGrp="1"/>
          </p:cNvSpPr>
          <p:nvPr>
            <p:ph type="body" sz="quarter" idx="14"/>
          </p:nvPr>
        </p:nvSpPr>
        <p:spPr>
          <a:xfrm>
            <a:off x="395289" y="1844675"/>
            <a:ext cx="5400847" cy="4752975"/>
          </a:xfrm>
          <a:prstGeom prst="rect">
            <a:avLst/>
          </a:prstGeom>
        </p:spPr>
        <p:txBody>
          <a:bodyPr vert="horz"/>
          <a:lstStyle>
            <a:lvl1pPr>
              <a:defRPr sz="2400">
                <a:solidFill>
                  <a:srgbClr val="666666"/>
                </a:solidFill>
              </a:defRPr>
            </a:lvl1pPr>
            <a:lvl2pPr>
              <a:defRPr sz="2200">
                <a:solidFill>
                  <a:srgbClr val="666666"/>
                </a:solidFill>
              </a:defRPr>
            </a:lvl2pPr>
            <a:lvl3pPr>
              <a:defRPr sz="2000">
                <a:solidFill>
                  <a:srgbClr val="666666"/>
                </a:solidFill>
              </a:defRPr>
            </a:lvl3pPr>
            <a:lvl4pPr>
              <a:defRPr sz="1800">
                <a:solidFill>
                  <a:srgbClr val="666666"/>
                </a:solidFill>
              </a:defRPr>
            </a:lvl4pPr>
            <a:lvl5pPr>
              <a:defRPr sz="1600">
                <a:solidFill>
                  <a:srgbClr val="666666"/>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7: image only">
    <p:spTree>
      <p:nvGrpSpPr>
        <p:cNvPr id="1" name=""/>
        <p:cNvGrpSpPr/>
        <p:nvPr/>
      </p:nvGrpSpPr>
      <p:grpSpPr>
        <a:xfrm>
          <a:off x="0" y="0"/>
          <a:ext cx="0" cy="0"/>
          <a:chOff x="0" y="0"/>
          <a:chExt cx="0" cy="0"/>
        </a:xfrm>
      </p:grpSpPr>
      <p:sp>
        <p:nvSpPr>
          <p:cNvPr id="3" name="Title 1"/>
          <p:cNvSpPr>
            <a:spLocks noGrp="1"/>
          </p:cNvSpPr>
          <p:nvPr>
            <p:ph type="ctrTitle"/>
          </p:nvPr>
        </p:nvSpPr>
        <p:spPr>
          <a:xfrm>
            <a:off x="395536" y="548680"/>
            <a:ext cx="6768752" cy="1152128"/>
          </a:xfrm>
          <a:prstGeom prst="rect">
            <a:avLst/>
          </a:prstGeom>
        </p:spPr>
        <p:txBody>
          <a:bodyPr/>
          <a:lstStyle>
            <a:lvl1pPr algn="l">
              <a:lnSpc>
                <a:spcPts val="3500"/>
              </a:lnSpc>
              <a:defRPr sz="3600">
                <a:solidFill>
                  <a:srgbClr val="B5121B"/>
                </a:solidFill>
              </a:defRPr>
            </a:lvl1pPr>
          </a:lstStyle>
          <a:p>
            <a:r>
              <a:rPr lang="en-US" dirty="0" smtClean="0"/>
              <a:t>Click to edit Master title style</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8: blank slide">
    <p:spTree>
      <p:nvGrpSpPr>
        <p:cNvPr id="1" name=""/>
        <p:cNvGrpSpPr/>
        <p:nvPr/>
      </p:nvGrpSpPr>
      <p:grpSpPr>
        <a:xfrm>
          <a:off x="0" y="0"/>
          <a:ext cx="0" cy="0"/>
          <a:chOff x="0" y="0"/>
          <a:chExt cx="0" cy="0"/>
        </a:xfrm>
      </p:grpSpPr>
      <p:sp>
        <p:nvSpPr>
          <p:cNvPr id="3" name="Title 1"/>
          <p:cNvSpPr>
            <a:spLocks noGrp="1"/>
          </p:cNvSpPr>
          <p:nvPr>
            <p:ph type="ctrTitle"/>
          </p:nvPr>
        </p:nvSpPr>
        <p:spPr>
          <a:xfrm>
            <a:off x="395536" y="548680"/>
            <a:ext cx="6768752" cy="1152128"/>
          </a:xfrm>
          <a:prstGeom prst="rect">
            <a:avLst/>
          </a:prstGeom>
        </p:spPr>
        <p:txBody>
          <a:bodyPr/>
          <a:lstStyle>
            <a:lvl1pPr algn="l">
              <a:lnSpc>
                <a:spcPts val="3500"/>
              </a:lnSpc>
              <a:defRPr sz="3600">
                <a:solidFill>
                  <a:srgbClr val="B5121B"/>
                </a:solidFill>
              </a:defRPr>
            </a:lvl1pPr>
          </a:lstStyle>
          <a:p>
            <a:r>
              <a:rPr lang="en-US" dirty="0" smtClean="0"/>
              <a:t>Click to edit Master title style</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43FFB63-6BE5-2845-B275-956BF4CF645B}" type="datetimeFigureOut">
              <a:rPr lang="en-US" smtClean="0"/>
              <a:t>4/20/2020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517431-CDFE-8E4A-8081-17C05104BA04}" type="slidenum">
              <a:rPr lang="en-US" smtClean="0"/>
              <a:t>‹#›</a:t>
            </a:fld>
            <a:endParaRPr lang="en-US" dirty="0"/>
          </a:p>
        </p:txBody>
      </p:sp>
    </p:spTree>
    <p:extLst>
      <p:ext uri="{BB962C8B-B14F-4D97-AF65-F5344CB8AC3E}">
        <p14:creationId xmlns:p14="http://schemas.microsoft.com/office/powerpoint/2010/main" val="168295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8"/>
          <p:cNvPicPr>
            <a:picLocks noChangeAspect="1" noChangeArrowheads="1"/>
          </p:cNvPicPr>
          <p:nvPr userDrawn="1"/>
        </p:nvPicPr>
        <p:blipFill>
          <a:blip r:embed="rId10" cstate="screen">
            <a:extLst>
              <a:ext uri="{28A0092B-C50C-407E-A947-70E740481C1C}">
                <a14:useLocalDpi xmlns:a14="http://schemas.microsoft.com/office/drawing/2010/main"/>
              </a:ext>
            </a:extLst>
          </a:blip>
          <a:stretch>
            <a:fillRect/>
          </a:stretch>
        </p:blipFill>
        <p:spPr bwMode="auto">
          <a:xfrm>
            <a:off x="5522" y="3879"/>
            <a:ext cx="9132955" cy="686214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s://www.admissionstesting.org/Images/325523-access-arrangements.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hyperlink" Target="https://www.admissionstesting.org/for-test-takers/bmat/bmat-november/dates-and-cost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3.jpeg"/><Relationship Id="rId5" Type="http://schemas.openxmlformats.org/officeDocument/2006/relationships/image" Target="../media/image24.jpe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emf"/><Relationship Id="rId7"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admissionstesting.org/for-test-takers/bmat/bmat-september/dates-and-cost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s://www.admissionstesting.org/for-test-takers/bmat/bmat-november/dates-and-cos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1520" y="1196752"/>
            <a:ext cx="8712968"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23528" y="332655"/>
            <a:ext cx="4176464" cy="6192549"/>
          </a:xfrm>
          <a:prstGeom prst="rect">
            <a:avLst/>
          </a:prstGeom>
          <a:blipFill dpi="0" rotWithShape="1">
            <a:blip r:embed="rId3" cstate="print">
              <a:extLst>
                <a:ext uri="{28A0092B-C50C-407E-A947-70E740481C1C}">
                  <a14:useLocalDpi xmlns:a14="http://schemas.microsoft.com/office/drawing/2010/main" val="0"/>
                </a:ext>
              </a:extLst>
            </a:blip>
            <a:srcRect/>
            <a:stretch>
              <a:fillRect l="-10569" r="-40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4298653" y="2502182"/>
            <a:ext cx="4968552" cy="1384995"/>
          </a:xfrm>
          <a:prstGeom prst="rect">
            <a:avLst/>
          </a:prstGeom>
          <a:noFill/>
        </p:spPr>
        <p:txBody>
          <a:bodyPr wrap="square" lIns="0" tIns="0" rIns="0" bIns="0" rtlCol="0">
            <a:spAutoFit/>
          </a:bodyPr>
          <a:lstStyle/>
          <a:p>
            <a:pPr algn="ctr">
              <a:lnSpc>
                <a:spcPts val="5400"/>
              </a:lnSpc>
            </a:pPr>
            <a:r>
              <a:rPr lang="en-US" sz="5400" dirty="0" smtClean="0">
                <a:solidFill>
                  <a:srgbClr val="555656"/>
                </a:solidFill>
                <a:latin typeface="Lexia"/>
                <a:cs typeface="Lexia"/>
              </a:rPr>
              <a:t>Preparing for the BMAT</a:t>
            </a:r>
            <a:endParaRPr lang="en-US" sz="5400" dirty="0">
              <a:solidFill>
                <a:srgbClr val="555656"/>
              </a:solidFill>
              <a:latin typeface="Lexia"/>
              <a:cs typeface="Lexia"/>
            </a:endParaRPr>
          </a:p>
        </p:txBody>
      </p:sp>
      <p:sp>
        <p:nvSpPr>
          <p:cNvPr id="13" name="Rectangle 12"/>
          <p:cNvSpPr/>
          <p:nvPr/>
        </p:nvSpPr>
        <p:spPr>
          <a:xfrm>
            <a:off x="4716015" y="4423668"/>
            <a:ext cx="4339698" cy="769441"/>
          </a:xfrm>
          <a:prstGeom prst="rect">
            <a:avLst/>
          </a:prstGeom>
        </p:spPr>
        <p:txBody>
          <a:bodyPr wrap="square">
            <a:spAutoFit/>
          </a:bodyPr>
          <a:lstStyle/>
          <a:p>
            <a:pPr algn="ctr">
              <a:spcBef>
                <a:spcPts val="0"/>
              </a:spcBef>
            </a:pPr>
            <a:r>
              <a:rPr lang="en-US" sz="2400" dirty="0" err="1" smtClean="0">
                <a:solidFill>
                  <a:srgbClr val="555656"/>
                </a:solidFill>
                <a:latin typeface="Lexia" panose="02060503040202020203" pitchFamily="18" charset="0"/>
              </a:rPr>
              <a:t>Dr</a:t>
            </a:r>
            <a:r>
              <a:rPr lang="en-US" sz="2400" dirty="0" smtClean="0">
                <a:solidFill>
                  <a:srgbClr val="555656"/>
                </a:solidFill>
                <a:latin typeface="Lexia" panose="02060503040202020203" pitchFamily="18" charset="0"/>
              </a:rPr>
              <a:t> Nicola Phillips</a:t>
            </a:r>
            <a:endParaRPr lang="en-US" sz="2400" dirty="0">
              <a:solidFill>
                <a:srgbClr val="555656"/>
              </a:solidFill>
              <a:latin typeface="Lexia" panose="02060503040202020203" pitchFamily="18" charset="0"/>
            </a:endParaRPr>
          </a:p>
          <a:p>
            <a:pPr algn="ctr">
              <a:spcBef>
                <a:spcPts val="0"/>
              </a:spcBef>
            </a:pPr>
            <a:r>
              <a:rPr lang="en-US" sz="2000" i="1" dirty="0" smtClean="0">
                <a:solidFill>
                  <a:srgbClr val="555656"/>
                </a:solidFill>
                <a:latin typeface="Lexia" panose="02060503040202020203" pitchFamily="18" charset="0"/>
              </a:rPr>
              <a:t>Teaching Fellow &amp; Admissions Tutor</a:t>
            </a:r>
            <a:endParaRPr lang="en-US" sz="2000" i="1" dirty="0">
              <a:solidFill>
                <a:srgbClr val="555656"/>
              </a:solidFill>
              <a:latin typeface="Lexia" panose="02060503040202020203" pitchFamily="18"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20890428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667018"/>
            <a:ext cx="6768752" cy="1152128"/>
          </a:xfrm>
        </p:spPr>
        <p:txBody>
          <a:bodyPr anchor="ctr"/>
          <a:lstStyle/>
          <a:p>
            <a:pPr>
              <a:lnSpc>
                <a:spcPct val="100000"/>
              </a:lnSpc>
              <a:spcBef>
                <a:spcPts val="0"/>
              </a:spcBef>
            </a:pPr>
            <a:r>
              <a:rPr lang="en-GB" sz="4000" dirty="0" smtClean="0"/>
              <a:t/>
            </a:r>
            <a:br>
              <a:rPr lang="en-GB" sz="4000" dirty="0" smtClean="0"/>
            </a:br>
            <a:r>
              <a:rPr lang="en-GB" sz="4000" dirty="0" smtClean="0"/>
              <a:t>Access Arrangements</a:t>
            </a:r>
            <a:r>
              <a:rPr lang="en-GB" sz="4000" i="1" dirty="0"/>
              <a:t/>
            </a:r>
            <a:br>
              <a:rPr lang="en-GB" sz="4000" i="1" dirty="0"/>
            </a:br>
            <a:endParaRPr lang="en-GB" sz="4000" i="1" dirty="0"/>
          </a:p>
        </p:txBody>
      </p:sp>
      <p:sp>
        <p:nvSpPr>
          <p:cNvPr id="2" name="Subtitle 1"/>
          <p:cNvSpPr>
            <a:spLocks noGrp="1"/>
          </p:cNvSpPr>
          <p:nvPr>
            <p:ph type="body" sz="quarter" idx="14"/>
          </p:nvPr>
        </p:nvSpPr>
        <p:spPr>
          <a:xfrm>
            <a:off x="395536" y="1691671"/>
            <a:ext cx="8576590" cy="4790365"/>
          </a:xfrm>
          <a:prstGeom prst="rect">
            <a:avLst/>
          </a:prstGeom>
        </p:spPr>
        <p:txBody>
          <a:bodyPr/>
          <a:lstStyle/>
          <a:p>
            <a:r>
              <a:rPr lang="en-GB" dirty="0" smtClean="0">
                <a:solidFill>
                  <a:srgbClr val="C00000"/>
                </a:solidFill>
              </a:rPr>
              <a:t>For candidates who are entitled </a:t>
            </a:r>
            <a:r>
              <a:rPr lang="en-GB" dirty="0">
                <a:solidFill>
                  <a:srgbClr val="C00000"/>
                </a:solidFill>
              </a:rPr>
              <a:t>to support for other </a:t>
            </a:r>
            <a:r>
              <a:rPr lang="en-GB" dirty="0" smtClean="0">
                <a:solidFill>
                  <a:srgbClr val="C00000"/>
                </a:solidFill>
              </a:rPr>
              <a:t>exams</a:t>
            </a:r>
          </a:p>
          <a:p>
            <a:pPr lvl="1"/>
            <a:r>
              <a:rPr lang="en-GB" dirty="0" smtClean="0"/>
              <a:t>disability, special requirement</a:t>
            </a:r>
          </a:p>
          <a:p>
            <a:pPr>
              <a:spcBef>
                <a:spcPts val="1200"/>
              </a:spcBef>
            </a:pPr>
            <a:r>
              <a:rPr lang="en-GB" dirty="0" smtClean="0">
                <a:solidFill>
                  <a:srgbClr val="C00000"/>
                </a:solidFill>
              </a:rPr>
              <a:t>Standard </a:t>
            </a:r>
            <a:r>
              <a:rPr lang="en-GB" dirty="0">
                <a:solidFill>
                  <a:srgbClr val="C00000"/>
                </a:solidFill>
              </a:rPr>
              <a:t>arrangements include </a:t>
            </a:r>
            <a:endParaRPr lang="en-GB" dirty="0" smtClean="0">
              <a:solidFill>
                <a:srgbClr val="C00000"/>
              </a:solidFill>
            </a:endParaRPr>
          </a:p>
          <a:p>
            <a:pPr lvl="1"/>
            <a:r>
              <a:rPr lang="en-GB" dirty="0" smtClean="0"/>
              <a:t>extra </a:t>
            </a:r>
            <a:r>
              <a:rPr lang="en-GB" dirty="0"/>
              <a:t>working </a:t>
            </a:r>
            <a:r>
              <a:rPr lang="en-GB" dirty="0" smtClean="0"/>
              <a:t>time	-  supervised rest breaks </a:t>
            </a:r>
          </a:p>
          <a:p>
            <a:pPr lvl="1"/>
            <a:r>
              <a:rPr lang="en-GB" dirty="0" smtClean="0"/>
              <a:t>enlarged </a:t>
            </a:r>
            <a:r>
              <a:rPr lang="en-GB" dirty="0"/>
              <a:t>question </a:t>
            </a:r>
            <a:r>
              <a:rPr lang="en-GB" dirty="0" smtClean="0"/>
              <a:t>papers</a:t>
            </a:r>
          </a:p>
          <a:p>
            <a:pPr lvl="1"/>
            <a:r>
              <a:rPr lang="en-GB" dirty="0" smtClean="0"/>
              <a:t>a reader, a laptop, Braille papers</a:t>
            </a:r>
          </a:p>
          <a:p>
            <a:pPr>
              <a:spcBef>
                <a:spcPts val="1200"/>
              </a:spcBef>
            </a:pPr>
            <a:r>
              <a:rPr lang="en-GB" dirty="0" smtClean="0">
                <a:solidFill>
                  <a:srgbClr val="C00000"/>
                </a:solidFill>
              </a:rPr>
              <a:t>Candidate should inform </a:t>
            </a:r>
            <a:r>
              <a:rPr lang="en-GB" dirty="0">
                <a:solidFill>
                  <a:srgbClr val="C00000"/>
                </a:solidFill>
              </a:rPr>
              <a:t>the test centre </a:t>
            </a:r>
            <a:r>
              <a:rPr lang="en-GB" dirty="0" smtClean="0">
                <a:solidFill>
                  <a:srgbClr val="C00000"/>
                </a:solidFill>
              </a:rPr>
              <a:t>ASAP</a:t>
            </a:r>
          </a:p>
          <a:p>
            <a:pPr>
              <a:spcBef>
                <a:spcPts val="1200"/>
              </a:spcBef>
            </a:pPr>
            <a:r>
              <a:rPr lang="en-GB" dirty="0" smtClean="0">
                <a:solidFill>
                  <a:srgbClr val="C00000"/>
                </a:solidFill>
              </a:rPr>
              <a:t>Test centre will ask </a:t>
            </a:r>
            <a:r>
              <a:rPr lang="en-GB" dirty="0">
                <a:solidFill>
                  <a:srgbClr val="C00000"/>
                </a:solidFill>
              </a:rPr>
              <a:t>for </a:t>
            </a:r>
            <a:endParaRPr lang="en-GB" dirty="0" smtClean="0">
              <a:solidFill>
                <a:srgbClr val="C00000"/>
              </a:solidFill>
            </a:endParaRPr>
          </a:p>
          <a:p>
            <a:pPr lvl="1"/>
            <a:r>
              <a:rPr lang="en-GB" dirty="0" smtClean="0"/>
              <a:t>full </a:t>
            </a:r>
            <a:r>
              <a:rPr lang="en-GB" dirty="0"/>
              <a:t>details of their requirement </a:t>
            </a:r>
            <a:endParaRPr lang="en-GB" dirty="0" smtClean="0"/>
          </a:p>
          <a:p>
            <a:pPr lvl="1"/>
            <a:r>
              <a:rPr lang="en-GB" dirty="0" smtClean="0"/>
              <a:t>supporting </a:t>
            </a:r>
            <a:r>
              <a:rPr lang="en-GB" dirty="0"/>
              <a:t>medical </a:t>
            </a:r>
            <a:r>
              <a:rPr lang="en-GB" dirty="0" smtClean="0"/>
              <a:t>evidence</a:t>
            </a:r>
            <a:r>
              <a:rPr lang="en-GB" dirty="0"/>
              <a:t>.</a:t>
            </a:r>
            <a:endParaRPr lang="en-GB" sz="1800" dirty="0">
              <a:cs typeface="Calibri" pitchFamily="34" charset="0"/>
            </a:endParaRPr>
          </a:p>
          <a:p>
            <a:pPr marL="0" lvl="0" indent="0">
              <a:buNone/>
            </a:pPr>
            <a:r>
              <a:rPr lang="en-GB" sz="2000" dirty="0">
                <a:hlinkClick r:id="rId3"/>
              </a:rPr>
              <a:t>https://www.admissionstesting.org/Images/325523-access-arrangements.pdf</a:t>
            </a:r>
            <a:endParaRPr lang="en-GB" sz="2000" dirty="0">
              <a:solidFill>
                <a:srgbClr val="B5121B"/>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spTree>
    <p:extLst>
      <p:ext uri="{BB962C8B-B14F-4D97-AF65-F5344CB8AC3E}">
        <p14:creationId xmlns:p14="http://schemas.microsoft.com/office/powerpoint/2010/main" val="3520868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667018"/>
            <a:ext cx="6768752" cy="1152128"/>
          </a:xfrm>
        </p:spPr>
        <p:txBody>
          <a:bodyPr anchor="ctr"/>
          <a:lstStyle/>
          <a:p>
            <a:pPr>
              <a:lnSpc>
                <a:spcPct val="100000"/>
              </a:lnSpc>
              <a:spcBef>
                <a:spcPts val="0"/>
              </a:spcBef>
            </a:pPr>
            <a:r>
              <a:rPr lang="en-GB" sz="4000" dirty="0" smtClean="0"/>
              <a:t/>
            </a:r>
            <a:br>
              <a:rPr lang="en-GB" sz="4000" dirty="0" smtClean="0"/>
            </a:br>
            <a:r>
              <a:rPr lang="en-GB" sz="4000" dirty="0" smtClean="0"/>
              <a:t>Bursary</a:t>
            </a:r>
            <a:r>
              <a:rPr lang="en-GB" sz="4000" i="1" dirty="0"/>
              <a:t/>
            </a:r>
            <a:br>
              <a:rPr lang="en-GB" sz="4000" i="1" dirty="0"/>
            </a:br>
            <a:endParaRPr lang="en-GB" sz="4000" i="1" dirty="0"/>
          </a:p>
        </p:txBody>
      </p:sp>
      <p:sp>
        <p:nvSpPr>
          <p:cNvPr id="2" name="Subtitle 1"/>
          <p:cNvSpPr>
            <a:spLocks noGrp="1"/>
          </p:cNvSpPr>
          <p:nvPr>
            <p:ph type="body" sz="quarter" idx="14"/>
          </p:nvPr>
        </p:nvSpPr>
        <p:spPr>
          <a:xfrm>
            <a:off x="395288" y="1807285"/>
            <a:ext cx="8576590" cy="4790365"/>
          </a:xfrm>
          <a:prstGeom prst="rect">
            <a:avLst/>
          </a:prstGeom>
        </p:spPr>
        <p:txBody>
          <a:bodyPr/>
          <a:lstStyle/>
          <a:p>
            <a:pPr>
              <a:lnSpc>
                <a:spcPct val="90000"/>
              </a:lnSpc>
            </a:pPr>
            <a:r>
              <a:rPr lang="en-GB" dirty="0" smtClean="0">
                <a:solidFill>
                  <a:srgbClr val="C00000"/>
                </a:solidFill>
              </a:rPr>
              <a:t>Standard fees can be reimbursed if you match certain criteria</a:t>
            </a:r>
          </a:p>
          <a:p>
            <a:pPr lvl="1">
              <a:lnSpc>
                <a:spcPct val="90000"/>
              </a:lnSpc>
            </a:pPr>
            <a:r>
              <a:rPr lang="en-GB" dirty="0" smtClean="0"/>
              <a:t>Not late entry or administration fees</a:t>
            </a:r>
          </a:p>
          <a:p>
            <a:pPr>
              <a:lnSpc>
                <a:spcPct val="90000"/>
              </a:lnSpc>
              <a:spcBef>
                <a:spcPts val="1200"/>
              </a:spcBef>
            </a:pPr>
            <a:r>
              <a:rPr lang="en-GB" dirty="0" smtClean="0">
                <a:solidFill>
                  <a:srgbClr val="C00000"/>
                </a:solidFill>
              </a:rPr>
              <a:t>Apply before 15</a:t>
            </a:r>
            <a:r>
              <a:rPr lang="en-GB" baseline="30000" dirty="0" smtClean="0">
                <a:solidFill>
                  <a:srgbClr val="C00000"/>
                </a:solidFill>
              </a:rPr>
              <a:t>th</a:t>
            </a:r>
            <a:r>
              <a:rPr lang="en-GB" dirty="0" smtClean="0">
                <a:solidFill>
                  <a:srgbClr val="C00000"/>
                </a:solidFill>
              </a:rPr>
              <a:t> October 2020</a:t>
            </a:r>
          </a:p>
          <a:p>
            <a:pPr lvl="1">
              <a:lnSpc>
                <a:spcPct val="90000"/>
              </a:lnSpc>
              <a:spcBef>
                <a:spcPts val="1200"/>
              </a:spcBef>
            </a:pPr>
            <a:r>
              <a:rPr lang="en-GB" dirty="0" smtClean="0"/>
              <a:t>Fill out reimbursement application form</a:t>
            </a:r>
          </a:p>
          <a:p>
            <a:pPr lvl="1">
              <a:lnSpc>
                <a:spcPct val="90000"/>
              </a:lnSpc>
            </a:pPr>
            <a:r>
              <a:rPr lang="en-GB" dirty="0" smtClean="0"/>
              <a:t>Upload supporting evidence</a:t>
            </a:r>
          </a:p>
          <a:p>
            <a:pPr>
              <a:lnSpc>
                <a:spcPct val="90000"/>
              </a:lnSpc>
              <a:spcBef>
                <a:spcPts val="1200"/>
              </a:spcBef>
            </a:pPr>
            <a:r>
              <a:rPr lang="en-GB" dirty="0" smtClean="0">
                <a:solidFill>
                  <a:srgbClr val="C00000"/>
                </a:solidFill>
              </a:rPr>
              <a:t>Candidate in receipt of </a:t>
            </a:r>
          </a:p>
          <a:p>
            <a:pPr lvl="1">
              <a:lnSpc>
                <a:spcPct val="90000"/>
              </a:lnSpc>
            </a:pPr>
            <a:r>
              <a:rPr lang="en-GB" dirty="0" smtClean="0"/>
              <a:t>16 – 19 bursary			-  Learner Support</a:t>
            </a:r>
          </a:p>
          <a:p>
            <a:pPr lvl="1">
              <a:lnSpc>
                <a:spcPct val="90000"/>
              </a:lnSpc>
            </a:pPr>
            <a:r>
              <a:rPr lang="en-GB" dirty="0" smtClean="0"/>
              <a:t>Education Maintenance Award 	-  free school meals</a:t>
            </a:r>
          </a:p>
          <a:p>
            <a:pPr>
              <a:lnSpc>
                <a:spcPct val="90000"/>
              </a:lnSpc>
              <a:spcBef>
                <a:spcPts val="1200"/>
              </a:spcBef>
            </a:pPr>
            <a:r>
              <a:rPr lang="en-GB" dirty="0" smtClean="0">
                <a:solidFill>
                  <a:srgbClr val="C00000"/>
                </a:solidFill>
              </a:rPr>
              <a:t>Parent or guardian in receipt of </a:t>
            </a:r>
          </a:p>
          <a:p>
            <a:pPr lvl="1">
              <a:lnSpc>
                <a:spcPct val="90000"/>
              </a:lnSpc>
            </a:pPr>
            <a:r>
              <a:rPr lang="en-GB" dirty="0" smtClean="0"/>
              <a:t>Income Support 		-  Employment and Support Allowance </a:t>
            </a:r>
          </a:p>
          <a:p>
            <a:pPr lvl="1">
              <a:lnSpc>
                <a:spcPct val="90000"/>
              </a:lnSpc>
            </a:pPr>
            <a:r>
              <a:rPr lang="en-GB" dirty="0" smtClean="0"/>
              <a:t>Child Tax Credit 		-  Universal </a:t>
            </a:r>
            <a:r>
              <a:rPr lang="en-GB" dirty="0" smtClean="0"/>
              <a:t>Credit</a:t>
            </a:r>
          </a:p>
          <a:p>
            <a:pPr marL="57150" indent="0">
              <a:lnSpc>
                <a:spcPct val="90000"/>
              </a:lnSpc>
              <a:buNone/>
            </a:pPr>
            <a:r>
              <a:rPr lang="en-GB" sz="1600" dirty="0">
                <a:hlinkClick r:id="rId3"/>
              </a:rPr>
              <a:t>https://www.admissionstesting.org/for-test-takers/bmat/bmat-november/dates-and-costs/</a:t>
            </a:r>
            <a:endParaRPr lang="en-GB" sz="1600" dirty="0" smtClean="0">
              <a:solidFill>
                <a:srgbClr val="C00000"/>
              </a:solidFill>
            </a:endParaRPr>
          </a:p>
          <a:p>
            <a:pPr lvl="1">
              <a:lnSpc>
                <a:spcPct val="90000"/>
              </a:lnSpc>
            </a:pPr>
            <a:endParaRPr lang="en-GB" dirty="0" smtClean="0"/>
          </a:p>
          <a:p>
            <a:pPr marL="0" indent="0">
              <a:buFont typeface="Wingdings" pitchFamily="2" charset="2"/>
              <a:buNone/>
            </a:pPr>
            <a:endParaRPr lang="en-GB" sz="2000" dirty="0">
              <a:cs typeface="Calibri" pitchFamily="34" charset="0"/>
            </a:endParaRPr>
          </a:p>
          <a:p>
            <a:pPr lvl="0"/>
            <a:endParaRPr lang="en-GB" sz="2000" dirty="0">
              <a:solidFill>
                <a:srgbClr val="B5121B"/>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spTree>
    <p:extLst>
      <p:ext uri="{BB962C8B-B14F-4D97-AF65-F5344CB8AC3E}">
        <p14:creationId xmlns:p14="http://schemas.microsoft.com/office/powerpoint/2010/main" val="1250564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667018"/>
            <a:ext cx="6768752" cy="1152128"/>
          </a:xfrm>
        </p:spPr>
        <p:txBody>
          <a:bodyPr anchor="ctr"/>
          <a:lstStyle/>
          <a:p>
            <a:pPr>
              <a:lnSpc>
                <a:spcPct val="100000"/>
              </a:lnSpc>
              <a:spcBef>
                <a:spcPts val="0"/>
              </a:spcBef>
            </a:pPr>
            <a:r>
              <a:rPr lang="en-GB" sz="4000" dirty="0" smtClean="0"/>
              <a:t/>
            </a:r>
            <a:br>
              <a:rPr lang="en-GB" sz="4000" dirty="0" smtClean="0"/>
            </a:br>
            <a:r>
              <a:rPr lang="en-GB" sz="4000" dirty="0" smtClean="0"/>
              <a:t>Myth busting</a:t>
            </a:r>
            <a:r>
              <a:rPr lang="en-GB" sz="4000" i="1" dirty="0"/>
              <a:t/>
            </a:r>
            <a:br>
              <a:rPr lang="en-GB" sz="4000" i="1" dirty="0"/>
            </a:br>
            <a:endParaRPr lang="en-GB" sz="4000" i="1" dirty="0"/>
          </a:p>
        </p:txBody>
      </p:sp>
      <p:sp>
        <p:nvSpPr>
          <p:cNvPr id="2" name="Subtitle 1"/>
          <p:cNvSpPr>
            <a:spLocks noGrp="1"/>
          </p:cNvSpPr>
          <p:nvPr>
            <p:ph type="body" sz="quarter" idx="14"/>
          </p:nvPr>
        </p:nvSpPr>
        <p:spPr>
          <a:xfrm>
            <a:off x="395288" y="1807285"/>
            <a:ext cx="8576590" cy="4790365"/>
          </a:xfrm>
          <a:prstGeom prst="rect">
            <a:avLst/>
          </a:prstGeom>
        </p:spPr>
        <p:txBody>
          <a:bodyPr/>
          <a:lstStyle/>
          <a:p>
            <a:r>
              <a:rPr lang="en-GB" dirty="0" smtClean="0">
                <a:solidFill>
                  <a:srgbClr val="B5121B"/>
                </a:solidFill>
                <a:cs typeface="Calibri" pitchFamily="34" charset="0"/>
              </a:rPr>
              <a:t>Myth One:  You need to be studying A-level Maths &amp; Physics</a:t>
            </a:r>
            <a:endParaRPr lang="en-GB" dirty="0">
              <a:solidFill>
                <a:srgbClr val="B5121B"/>
              </a:solidFill>
              <a:cs typeface="Calibri" pitchFamily="34" charset="0"/>
            </a:endParaRPr>
          </a:p>
          <a:p>
            <a:pPr>
              <a:buFontTx/>
              <a:buChar char="-"/>
            </a:pPr>
            <a:r>
              <a:rPr lang="en-GB" sz="2000" dirty="0" smtClean="0">
                <a:cs typeface="Calibri" pitchFamily="34" charset="0"/>
              </a:rPr>
              <a:t>No, the knowledge assessed in Section 2 is based on </a:t>
            </a:r>
            <a:r>
              <a:rPr lang="en-GB" sz="2000" u="sng" dirty="0" smtClean="0">
                <a:cs typeface="Calibri" pitchFamily="34" charset="0"/>
              </a:rPr>
              <a:t>GCSE</a:t>
            </a:r>
            <a:r>
              <a:rPr lang="en-GB" sz="2000" dirty="0" smtClean="0">
                <a:cs typeface="Calibri" pitchFamily="34" charset="0"/>
              </a:rPr>
              <a:t> Science &amp; Maths but the style of question is different</a:t>
            </a:r>
          </a:p>
          <a:p>
            <a:pPr>
              <a:buFontTx/>
              <a:buChar char="-"/>
            </a:pPr>
            <a:endParaRPr lang="en-GB" sz="1100" b="1" dirty="0">
              <a:cs typeface="Calibri" pitchFamily="34" charset="0"/>
            </a:endParaRPr>
          </a:p>
          <a:p>
            <a:r>
              <a:rPr lang="en-GB" dirty="0" smtClean="0">
                <a:solidFill>
                  <a:srgbClr val="B5121B"/>
                </a:solidFill>
                <a:cs typeface="Calibri" pitchFamily="34" charset="0"/>
              </a:rPr>
              <a:t>Myth Two:  BMAT is super-difficult</a:t>
            </a:r>
            <a:endParaRPr lang="en-GB" dirty="0">
              <a:solidFill>
                <a:srgbClr val="B5121B"/>
              </a:solidFill>
              <a:cs typeface="Calibri" pitchFamily="34" charset="0"/>
            </a:endParaRPr>
          </a:p>
          <a:p>
            <a:pPr>
              <a:buFontTx/>
              <a:buChar char="-"/>
            </a:pPr>
            <a:r>
              <a:rPr lang="en-GB" sz="2000" dirty="0" smtClean="0">
                <a:cs typeface="Calibri" pitchFamily="34" charset="0"/>
              </a:rPr>
              <a:t>If you are good at science, you will probably be good at BMAT</a:t>
            </a:r>
          </a:p>
          <a:p>
            <a:pPr>
              <a:buFontTx/>
              <a:buChar char="-"/>
            </a:pPr>
            <a:endParaRPr lang="en-GB" sz="1100" b="1" dirty="0">
              <a:cs typeface="Calibri" pitchFamily="34" charset="0"/>
            </a:endParaRPr>
          </a:p>
          <a:p>
            <a:r>
              <a:rPr lang="en-GB" dirty="0" smtClean="0">
                <a:solidFill>
                  <a:srgbClr val="B5121B"/>
                </a:solidFill>
                <a:cs typeface="Calibri" pitchFamily="34" charset="0"/>
              </a:rPr>
              <a:t>Myth Three:  You need to pay for an expensive preparation course to be able to get a good BMAT score</a:t>
            </a:r>
            <a:endParaRPr lang="en-GB" dirty="0">
              <a:solidFill>
                <a:srgbClr val="B5121B"/>
              </a:solidFill>
              <a:cs typeface="Calibri" pitchFamily="34" charset="0"/>
            </a:endParaRPr>
          </a:p>
          <a:p>
            <a:pPr>
              <a:buFontTx/>
              <a:buChar char="-"/>
            </a:pPr>
            <a:r>
              <a:rPr lang="en-GB" sz="2000" dirty="0" smtClean="0">
                <a:cs typeface="Calibri" pitchFamily="34" charset="0"/>
              </a:rPr>
              <a:t>No, there is no evidence that attending a course improves applicants’ scores.  All you need to help you prepare can be found, FOR FREE, on the BMAT website</a:t>
            </a:r>
            <a:endParaRPr lang="en-GB" dirty="0">
              <a:solidFill>
                <a:srgbClr val="B5121B"/>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spTree>
    <p:extLst>
      <p:ext uri="{BB962C8B-B14F-4D97-AF65-F5344CB8AC3E}">
        <p14:creationId xmlns:p14="http://schemas.microsoft.com/office/powerpoint/2010/main" val="8572962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479980"/>
            <a:ext cx="6768752" cy="1152128"/>
          </a:xfrm>
        </p:spPr>
        <p:txBody>
          <a:bodyPr anchor="ctr"/>
          <a:lstStyle/>
          <a:p>
            <a:pPr>
              <a:lnSpc>
                <a:spcPct val="100000"/>
              </a:lnSpc>
              <a:spcBef>
                <a:spcPts val="0"/>
              </a:spcBef>
            </a:pPr>
            <a:r>
              <a:rPr lang="en-GB" sz="4000" dirty="0" smtClean="0"/>
              <a:t/>
            </a:r>
            <a:br>
              <a:rPr lang="en-GB" sz="4000" dirty="0" smtClean="0"/>
            </a:br>
            <a:r>
              <a:rPr lang="en-GB" sz="4000" dirty="0" smtClean="0"/>
              <a:t>Preparing for BMAT:</a:t>
            </a:r>
            <a:br>
              <a:rPr lang="en-GB" sz="4000" dirty="0" smtClean="0"/>
            </a:br>
            <a:r>
              <a:rPr lang="en-GB" sz="4000" dirty="0"/>
              <a:t>t</a:t>
            </a:r>
            <a:r>
              <a:rPr lang="en-GB" sz="4000" dirty="0" smtClean="0"/>
              <a:t>op tips</a:t>
            </a:r>
            <a:r>
              <a:rPr lang="en-GB" sz="4000" i="1" dirty="0"/>
              <a:t/>
            </a:r>
            <a:br>
              <a:rPr lang="en-GB" sz="4000" i="1" dirty="0"/>
            </a:br>
            <a:endParaRPr lang="en-GB" sz="4000" i="1" dirty="0"/>
          </a:p>
        </p:txBody>
      </p:sp>
      <p:sp>
        <p:nvSpPr>
          <p:cNvPr id="2" name="Subtitle 1"/>
          <p:cNvSpPr>
            <a:spLocks noGrp="1"/>
          </p:cNvSpPr>
          <p:nvPr>
            <p:ph type="body" sz="quarter" idx="14"/>
          </p:nvPr>
        </p:nvSpPr>
        <p:spPr>
          <a:xfrm>
            <a:off x="395288" y="1807285"/>
            <a:ext cx="8576590" cy="4790365"/>
          </a:xfrm>
          <a:prstGeom prst="rect">
            <a:avLst/>
          </a:prstGeom>
        </p:spPr>
        <p:txBody>
          <a:bodyPr/>
          <a:lstStyle/>
          <a:p>
            <a:r>
              <a:rPr lang="en-GB" dirty="0">
                <a:solidFill>
                  <a:srgbClr val="B5121B"/>
                </a:solidFill>
                <a:cs typeface="Calibri" pitchFamily="34" charset="0"/>
              </a:rPr>
              <a:t>Use the free resources available on the BMAT website</a:t>
            </a:r>
          </a:p>
          <a:p>
            <a:pPr>
              <a:buFontTx/>
              <a:buChar char="-"/>
            </a:pPr>
            <a:r>
              <a:rPr lang="en-GB" sz="2000" dirty="0">
                <a:cs typeface="Calibri" pitchFamily="34" charset="0"/>
              </a:rPr>
              <a:t>https://www.admissionstesting.org/for-test-takers/bmat/preparing-for-bmat</a:t>
            </a:r>
            <a:r>
              <a:rPr lang="en-GB" sz="2000" dirty="0" smtClean="0">
                <a:cs typeface="Calibri" pitchFamily="34" charset="0"/>
              </a:rPr>
              <a:t>/</a:t>
            </a:r>
          </a:p>
          <a:p>
            <a:pPr>
              <a:buFontTx/>
              <a:buChar char="-"/>
            </a:pPr>
            <a:endParaRPr lang="en-GB" sz="1100" b="1" dirty="0">
              <a:cs typeface="Calibri" pitchFamily="34" charset="0"/>
            </a:endParaRPr>
          </a:p>
          <a:p>
            <a:endParaRPr lang="en-GB" dirty="0">
              <a:solidFill>
                <a:srgbClr val="B5121B"/>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pic>
        <p:nvPicPr>
          <p:cNvPr id="4" name="Picture 3"/>
          <p:cNvPicPr>
            <a:picLocks noChangeAspect="1"/>
          </p:cNvPicPr>
          <p:nvPr/>
        </p:nvPicPr>
        <p:blipFill>
          <a:blip r:embed="rId4"/>
          <a:stretch>
            <a:fillRect/>
          </a:stretch>
        </p:blipFill>
        <p:spPr>
          <a:xfrm>
            <a:off x="1686672" y="2863259"/>
            <a:ext cx="5223283" cy="3662390"/>
          </a:xfrm>
          <a:prstGeom prst="rect">
            <a:avLst/>
          </a:prstGeom>
        </p:spPr>
      </p:pic>
    </p:spTree>
    <p:extLst>
      <p:ext uri="{BB962C8B-B14F-4D97-AF65-F5344CB8AC3E}">
        <p14:creationId xmlns:p14="http://schemas.microsoft.com/office/powerpoint/2010/main" val="35044259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667018"/>
            <a:ext cx="6768752" cy="1152128"/>
          </a:xfrm>
        </p:spPr>
        <p:txBody>
          <a:bodyPr anchor="ctr"/>
          <a:lstStyle/>
          <a:p>
            <a:pPr>
              <a:lnSpc>
                <a:spcPct val="100000"/>
              </a:lnSpc>
              <a:spcBef>
                <a:spcPts val="0"/>
              </a:spcBef>
            </a:pPr>
            <a:r>
              <a:rPr lang="en-GB" sz="4000" dirty="0" smtClean="0"/>
              <a:t/>
            </a:r>
            <a:br>
              <a:rPr lang="en-GB" sz="4000" dirty="0" smtClean="0"/>
            </a:br>
            <a:r>
              <a:rPr lang="en-GB" sz="4000" dirty="0" smtClean="0"/>
              <a:t>BMAT</a:t>
            </a:r>
            <a:r>
              <a:rPr lang="en-GB" sz="4000" i="1" dirty="0"/>
              <a:t/>
            </a:r>
            <a:br>
              <a:rPr lang="en-GB" sz="4000" i="1" dirty="0"/>
            </a:br>
            <a:endParaRPr lang="en-GB" sz="4000" i="1" dirty="0"/>
          </a:p>
        </p:txBody>
      </p:sp>
      <p:sp>
        <p:nvSpPr>
          <p:cNvPr id="2" name="Subtitle 1"/>
          <p:cNvSpPr>
            <a:spLocks noGrp="1"/>
          </p:cNvSpPr>
          <p:nvPr>
            <p:ph type="body" sz="quarter" idx="14"/>
          </p:nvPr>
        </p:nvSpPr>
        <p:spPr>
          <a:xfrm>
            <a:off x="395288" y="1807285"/>
            <a:ext cx="8576590" cy="4790365"/>
          </a:xfrm>
          <a:prstGeom prst="rect">
            <a:avLst/>
          </a:prstGeom>
        </p:spPr>
        <p:txBody>
          <a:bodyPr/>
          <a:lstStyle/>
          <a:p>
            <a:r>
              <a:rPr lang="en-GB" dirty="0">
                <a:solidFill>
                  <a:srgbClr val="B5121B"/>
                </a:solidFill>
                <a:cs typeface="Calibri" pitchFamily="34" charset="0"/>
              </a:rPr>
              <a:t>Section 1 </a:t>
            </a:r>
            <a:r>
              <a:rPr lang="en-GB" dirty="0" smtClean="0">
                <a:solidFill>
                  <a:srgbClr val="B5121B"/>
                </a:solidFill>
                <a:cs typeface="Calibri" pitchFamily="34" charset="0"/>
              </a:rPr>
              <a:t>– Thinking Skills</a:t>
            </a:r>
            <a:endParaRPr lang="en-GB" dirty="0">
              <a:solidFill>
                <a:srgbClr val="B5121B"/>
              </a:solidFill>
              <a:cs typeface="Calibri" pitchFamily="34" charset="0"/>
            </a:endParaRPr>
          </a:p>
          <a:p>
            <a:pPr>
              <a:buFontTx/>
              <a:buChar char="-"/>
            </a:pPr>
            <a:r>
              <a:rPr lang="en-GB" sz="2000" dirty="0" smtClean="0">
                <a:cs typeface="Calibri" pitchFamily="34" charset="0"/>
              </a:rPr>
              <a:t>problem </a:t>
            </a:r>
            <a:r>
              <a:rPr lang="en-GB" sz="2000" dirty="0">
                <a:cs typeface="Calibri" pitchFamily="34" charset="0"/>
              </a:rPr>
              <a:t>solving</a:t>
            </a:r>
            <a:r>
              <a:rPr lang="en-GB" sz="2000" dirty="0" smtClean="0">
                <a:cs typeface="Calibri" pitchFamily="34" charset="0"/>
              </a:rPr>
              <a:t>, critical thinking.</a:t>
            </a:r>
          </a:p>
          <a:p>
            <a:pPr>
              <a:buFontTx/>
              <a:buChar char="-"/>
            </a:pPr>
            <a:endParaRPr lang="en-GB" sz="1100" b="1" dirty="0">
              <a:cs typeface="Calibri" pitchFamily="34" charset="0"/>
            </a:endParaRPr>
          </a:p>
          <a:p>
            <a:r>
              <a:rPr lang="en-GB" dirty="0">
                <a:solidFill>
                  <a:srgbClr val="B5121B"/>
                </a:solidFill>
                <a:cs typeface="Calibri" pitchFamily="34" charset="0"/>
              </a:rPr>
              <a:t>Section 2 - Scientific Knowledge and Applications  </a:t>
            </a:r>
          </a:p>
          <a:p>
            <a:pPr>
              <a:buFontTx/>
              <a:buChar char="-"/>
            </a:pPr>
            <a:r>
              <a:rPr lang="en-GB" sz="2000" dirty="0" smtClean="0">
                <a:cs typeface="Calibri" pitchFamily="34" charset="0"/>
              </a:rPr>
              <a:t>application </a:t>
            </a:r>
            <a:r>
              <a:rPr lang="en-GB" sz="2000" dirty="0">
                <a:cs typeface="Calibri" pitchFamily="34" charset="0"/>
              </a:rPr>
              <a:t>of scientific knowledge </a:t>
            </a:r>
            <a:r>
              <a:rPr lang="en-GB" sz="2000" dirty="0" smtClean="0">
                <a:cs typeface="Calibri" pitchFamily="34" charset="0"/>
              </a:rPr>
              <a:t>(Key stage 4 Science </a:t>
            </a:r>
            <a:r>
              <a:rPr lang="en-GB" sz="2000" dirty="0">
                <a:cs typeface="Calibri" pitchFamily="34" charset="0"/>
              </a:rPr>
              <a:t>and </a:t>
            </a:r>
            <a:r>
              <a:rPr lang="en-GB" sz="2000" dirty="0" smtClean="0">
                <a:cs typeface="Calibri" pitchFamily="34" charset="0"/>
              </a:rPr>
              <a:t>Maths)</a:t>
            </a:r>
          </a:p>
          <a:p>
            <a:pPr>
              <a:buFontTx/>
              <a:buChar char="-"/>
            </a:pPr>
            <a:endParaRPr lang="en-GB" sz="1100" b="1" dirty="0">
              <a:cs typeface="Calibri" pitchFamily="34" charset="0"/>
            </a:endParaRPr>
          </a:p>
          <a:p>
            <a:r>
              <a:rPr lang="en-GB" dirty="0">
                <a:solidFill>
                  <a:srgbClr val="B5121B"/>
                </a:solidFill>
                <a:cs typeface="Calibri" pitchFamily="34" charset="0"/>
              </a:rPr>
              <a:t>Section 3 - Writing Task </a:t>
            </a:r>
          </a:p>
          <a:p>
            <a:pPr marL="0" indent="0">
              <a:buFont typeface="Wingdings" pitchFamily="2" charset="2"/>
              <a:buNone/>
            </a:pPr>
            <a:r>
              <a:rPr lang="en-GB" sz="2000" dirty="0" smtClean="0">
                <a:cs typeface="Calibri" pitchFamily="34" charset="0"/>
              </a:rPr>
              <a:t>- ability </a:t>
            </a:r>
            <a:r>
              <a:rPr lang="en-GB" sz="2000" dirty="0">
                <a:cs typeface="Calibri" pitchFamily="34" charset="0"/>
              </a:rPr>
              <a:t>to select, develop and organise </a:t>
            </a:r>
            <a:r>
              <a:rPr lang="en-GB" sz="2000" dirty="0" smtClean="0">
                <a:cs typeface="Calibri" pitchFamily="34" charset="0"/>
              </a:rPr>
              <a:t>ideas, </a:t>
            </a:r>
            <a:r>
              <a:rPr lang="en-GB" sz="2000" dirty="0">
                <a:cs typeface="Calibri" pitchFamily="34" charset="0"/>
              </a:rPr>
              <a:t>and communicate them in writing in a concise and effective </a:t>
            </a:r>
            <a:r>
              <a:rPr lang="en-GB" sz="2000" dirty="0" smtClean="0">
                <a:cs typeface="Calibri" pitchFamily="34" charset="0"/>
              </a:rPr>
              <a:t>way</a:t>
            </a:r>
          </a:p>
          <a:p>
            <a:pPr marL="0" indent="0">
              <a:buFont typeface="Wingdings" pitchFamily="2" charset="2"/>
              <a:buNone/>
            </a:pPr>
            <a:endParaRPr lang="en-GB" sz="2000" dirty="0">
              <a:cs typeface="Calibri"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sp>
        <p:nvSpPr>
          <p:cNvPr id="4" name="Rectangle 3"/>
          <p:cNvSpPr/>
          <p:nvPr/>
        </p:nvSpPr>
        <p:spPr>
          <a:xfrm>
            <a:off x="1463041" y="5158160"/>
            <a:ext cx="7037726" cy="1200329"/>
          </a:xfrm>
          <a:prstGeom prst="rect">
            <a:avLst/>
          </a:prstGeom>
          <a:ln>
            <a:solidFill>
              <a:srgbClr val="B5121B"/>
            </a:solidFill>
          </a:ln>
        </p:spPr>
        <p:txBody>
          <a:bodyPr wrap="square">
            <a:spAutoFit/>
          </a:bodyPr>
          <a:lstStyle/>
          <a:p>
            <a:pPr lvl="0"/>
            <a:r>
              <a:rPr lang="en-GB" sz="2400" dirty="0">
                <a:solidFill>
                  <a:srgbClr val="B5121B"/>
                </a:solidFill>
              </a:rPr>
              <a:t>Think about the types of questions in each section</a:t>
            </a:r>
          </a:p>
          <a:p>
            <a:pPr lvl="0"/>
            <a:r>
              <a:rPr lang="en-GB" sz="2400" dirty="0">
                <a:solidFill>
                  <a:srgbClr val="B5121B"/>
                </a:solidFill>
              </a:rPr>
              <a:t>Practice some questions under timed conditions</a:t>
            </a:r>
          </a:p>
          <a:p>
            <a:pPr lvl="0"/>
            <a:r>
              <a:rPr lang="en-GB" sz="2400" dirty="0">
                <a:solidFill>
                  <a:srgbClr val="B5121B"/>
                </a:solidFill>
              </a:rPr>
              <a:t>Look at average scores for each section</a:t>
            </a:r>
          </a:p>
        </p:txBody>
      </p:sp>
    </p:spTree>
    <p:extLst>
      <p:ext uri="{BB962C8B-B14F-4D97-AF65-F5344CB8AC3E}">
        <p14:creationId xmlns:p14="http://schemas.microsoft.com/office/powerpoint/2010/main" val="3411566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667018"/>
            <a:ext cx="6768752" cy="1152128"/>
          </a:xfrm>
        </p:spPr>
        <p:txBody>
          <a:bodyPr anchor="ctr"/>
          <a:lstStyle/>
          <a:p>
            <a:pPr>
              <a:lnSpc>
                <a:spcPct val="100000"/>
              </a:lnSpc>
              <a:spcBef>
                <a:spcPts val="0"/>
              </a:spcBef>
            </a:pPr>
            <a:r>
              <a:rPr lang="en-GB" sz="4000" dirty="0" smtClean="0"/>
              <a:t/>
            </a:r>
            <a:br>
              <a:rPr lang="en-GB" sz="4000" dirty="0" smtClean="0"/>
            </a:br>
            <a:r>
              <a:rPr lang="en-GB" sz="4000" dirty="0">
                <a:cs typeface="Calibri" pitchFamily="34" charset="0"/>
              </a:rPr>
              <a:t>Section 1 </a:t>
            </a:r>
            <a:r>
              <a:rPr lang="en-GB" sz="4000" dirty="0" smtClean="0">
                <a:cs typeface="Calibri" pitchFamily="34" charset="0"/>
              </a:rPr>
              <a:t>– Thinking Skills</a:t>
            </a:r>
            <a:r>
              <a:rPr lang="en-GB" sz="4000" i="1" dirty="0"/>
              <a:t/>
            </a:r>
            <a:br>
              <a:rPr lang="en-GB" sz="4000" i="1" dirty="0"/>
            </a:br>
            <a:endParaRPr lang="en-GB" sz="4000" i="1" dirty="0"/>
          </a:p>
        </p:txBody>
      </p:sp>
      <p:sp>
        <p:nvSpPr>
          <p:cNvPr id="2" name="Subtitle 1"/>
          <p:cNvSpPr>
            <a:spLocks noGrp="1"/>
          </p:cNvSpPr>
          <p:nvPr>
            <p:ph type="body" sz="quarter" idx="14"/>
          </p:nvPr>
        </p:nvSpPr>
        <p:spPr>
          <a:xfrm>
            <a:off x="395288" y="1807285"/>
            <a:ext cx="8576590" cy="4790365"/>
          </a:xfrm>
          <a:prstGeom prst="rect">
            <a:avLst/>
          </a:prstGeom>
        </p:spPr>
        <p:txBody>
          <a:bodyPr/>
          <a:lstStyle/>
          <a:p>
            <a:r>
              <a:rPr lang="en-GB" sz="2800" dirty="0" smtClean="0">
                <a:solidFill>
                  <a:srgbClr val="C00000"/>
                </a:solidFill>
                <a:cs typeface="Calibri" pitchFamily="34" charset="0"/>
              </a:rPr>
              <a:t>Tests generic skills</a:t>
            </a:r>
          </a:p>
          <a:p>
            <a:pPr>
              <a:buFontTx/>
              <a:buChar char="-"/>
            </a:pPr>
            <a:r>
              <a:rPr lang="en-GB" dirty="0" smtClean="0">
                <a:cs typeface="Calibri" pitchFamily="34" charset="0"/>
              </a:rPr>
              <a:t>problem solving – reasoning using numerical skills</a:t>
            </a:r>
          </a:p>
          <a:p>
            <a:pPr>
              <a:buFontTx/>
              <a:buChar char="-"/>
            </a:pPr>
            <a:r>
              <a:rPr lang="en-GB" dirty="0">
                <a:cs typeface="Calibri" pitchFamily="34" charset="0"/>
              </a:rPr>
              <a:t>c</a:t>
            </a:r>
            <a:r>
              <a:rPr lang="en-GB" dirty="0" smtClean="0">
                <a:cs typeface="Calibri" pitchFamily="34" charset="0"/>
              </a:rPr>
              <a:t>ritical thinking – reasoning using everyday written language</a:t>
            </a:r>
          </a:p>
          <a:p>
            <a:pPr>
              <a:spcBef>
                <a:spcPts val="1800"/>
              </a:spcBef>
            </a:pPr>
            <a:r>
              <a:rPr lang="en-GB" sz="2800" dirty="0" smtClean="0">
                <a:solidFill>
                  <a:srgbClr val="C00000"/>
                </a:solidFill>
                <a:cs typeface="Calibri" pitchFamily="34" charset="0"/>
              </a:rPr>
              <a:t>1 hr, 32 questions</a:t>
            </a:r>
          </a:p>
          <a:p>
            <a:pPr>
              <a:spcBef>
                <a:spcPts val="1800"/>
              </a:spcBef>
            </a:pPr>
            <a:r>
              <a:rPr lang="en-GB" sz="2800" dirty="0" smtClean="0">
                <a:solidFill>
                  <a:srgbClr val="C00000"/>
                </a:solidFill>
                <a:cs typeface="Calibri" pitchFamily="34" charset="0"/>
              </a:rPr>
              <a:t>Marked out of 9</a:t>
            </a:r>
            <a:endParaRPr lang="en-GB" sz="2000" dirty="0">
              <a:cs typeface="Calibri" pitchFamily="34" charset="0"/>
            </a:endParaRPr>
          </a:p>
          <a:p>
            <a:pPr>
              <a:spcBef>
                <a:spcPts val="1800"/>
              </a:spcBef>
            </a:pPr>
            <a:r>
              <a:rPr lang="en-GB" sz="2800" dirty="0" smtClean="0">
                <a:solidFill>
                  <a:srgbClr val="C00000"/>
                </a:solidFill>
                <a:cs typeface="Calibri" pitchFamily="34" charset="0"/>
              </a:rPr>
              <a:t>No calculator or dictionary</a:t>
            </a:r>
          </a:p>
          <a:p>
            <a:pPr>
              <a:spcBef>
                <a:spcPts val="1800"/>
              </a:spcBef>
            </a:pPr>
            <a:r>
              <a:rPr lang="en-GB" sz="2800" dirty="0" smtClean="0">
                <a:solidFill>
                  <a:srgbClr val="C00000"/>
                </a:solidFill>
                <a:cs typeface="Calibri" pitchFamily="34" charset="0"/>
              </a:rPr>
              <a:t>Ordered in increasing difficulty, interspersed Q type</a:t>
            </a:r>
          </a:p>
          <a:p>
            <a:pPr>
              <a:buFontTx/>
              <a:buChar char="-"/>
            </a:pPr>
            <a:endParaRPr lang="en-GB" sz="2000" dirty="0" smtClean="0">
              <a:cs typeface="Calibri" pitchFamily="34" charset="0"/>
            </a:endParaRPr>
          </a:p>
          <a:p>
            <a:pPr>
              <a:buFontTx/>
              <a:buChar char="-"/>
            </a:pPr>
            <a:endParaRPr lang="en-GB" sz="2000" dirty="0">
              <a:cs typeface="Calibri" pitchFamily="34" charset="0"/>
            </a:endParaRPr>
          </a:p>
          <a:p>
            <a:pPr marL="0" indent="0">
              <a:buNone/>
            </a:pPr>
            <a:endParaRPr lang="en-GB" sz="1100" b="1" dirty="0">
              <a:cs typeface="Calibri"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spTree>
    <p:extLst>
      <p:ext uri="{BB962C8B-B14F-4D97-AF65-F5344CB8AC3E}">
        <p14:creationId xmlns:p14="http://schemas.microsoft.com/office/powerpoint/2010/main" val="31593277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667018"/>
            <a:ext cx="6768752" cy="1152128"/>
          </a:xfrm>
        </p:spPr>
        <p:txBody>
          <a:bodyPr anchor="ctr"/>
          <a:lstStyle/>
          <a:p>
            <a:pPr>
              <a:lnSpc>
                <a:spcPct val="100000"/>
              </a:lnSpc>
              <a:spcBef>
                <a:spcPts val="0"/>
              </a:spcBef>
            </a:pPr>
            <a:r>
              <a:rPr lang="en-GB" sz="4000" dirty="0" smtClean="0"/>
              <a:t/>
            </a:r>
            <a:br>
              <a:rPr lang="en-GB" sz="4000" dirty="0" smtClean="0"/>
            </a:br>
            <a:r>
              <a:rPr lang="en-GB" sz="4000" dirty="0">
                <a:cs typeface="Calibri" pitchFamily="34" charset="0"/>
              </a:rPr>
              <a:t>Section 1 - </a:t>
            </a:r>
            <a:r>
              <a:rPr lang="en-GB" sz="4000" dirty="0" smtClean="0">
                <a:cs typeface="Calibri" pitchFamily="34" charset="0"/>
              </a:rPr>
              <a:t>Practice</a:t>
            </a:r>
            <a:r>
              <a:rPr lang="en-GB" sz="4000" i="1" dirty="0"/>
              <a:t/>
            </a:r>
            <a:br>
              <a:rPr lang="en-GB" sz="4000" i="1" dirty="0"/>
            </a:br>
            <a:endParaRPr lang="en-GB" sz="4000" i="1" dirty="0"/>
          </a:p>
        </p:txBody>
      </p:sp>
      <p:sp>
        <p:nvSpPr>
          <p:cNvPr id="2" name="Subtitle 1"/>
          <p:cNvSpPr>
            <a:spLocks noGrp="1"/>
          </p:cNvSpPr>
          <p:nvPr>
            <p:ph type="body" sz="quarter" idx="14"/>
          </p:nvPr>
        </p:nvSpPr>
        <p:spPr>
          <a:xfrm>
            <a:off x="395288" y="1807285"/>
            <a:ext cx="8576590" cy="4790365"/>
          </a:xfrm>
          <a:prstGeom prst="rect">
            <a:avLst/>
          </a:prstGeom>
        </p:spPr>
        <p:txBody>
          <a:bodyPr/>
          <a:lstStyle/>
          <a:p>
            <a:pPr marL="0" indent="0">
              <a:buNone/>
            </a:pPr>
            <a:r>
              <a:rPr lang="en-GB" sz="2800" b="1" dirty="0" smtClean="0">
                <a:cs typeface="Calibri" pitchFamily="34" charset="0"/>
              </a:rPr>
              <a:t>TASK 1</a:t>
            </a:r>
          </a:p>
          <a:p>
            <a:pPr>
              <a:buFontTx/>
              <a:buChar char="-"/>
            </a:pPr>
            <a:r>
              <a:rPr lang="en-GB" dirty="0" smtClean="0">
                <a:cs typeface="Calibri" pitchFamily="34" charset="0"/>
              </a:rPr>
              <a:t>Try three types of questions</a:t>
            </a:r>
          </a:p>
          <a:p>
            <a:pPr>
              <a:buFontTx/>
              <a:buChar char="-"/>
            </a:pPr>
            <a:r>
              <a:rPr lang="en-GB" dirty="0">
                <a:cs typeface="Calibri" pitchFamily="34" charset="0"/>
              </a:rPr>
              <a:t>1</a:t>
            </a:r>
            <a:r>
              <a:rPr lang="en-GB" dirty="0" smtClean="0">
                <a:cs typeface="Calibri" pitchFamily="34" charset="0"/>
              </a:rPr>
              <a:t> minutes 52s</a:t>
            </a:r>
          </a:p>
          <a:p>
            <a:pPr>
              <a:buFontTx/>
              <a:buChar char="-"/>
            </a:pPr>
            <a:endParaRPr lang="en-GB" dirty="0">
              <a:cs typeface="Calibri" pitchFamily="34" charset="0"/>
            </a:endParaRPr>
          </a:p>
          <a:p>
            <a:pPr>
              <a:buFontTx/>
              <a:buChar char="-"/>
            </a:pPr>
            <a:r>
              <a:rPr lang="en-GB" dirty="0" smtClean="0">
                <a:cs typeface="Calibri" pitchFamily="34" charset="0"/>
              </a:rPr>
              <a:t>First question: </a:t>
            </a:r>
            <a:r>
              <a:rPr lang="en-GB" b="1" dirty="0" smtClean="0">
                <a:cs typeface="Calibri" pitchFamily="34" charset="0"/>
              </a:rPr>
              <a:t>problem solving</a:t>
            </a:r>
          </a:p>
          <a:p>
            <a:pPr>
              <a:buFontTx/>
              <a:buChar char="-"/>
            </a:pPr>
            <a:r>
              <a:rPr lang="en-GB" dirty="0" smtClean="0">
                <a:cs typeface="Calibri" pitchFamily="34" charset="0"/>
              </a:rPr>
              <a:t>Second question: </a:t>
            </a:r>
            <a:r>
              <a:rPr lang="en-GB" b="1" dirty="0" smtClean="0">
                <a:cs typeface="Calibri" pitchFamily="34" charset="0"/>
              </a:rPr>
              <a:t>understanding argument</a:t>
            </a:r>
          </a:p>
          <a:p>
            <a:pPr>
              <a:buFontTx/>
              <a:buChar char="-"/>
            </a:pPr>
            <a:r>
              <a:rPr lang="en-GB" dirty="0" smtClean="0">
                <a:cs typeface="Calibri" pitchFamily="34" charset="0"/>
              </a:rPr>
              <a:t>Third question </a:t>
            </a:r>
            <a:r>
              <a:rPr lang="en-GB" b="1" dirty="0" smtClean="0">
                <a:cs typeface="Calibri" pitchFamily="34" charset="0"/>
              </a:rPr>
              <a:t>pattern recognition</a:t>
            </a:r>
          </a:p>
          <a:p>
            <a:pPr>
              <a:buFontTx/>
              <a:buChar char="-"/>
            </a:pPr>
            <a:endParaRPr lang="en-GB" b="1" dirty="0">
              <a:cs typeface="Calibri" pitchFamily="34" charset="0"/>
            </a:endParaRPr>
          </a:p>
          <a:p>
            <a:pPr>
              <a:buFontTx/>
              <a:buChar char="-"/>
            </a:pPr>
            <a:r>
              <a:rPr lang="en-GB" b="1" dirty="0" smtClean="0">
                <a:cs typeface="Calibri" pitchFamily="34" charset="0"/>
              </a:rPr>
              <a:t>Data Analysis and Inference </a:t>
            </a:r>
            <a:r>
              <a:rPr lang="en-GB" dirty="0" smtClean="0">
                <a:cs typeface="Calibri" pitchFamily="34" charset="0"/>
              </a:rPr>
              <a:t>questions no longer included – be aware when using past papers – change occurred this year</a:t>
            </a:r>
            <a:endParaRPr lang="en-GB" b="1" dirty="0" smtClean="0">
              <a:cs typeface="Calibri" pitchFamily="34" charset="0"/>
            </a:endParaRPr>
          </a:p>
          <a:p>
            <a:pPr marL="0" indent="0">
              <a:buNone/>
            </a:pPr>
            <a:endParaRPr lang="en-GB" sz="2000" dirty="0">
              <a:cs typeface="Calibri" pitchFamily="34" charset="0"/>
            </a:endParaRPr>
          </a:p>
          <a:p>
            <a:pPr marL="0" indent="0">
              <a:buNone/>
            </a:pPr>
            <a:endParaRPr lang="en-GB" sz="1100" b="1" dirty="0">
              <a:cs typeface="Calibri"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spTree>
    <p:extLst>
      <p:ext uri="{BB962C8B-B14F-4D97-AF65-F5344CB8AC3E}">
        <p14:creationId xmlns:p14="http://schemas.microsoft.com/office/powerpoint/2010/main" val="16398001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667018"/>
            <a:ext cx="6768752" cy="1152128"/>
          </a:xfrm>
        </p:spPr>
        <p:txBody>
          <a:bodyPr anchor="ctr"/>
          <a:lstStyle/>
          <a:p>
            <a:pPr>
              <a:lnSpc>
                <a:spcPct val="100000"/>
              </a:lnSpc>
              <a:spcBef>
                <a:spcPts val="0"/>
              </a:spcBef>
            </a:pPr>
            <a:r>
              <a:rPr lang="en-GB" sz="4000" dirty="0" smtClean="0"/>
              <a:t/>
            </a:r>
            <a:br>
              <a:rPr lang="en-GB" sz="4000" dirty="0" smtClean="0"/>
            </a:br>
            <a:r>
              <a:rPr lang="en-GB" sz="4000" dirty="0">
                <a:cs typeface="Calibri" pitchFamily="34" charset="0"/>
              </a:rPr>
              <a:t>Section 1 - </a:t>
            </a:r>
            <a:r>
              <a:rPr lang="en-GB" sz="4000" dirty="0" smtClean="0">
                <a:cs typeface="Calibri" pitchFamily="34" charset="0"/>
              </a:rPr>
              <a:t>Practice</a:t>
            </a:r>
            <a:r>
              <a:rPr lang="en-GB" sz="4000" i="1" dirty="0"/>
              <a:t/>
            </a:r>
            <a:br>
              <a:rPr lang="en-GB" sz="4000" i="1" dirty="0"/>
            </a:br>
            <a:endParaRPr lang="en-GB" sz="4000" i="1" dirty="0"/>
          </a:p>
        </p:txBody>
      </p:sp>
      <p:sp>
        <p:nvSpPr>
          <p:cNvPr id="2" name="Subtitle 1"/>
          <p:cNvSpPr>
            <a:spLocks noGrp="1"/>
          </p:cNvSpPr>
          <p:nvPr>
            <p:ph type="body" sz="quarter" idx="14"/>
          </p:nvPr>
        </p:nvSpPr>
        <p:spPr>
          <a:xfrm>
            <a:off x="395288" y="1807285"/>
            <a:ext cx="8576590" cy="4790365"/>
          </a:xfrm>
          <a:prstGeom prst="rect">
            <a:avLst/>
          </a:prstGeom>
        </p:spPr>
        <p:txBody>
          <a:bodyPr/>
          <a:lstStyle/>
          <a:p>
            <a:pPr marL="0" indent="0">
              <a:buNone/>
            </a:pPr>
            <a:endParaRPr lang="en-GB" sz="2000" dirty="0">
              <a:cs typeface="Calibri" pitchFamily="34" charset="0"/>
            </a:endParaRPr>
          </a:p>
          <a:p>
            <a:pPr marL="0" indent="0">
              <a:buNone/>
            </a:pPr>
            <a:endParaRPr lang="en-GB" sz="1100" b="1" dirty="0">
              <a:cs typeface="Calibri"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pic>
        <p:nvPicPr>
          <p:cNvPr id="4" name="Picture 3"/>
          <p:cNvPicPr>
            <a:picLocks noChangeAspect="1"/>
          </p:cNvPicPr>
          <p:nvPr/>
        </p:nvPicPr>
        <p:blipFill rotWithShape="1">
          <a:blip r:embed="rId4"/>
          <a:srcRect l="7053" t="17092" r="64286" b="7691"/>
          <a:stretch/>
        </p:blipFill>
        <p:spPr>
          <a:xfrm>
            <a:off x="97301" y="0"/>
            <a:ext cx="9172563" cy="6858000"/>
          </a:xfrm>
          <a:prstGeom prst="rect">
            <a:avLst/>
          </a:prstGeom>
        </p:spPr>
      </p:pic>
      <p:sp>
        <p:nvSpPr>
          <p:cNvPr id="7" name="Rectangle 6"/>
          <p:cNvSpPr/>
          <p:nvPr/>
        </p:nvSpPr>
        <p:spPr>
          <a:xfrm>
            <a:off x="484703" y="6314621"/>
            <a:ext cx="5963597" cy="4305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4364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322" t="44164" r="64821" b="24157"/>
          <a:stretch/>
        </p:blipFill>
        <p:spPr>
          <a:xfrm>
            <a:off x="121929" y="3835729"/>
            <a:ext cx="8820472" cy="285759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sp>
        <p:nvSpPr>
          <p:cNvPr id="6" name="Rectangle 5"/>
          <p:cNvSpPr/>
          <p:nvPr/>
        </p:nvSpPr>
        <p:spPr>
          <a:xfrm>
            <a:off x="490848" y="5020211"/>
            <a:ext cx="8184284" cy="57306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21929" y="0"/>
            <a:ext cx="9004834" cy="3737946"/>
          </a:xfrm>
          <a:prstGeom prst="rect">
            <a:avLst/>
          </a:prstGeom>
          <a:solidFill>
            <a:schemeClr val="bg1"/>
          </a:solidFill>
        </p:spPr>
        <p:txBody>
          <a:bodyPr wrap="square" rtlCol="0">
            <a:spAutoFit/>
          </a:bodyPr>
          <a:lstStyle/>
          <a:p>
            <a:pPr>
              <a:lnSpc>
                <a:spcPct val="150000"/>
              </a:lnSpc>
            </a:pPr>
            <a:r>
              <a:rPr lang="en-GB" sz="2000" b="1" dirty="0" smtClean="0"/>
              <a:t>4. </a:t>
            </a:r>
            <a:r>
              <a:rPr lang="en-GB" sz="2000" dirty="0" smtClean="0"/>
              <a:t>Since </a:t>
            </a:r>
            <a:r>
              <a:rPr lang="en-GB" sz="2000" dirty="0"/>
              <a:t>the late 1990s wolves have been seen in the Haute-France region of the Alps.</a:t>
            </a:r>
          </a:p>
          <a:p>
            <a:pPr>
              <a:lnSpc>
                <a:spcPct val="150000"/>
              </a:lnSpc>
            </a:pPr>
            <a:r>
              <a:rPr lang="en-GB" sz="2000" dirty="0"/>
              <a:t>This places them once again in conflict with the shepherds who farm this region. Due </a:t>
            </a:r>
            <a:r>
              <a:rPr lang="en-GB" sz="2000" dirty="0" smtClean="0"/>
              <a:t>to the </a:t>
            </a:r>
            <a:r>
              <a:rPr lang="en-GB" sz="2000" dirty="0"/>
              <a:t>protected status of the European wolf, French farmers are awarded a</a:t>
            </a:r>
          </a:p>
          <a:p>
            <a:pPr>
              <a:lnSpc>
                <a:spcPct val="150000"/>
              </a:lnSpc>
            </a:pPr>
            <a:r>
              <a:rPr lang="en-GB" sz="2000" dirty="0"/>
              <a:t>compensation payment for the loss of any of their sheep to a wolf. This payment</a:t>
            </a:r>
          </a:p>
          <a:p>
            <a:pPr>
              <a:lnSpc>
                <a:spcPct val="150000"/>
              </a:lnSpc>
            </a:pPr>
            <a:r>
              <a:rPr lang="en-GB" sz="2000" dirty="0"/>
              <a:t>amounts to considerably more than the livestock value of the animal. In addition to </a:t>
            </a:r>
            <a:r>
              <a:rPr lang="en-GB" sz="2000" dirty="0" smtClean="0"/>
              <a:t>this, it </a:t>
            </a:r>
            <a:r>
              <a:rPr lang="en-GB" sz="2000" dirty="0"/>
              <a:t>is very difficult to distinguish between evidence of a wolf attack and dog </a:t>
            </a:r>
            <a:r>
              <a:rPr lang="en-GB" sz="2000" dirty="0" smtClean="0"/>
              <a:t>attack. France </a:t>
            </a:r>
            <a:r>
              <a:rPr lang="en-GB" sz="2000" dirty="0"/>
              <a:t>has a population of 8 million dogs; 8 000 of these are estimated to be </a:t>
            </a:r>
            <a:r>
              <a:rPr lang="en-GB" sz="2000" dirty="0" smtClean="0"/>
              <a:t>wild compared </a:t>
            </a:r>
            <a:r>
              <a:rPr lang="en-GB" sz="2000" dirty="0"/>
              <a:t>to only 200 wolves.</a:t>
            </a:r>
          </a:p>
        </p:txBody>
      </p:sp>
    </p:spTree>
    <p:extLst>
      <p:ext uri="{BB962C8B-B14F-4D97-AF65-F5344CB8AC3E}">
        <p14:creationId xmlns:p14="http://schemas.microsoft.com/office/powerpoint/2010/main" val="296232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pic>
        <p:nvPicPr>
          <p:cNvPr id="4" name="Picture 3"/>
          <p:cNvPicPr>
            <a:picLocks noChangeAspect="1"/>
          </p:cNvPicPr>
          <p:nvPr/>
        </p:nvPicPr>
        <p:blipFill rotWithShape="1">
          <a:blip r:embed="rId3"/>
          <a:srcRect l="66942" t="52820" r="24040" b="16781"/>
          <a:stretch/>
        </p:blipFill>
        <p:spPr>
          <a:xfrm>
            <a:off x="1000431" y="3313521"/>
            <a:ext cx="3298373" cy="3167744"/>
          </a:xfrm>
          <a:prstGeom prst="rect">
            <a:avLst/>
          </a:prstGeom>
        </p:spPr>
      </p:pic>
      <p:pic>
        <p:nvPicPr>
          <p:cNvPr id="5" name="Picture 4"/>
          <p:cNvPicPr>
            <a:picLocks noChangeAspect="1"/>
          </p:cNvPicPr>
          <p:nvPr/>
        </p:nvPicPr>
        <p:blipFill rotWithShape="1">
          <a:blip r:embed="rId3"/>
          <a:srcRect l="60625" t="26808" r="18474" b="48329"/>
          <a:stretch/>
        </p:blipFill>
        <p:spPr>
          <a:xfrm>
            <a:off x="0" y="7692"/>
            <a:ext cx="8983589" cy="3044573"/>
          </a:xfrm>
          <a:prstGeom prst="rect">
            <a:avLst/>
          </a:prstGeom>
        </p:spPr>
      </p:pic>
      <p:pic>
        <p:nvPicPr>
          <p:cNvPr id="6" name="Picture 5"/>
          <p:cNvPicPr>
            <a:picLocks noChangeAspect="1"/>
          </p:cNvPicPr>
          <p:nvPr/>
        </p:nvPicPr>
        <p:blipFill rotWithShape="1">
          <a:blip r:embed="rId4"/>
          <a:srcRect l="15412" t="31196" r="80468" b="23048"/>
          <a:stretch/>
        </p:blipFill>
        <p:spPr>
          <a:xfrm>
            <a:off x="5207470" y="2868516"/>
            <a:ext cx="1208314" cy="3823845"/>
          </a:xfrm>
          <a:prstGeom prst="rect">
            <a:avLst/>
          </a:prstGeom>
        </p:spPr>
      </p:pic>
      <p:pic>
        <p:nvPicPr>
          <p:cNvPr id="7" name="Picture 6"/>
          <p:cNvPicPr>
            <a:picLocks noChangeAspect="1"/>
          </p:cNvPicPr>
          <p:nvPr/>
        </p:nvPicPr>
        <p:blipFill rotWithShape="1">
          <a:blip r:embed="rId4"/>
          <a:srcRect l="25221" t="31196" r="71339" b="23048"/>
          <a:stretch/>
        </p:blipFill>
        <p:spPr>
          <a:xfrm>
            <a:off x="7292259" y="2906484"/>
            <a:ext cx="1008972" cy="3823845"/>
          </a:xfrm>
          <a:prstGeom prst="rect">
            <a:avLst/>
          </a:prstGeom>
        </p:spPr>
      </p:pic>
      <p:pic>
        <p:nvPicPr>
          <p:cNvPr id="8" name="Picture 7"/>
          <p:cNvPicPr>
            <a:picLocks noChangeAspect="1"/>
          </p:cNvPicPr>
          <p:nvPr/>
        </p:nvPicPr>
        <p:blipFill rotWithShape="1">
          <a:blip r:embed="rId4"/>
          <a:srcRect l="11696" t="31196" r="87223" b="23048"/>
          <a:stretch/>
        </p:blipFill>
        <p:spPr>
          <a:xfrm>
            <a:off x="4807974" y="2868515"/>
            <a:ext cx="317151" cy="3823845"/>
          </a:xfrm>
          <a:prstGeom prst="rect">
            <a:avLst/>
          </a:prstGeom>
        </p:spPr>
      </p:pic>
      <p:pic>
        <p:nvPicPr>
          <p:cNvPr id="9" name="Picture 8"/>
          <p:cNvPicPr>
            <a:picLocks noChangeAspect="1"/>
          </p:cNvPicPr>
          <p:nvPr/>
        </p:nvPicPr>
        <p:blipFill rotWithShape="1">
          <a:blip r:embed="rId4"/>
          <a:srcRect l="21547" t="31196" r="77191" b="23048"/>
          <a:stretch/>
        </p:blipFill>
        <p:spPr>
          <a:xfrm>
            <a:off x="6897626" y="2906484"/>
            <a:ext cx="370111" cy="3823845"/>
          </a:xfrm>
          <a:prstGeom prst="rect">
            <a:avLst/>
          </a:prstGeom>
        </p:spPr>
      </p:pic>
      <p:sp>
        <p:nvSpPr>
          <p:cNvPr id="10" name="Rectangle 9"/>
          <p:cNvSpPr/>
          <p:nvPr/>
        </p:nvSpPr>
        <p:spPr>
          <a:xfrm>
            <a:off x="4807975" y="5735775"/>
            <a:ext cx="1607810" cy="95658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987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288" y="1018580"/>
            <a:ext cx="6768752" cy="1152128"/>
          </a:xfrm>
        </p:spPr>
        <p:txBody>
          <a:bodyPr/>
          <a:lstStyle/>
          <a:p>
            <a:r>
              <a:rPr lang="en-GB" dirty="0" smtClean="0"/>
              <a:t>Preparing for the BMAT</a:t>
            </a:r>
            <a:endParaRPr lang="en-GB" dirty="0"/>
          </a:p>
        </p:txBody>
      </p:sp>
      <p:sp>
        <p:nvSpPr>
          <p:cNvPr id="3" name="Text Placeholder 2"/>
          <p:cNvSpPr>
            <a:spLocks noGrp="1"/>
          </p:cNvSpPr>
          <p:nvPr>
            <p:ph type="body" sz="quarter" idx="14"/>
          </p:nvPr>
        </p:nvSpPr>
        <p:spPr/>
        <p:txBody>
          <a:bodyPr/>
          <a:lstStyle/>
          <a:p>
            <a:pPr marL="0" indent="0">
              <a:lnSpc>
                <a:spcPct val="150000"/>
              </a:lnSpc>
              <a:buNone/>
            </a:pPr>
            <a:r>
              <a:rPr lang="en-GB" dirty="0" smtClean="0"/>
              <a:t>1.  Why and how do universities use BMAT?</a:t>
            </a:r>
            <a:endParaRPr lang="en-GB" dirty="0"/>
          </a:p>
          <a:p>
            <a:pPr marL="0" indent="0">
              <a:lnSpc>
                <a:spcPct val="150000"/>
              </a:lnSpc>
              <a:spcBef>
                <a:spcPts val="1200"/>
              </a:spcBef>
              <a:buNone/>
            </a:pPr>
            <a:r>
              <a:rPr lang="en-GB" dirty="0" smtClean="0">
                <a:solidFill>
                  <a:srgbClr val="C00000"/>
                </a:solidFill>
              </a:rPr>
              <a:t>2. Structure of the test</a:t>
            </a:r>
          </a:p>
          <a:p>
            <a:pPr lvl="1">
              <a:buFont typeface="Courier New" panose="02070309020205020404" pitchFamily="49" charset="0"/>
              <a:buChar char="o"/>
            </a:pPr>
            <a:r>
              <a:rPr lang="en-GB" dirty="0" smtClean="0">
                <a:solidFill>
                  <a:srgbClr val="C00000"/>
                </a:solidFill>
              </a:rPr>
              <a:t>How to access preparatory resources</a:t>
            </a:r>
            <a:endParaRPr lang="en-GB" dirty="0">
              <a:solidFill>
                <a:srgbClr val="C00000"/>
              </a:solidFill>
            </a:endParaRPr>
          </a:p>
          <a:p>
            <a:pPr lvl="1">
              <a:buFont typeface="Courier New" panose="02070309020205020404" pitchFamily="49" charset="0"/>
              <a:buChar char="o"/>
            </a:pPr>
            <a:r>
              <a:rPr lang="en-GB" dirty="0" smtClean="0">
                <a:solidFill>
                  <a:srgbClr val="C00000"/>
                </a:solidFill>
              </a:rPr>
              <a:t>Types of questions</a:t>
            </a:r>
          </a:p>
          <a:p>
            <a:pPr lvl="1">
              <a:buFont typeface="Courier New" panose="02070309020205020404" pitchFamily="49" charset="0"/>
              <a:buChar char="o"/>
            </a:pPr>
            <a:r>
              <a:rPr lang="en-GB" dirty="0" smtClean="0">
                <a:solidFill>
                  <a:srgbClr val="C00000"/>
                </a:solidFill>
              </a:rPr>
              <a:t>Results analysis</a:t>
            </a:r>
            <a:endParaRPr lang="en-GB" dirty="0">
              <a:solidFill>
                <a:srgbClr val="C00000"/>
              </a:solidFill>
            </a:endParaRPr>
          </a:p>
          <a:p>
            <a:pPr lvl="1">
              <a:buFont typeface="Courier New" panose="02070309020205020404" pitchFamily="49" charset="0"/>
              <a:buChar char="o"/>
            </a:pPr>
            <a:r>
              <a:rPr lang="en-GB" dirty="0" smtClean="0">
                <a:solidFill>
                  <a:srgbClr val="C00000"/>
                </a:solidFill>
              </a:rPr>
              <a:t>Preparation tips</a:t>
            </a:r>
          </a:p>
          <a:p>
            <a:pPr marL="0" indent="0">
              <a:lnSpc>
                <a:spcPct val="150000"/>
              </a:lnSpc>
              <a:spcBef>
                <a:spcPts val="1200"/>
              </a:spcBef>
              <a:buNone/>
            </a:pPr>
            <a:r>
              <a:rPr lang="en-GB" dirty="0" smtClean="0"/>
              <a:t>3. Lancaster Medical School Admissions</a:t>
            </a:r>
          </a:p>
          <a:p>
            <a:pPr marL="457200" lvl="1" indent="0">
              <a:buNone/>
            </a:pPr>
            <a:endParaRPr lang="en-GB" dirty="0"/>
          </a:p>
          <a:p>
            <a:pPr marL="0" indent="0">
              <a:buNone/>
            </a:pPr>
            <a:endParaRPr lang="en-GB"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4565" t="38450" b="23228"/>
          <a:stretch/>
        </p:blipFill>
        <p:spPr>
          <a:xfrm>
            <a:off x="6135243" y="2317869"/>
            <a:ext cx="2727535" cy="183514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5243" y="4300179"/>
            <a:ext cx="2714600" cy="1809733"/>
          </a:xfrm>
          <a:prstGeom prst="rect">
            <a:avLst/>
          </a:prstGeom>
        </p:spPr>
      </p:pic>
    </p:spTree>
    <p:extLst>
      <p:ext uri="{BB962C8B-B14F-4D97-AF65-F5344CB8AC3E}">
        <p14:creationId xmlns:p14="http://schemas.microsoft.com/office/powerpoint/2010/main" val="291720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288" y="993180"/>
            <a:ext cx="6768752" cy="1152128"/>
          </a:xfrm>
        </p:spPr>
        <p:txBody>
          <a:bodyPr/>
          <a:lstStyle/>
          <a:p>
            <a:r>
              <a:rPr lang="en-GB" dirty="0" smtClean="0"/>
              <a:t>Average scores section </a:t>
            </a:r>
            <a:r>
              <a:rPr lang="en-GB" dirty="0" smtClean="0"/>
              <a:t>1 (2018)</a:t>
            </a:r>
            <a:endParaRPr lang="en-GB" dirty="0"/>
          </a:p>
        </p:txBody>
      </p:sp>
      <p:pic>
        <p:nvPicPr>
          <p:cNvPr id="4" name="Picture 3"/>
          <p:cNvPicPr>
            <a:picLocks noChangeAspect="1"/>
          </p:cNvPicPr>
          <p:nvPr/>
        </p:nvPicPr>
        <p:blipFill rotWithShape="1">
          <a:blip r:embed="rId3"/>
          <a:srcRect l="12162" t="25075" r="62770" b="29760"/>
          <a:stretch/>
        </p:blipFill>
        <p:spPr>
          <a:xfrm>
            <a:off x="554893" y="1965250"/>
            <a:ext cx="7812769" cy="3959033"/>
          </a:xfrm>
          <a:prstGeom prst="rect">
            <a:avLst/>
          </a:prstGeom>
        </p:spPr>
      </p:pic>
      <p:sp>
        <p:nvSpPr>
          <p:cNvPr id="3" name="TextBox 2"/>
          <p:cNvSpPr txBox="1"/>
          <p:nvPr/>
        </p:nvSpPr>
        <p:spPr>
          <a:xfrm>
            <a:off x="3477297" y="2691154"/>
            <a:ext cx="1036748" cy="369332"/>
          </a:xfrm>
          <a:prstGeom prst="rect">
            <a:avLst/>
          </a:prstGeom>
          <a:solidFill>
            <a:schemeClr val="bg1"/>
          </a:solidFill>
          <a:ln>
            <a:solidFill>
              <a:schemeClr val="tx1"/>
            </a:solidFill>
          </a:ln>
        </p:spPr>
        <p:txBody>
          <a:bodyPr wrap="square" rtlCol="0">
            <a:spAutoFit/>
          </a:bodyPr>
          <a:lstStyle/>
          <a:p>
            <a:r>
              <a:rPr lang="en-GB" dirty="0" smtClean="0"/>
              <a:t>29 – 37%</a:t>
            </a:r>
            <a:endParaRPr lang="en-GB" dirty="0"/>
          </a:p>
        </p:txBody>
      </p:sp>
      <p:sp>
        <p:nvSpPr>
          <p:cNvPr id="8" name="TextBox 7"/>
          <p:cNvSpPr txBox="1"/>
          <p:nvPr/>
        </p:nvSpPr>
        <p:spPr>
          <a:xfrm>
            <a:off x="5336148" y="4775385"/>
            <a:ext cx="549497" cy="338554"/>
          </a:xfrm>
          <a:prstGeom prst="rect">
            <a:avLst/>
          </a:prstGeom>
          <a:solidFill>
            <a:schemeClr val="bg1"/>
          </a:solidFill>
          <a:ln>
            <a:solidFill>
              <a:schemeClr val="tx1"/>
            </a:solidFill>
          </a:ln>
        </p:spPr>
        <p:txBody>
          <a:bodyPr wrap="square" rtlCol="0">
            <a:spAutoFit/>
          </a:bodyPr>
          <a:lstStyle/>
          <a:p>
            <a:r>
              <a:rPr lang="en-GB" sz="1600" dirty="0" smtClean="0"/>
              <a:t>54%</a:t>
            </a:r>
            <a:endParaRPr lang="en-GB" sz="1600" dirty="0"/>
          </a:p>
        </p:txBody>
      </p:sp>
      <p:sp>
        <p:nvSpPr>
          <p:cNvPr id="9" name="TextBox 8"/>
          <p:cNvSpPr txBox="1"/>
          <p:nvPr/>
        </p:nvSpPr>
        <p:spPr>
          <a:xfrm>
            <a:off x="6147516" y="4575330"/>
            <a:ext cx="613892" cy="369332"/>
          </a:xfrm>
          <a:prstGeom prst="rect">
            <a:avLst/>
          </a:prstGeom>
          <a:solidFill>
            <a:schemeClr val="bg1"/>
          </a:solidFill>
          <a:ln>
            <a:solidFill>
              <a:schemeClr val="tx1"/>
            </a:solidFill>
          </a:ln>
        </p:spPr>
        <p:txBody>
          <a:bodyPr wrap="square" rtlCol="0">
            <a:spAutoFit/>
          </a:bodyPr>
          <a:lstStyle/>
          <a:p>
            <a:r>
              <a:rPr lang="en-GB" dirty="0" smtClean="0"/>
              <a:t>63%</a:t>
            </a:r>
            <a:endParaRPr lang="en-GB" dirty="0"/>
          </a:p>
        </p:txBody>
      </p:sp>
      <p:cxnSp>
        <p:nvCxnSpPr>
          <p:cNvPr id="11" name="Straight Arrow Connector 10"/>
          <p:cNvCxnSpPr>
            <a:stCxn id="9" idx="2"/>
          </p:cNvCxnSpPr>
          <p:nvPr/>
        </p:nvCxnSpPr>
        <p:spPr>
          <a:xfrm>
            <a:off x="6454462" y="4944662"/>
            <a:ext cx="0" cy="2455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718739" y="4646595"/>
            <a:ext cx="723362" cy="369332"/>
          </a:xfrm>
          <a:prstGeom prst="rect">
            <a:avLst/>
          </a:prstGeom>
          <a:solidFill>
            <a:schemeClr val="bg1"/>
          </a:solidFill>
          <a:ln>
            <a:solidFill>
              <a:schemeClr val="tx1"/>
            </a:solidFill>
          </a:ln>
        </p:spPr>
        <p:txBody>
          <a:bodyPr wrap="square" rtlCol="0">
            <a:spAutoFit/>
          </a:bodyPr>
          <a:lstStyle/>
          <a:p>
            <a:r>
              <a:rPr lang="en-GB" dirty="0" smtClean="0"/>
              <a:t>&gt;80%</a:t>
            </a:r>
            <a:endParaRPr lang="en-GB" dirty="0"/>
          </a:p>
        </p:txBody>
      </p:sp>
      <p:cxnSp>
        <p:nvCxnSpPr>
          <p:cNvPr id="15" name="Straight Arrow Connector 14"/>
          <p:cNvCxnSpPr>
            <a:stCxn id="13" idx="2"/>
          </p:cNvCxnSpPr>
          <p:nvPr/>
        </p:nvCxnSpPr>
        <p:spPr>
          <a:xfrm>
            <a:off x="8080420" y="5015927"/>
            <a:ext cx="1073" cy="3030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0728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288" y="898935"/>
            <a:ext cx="10532962" cy="1152128"/>
          </a:xfrm>
        </p:spPr>
        <p:txBody>
          <a:bodyPr anchor="ctr"/>
          <a:lstStyle/>
          <a:p>
            <a:pPr>
              <a:lnSpc>
                <a:spcPct val="100000"/>
              </a:lnSpc>
              <a:spcBef>
                <a:spcPts val="0"/>
              </a:spcBef>
            </a:pPr>
            <a:r>
              <a:rPr lang="en-GB" dirty="0" smtClean="0"/>
              <a:t/>
            </a:r>
            <a:br>
              <a:rPr lang="en-GB" dirty="0" smtClean="0"/>
            </a:br>
            <a:r>
              <a:rPr lang="en-GB" dirty="0">
                <a:cs typeface="Calibri" pitchFamily="34" charset="0"/>
              </a:rPr>
              <a:t>Section 2 - </a:t>
            </a:r>
            <a:r>
              <a:rPr lang="en-GB" sz="3200" dirty="0">
                <a:cs typeface="Calibri" pitchFamily="34" charset="0"/>
              </a:rPr>
              <a:t>Scientific Knowledge and Applications  </a:t>
            </a:r>
            <a:r>
              <a:rPr lang="en-GB" dirty="0">
                <a:cs typeface="Calibri" pitchFamily="34" charset="0"/>
              </a:rPr>
              <a:t/>
            </a:r>
            <a:br>
              <a:rPr lang="en-GB" dirty="0">
                <a:cs typeface="Calibri" pitchFamily="34" charset="0"/>
              </a:rPr>
            </a:br>
            <a:r>
              <a:rPr lang="en-GB" i="1" dirty="0"/>
              <a:t/>
            </a:r>
            <a:br>
              <a:rPr lang="en-GB" i="1" dirty="0"/>
            </a:br>
            <a:endParaRPr lang="en-GB" i="1" dirty="0"/>
          </a:p>
        </p:txBody>
      </p:sp>
      <p:sp>
        <p:nvSpPr>
          <p:cNvPr id="2" name="Subtitle 1"/>
          <p:cNvSpPr>
            <a:spLocks noGrp="1"/>
          </p:cNvSpPr>
          <p:nvPr>
            <p:ph type="body" sz="quarter" idx="14"/>
          </p:nvPr>
        </p:nvSpPr>
        <p:spPr>
          <a:xfrm>
            <a:off x="395288" y="1807285"/>
            <a:ext cx="8576590" cy="4790365"/>
          </a:xfrm>
          <a:prstGeom prst="rect">
            <a:avLst/>
          </a:prstGeom>
        </p:spPr>
        <p:txBody>
          <a:bodyPr/>
          <a:lstStyle/>
          <a:p>
            <a:r>
              <a:rPr lang="en-GB" sz="2800" dirty="0" smtClean="0">
                <a:solidFill>
                  <a:srgbClr val="C00000"/>
                </a:solidFill>
                <a:cs typeface="Calibri" pitchFamily="34" charset="0"/>
              </a:rPr>
              <a:t>Tests application of knowledge in:</a:t>
            </a:r>
          </a:p>
          <a:p>
            <a:pPr>
              <a:buFontTx/>
              <a:buChar char="-"/>
            </a:pPr>
            <a:r>
              <a:rPr lang="en-GB" dirty="0" smtClean="0">
                <a:cs typeface="Calibri" pitchFamily="34" charset="0"/>
              </a:rPr>
              <a:t>Biology, Chemistry, Physics, Mathematics</a:t>
            </a:r>
          </a:p>
          <a:p>
            <a:pPr>
              <a:buFontTx/>
              <a:buChar char="-"/>
            </a:pPr>
            <a:r>
              <a:rPr lang="en-GB" dirty="0" smtClean="0">
                <a:cs typeface="Calibri" pitchFamily="34" charset="0"/>
              </a:rPr>
              <a:t>At GCSE level</a:t>
            </a:r>
            <a:endParaRPr lang="en-GB" dirty="0">
              <a:cs typeface="Calibri" pitchFamily="34" charset="0"/>
            </a:endParaRPr>
          </a:p>
          <a:p>
            <a:pPr>
              <a:spcBef>
                <a:spcPts val="1800"/>
              </a:spcBef>
            </a:pPr>
            <a:r>
              <a:rPr lang="en-GB" dirty="0" smtClean="0">
                <a:solidFill>
                  <a:srgbClr val="C00000"/>
                </a:solidFill>
                <a:cs typeface="Calibri" pitchFamily="34" charset="0"/>
              </a:rPr>
              <a:t>30 minutes, 27 questions</a:t>
            </a:r>
          </a:p>
          <a:p>
            <a:pPr>
              <a:spcBef>
                <a:spcPts val="1800"/>
              </a:spcBef>
            </a:pPr>
            <a:r>
              <a:rPr lang="en-GB" dirty="0">
                <a:solidFill>
                  <a:srgbClr val="C00000"/>
                </a:solidFill>
                <a:cs typeface="Calibri" pitchFamily="34" charset="0"/>
              </a:rPr>
              <a:t>Marked out of </a:t>
            </a:r>
            <a:r>
              <a:rPr lang="en-GB" dirty="0" smtClean="0">
                <a:solidFill>
                  <a:srgbClr val="C00000"/>
                </a:solidFill>
                <a:cs typeface="Calibri" pitchFamily="34" charset="0"/>
              </a:rPr>
              <a:t>9</a:t>
            </a:r>
            <a:endParaRPr lang="en-GB" sz="1100" dirty="0">
              <a:solidFill>
                <a:srgbClr val="C00000"/>
              </a:solidFill>
              <a:cs typeface="Calibri" pitchFamily="34" charset="0"/>
            </a:endParaRPr>
          </a:p>
          <a:p>
            <a:pPr>
              <a:spcBef>
                <a:spcPts val="1800"/>
              </a:spcBef>
            </a:pPr>
            <a:r>
              <a:rPr lang="en-GB" dirty="0" smtClean="0">
                <a:solidFill>
                  <a:srgbClr val="C00000"/>
                </a:solidFill>
                <a:cs typeface="Calibri" pitchFamily="34" charset="0"/>
              </a:rPr>
              <a:t>No calculator or dictionary allowed</a:t>
            </a:r>
            <a:endParaRPr lang="en-GB" sz="2000" dirty="0">
              <a:cs typeface="Calibri" pitchFamily="34" charset="0"/>
            </a:endParaRPr>
          </a:p>
          <a:p>
            <a:pPr>
              <a:buFontTx/>
              <a:buChar char="-"/>
            </a:pPr>
            <a:endParaRPr lang="en-GB" sz="2000" dirty="0" smtClean="0">
              <a:cs typeface="Calibri" pitchFamily="34" charset="0"/>
            </a:endParaRPr>
          </a:p>
          <a:p>
            <a:pPr>
              <a:buFontTx/>
              <a:buChar char="-"/>
            </a:pPr>
            <a:r>
              <a:rPr lang="en-GB" sz="2000" dirty="0" smtClean="0">
                <a:cs typeface="Calibri" pitchFamily="34" charset="0"/>
              </a:rPr>
              <a:t>Cover most of the material in GCSE</a:t>
            </a:r>
          </a:p>
          <a:p>
            <a:pPr>
              <a:buFontTx/>
              <a:buChar char="-"/>
            </a:pPr>
            <a:r>
              <a:rPr lang="en-GB" sz="2000" dirty="0" smtClean="0">
                <a:cs typeface="Calibri" pitchFamily="34" charset="0"/>
              </a:rPr>
              <a:t>Require you to apply your knowledge to situation</a:t>
            </a:r>
          </a:p>
          <a:p>
            <a:pPr>
              <a:buFontTx/>
              <a:buChar char="-"/>
            </a:pPr>
            <a:r>
              <a:rPr lang="en-GB" sz="2000" dirty="0" smtClean="0">
                <a:cs typeface="Calibri" pitchFamily="34" charset="0"/>
              </a:rPr>
              <a:t>Can seem difficult but the test is used to separate very able candidates</a:t>
            </a:r>
          </a:p>
          <a:p>
            <a:pPr>
              <a:buFontTx/>
              <a:buChar char="-"/>
            </a:pPr>
            <a:endParaRPr lang="en-GB" sz="2000" dirty="0">
              <a:cs typeface="Calibri" pitchFamily="34" charset="0"/>
            </a:endParaRPr>
          </a:p>
          <a:p>
            <a:pPr marL="0" indent="0">
              <a:buNone/>
            </a:pPr>
            <a:endParaRPr lang="en-GB" sz="1100" b="1" dirty="0">
              <a:cs typeface="Calibri"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spTree>
    <p:extLst>
      <p:ext uri="{BB962C8B-B14F-4D97-AF65-F5344CB8AC3E}">
        <p14:creationId xmlns:p14="http://schemas.microsoft.com/office/powerpoint/2010/main" val="20588736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686672" y="2294841"/>
            <a:ext cx="5223283" cy="3662390"/>
          </a:xfrm>
          <a:prstGeom prst="rect">
            <a:avLst/>
          </a:prstGeom>
        </p:spPr>
      </p:pic>
      <p:sp>
        <p:nvSpPr>
          <p:cNvPr id="3" name="Title 2"/>
          <p:cNvSpPr>
            <a:spLocks noGrp="1"/>
          </p:cNvSpPr>
          <p:nvPr>
            <p:ph type="ctrTitle"/>
          </p:nvPr>
        </p:nvSpPr>
        <p:spPr>
          <a:xfrm>
            <a:off x="395288" y="898935"/>
            <a:ext cx="10532962" cy="1152128"/>
          </a:xfrm>
        </p:spPr>
        <p:txBody>
          <a:bodyPr anchor="ctr"/>
          <a:lstStyle/>
          <a:p>
            <a:pPr>
              <a:lnSpc>
                <a:spcPct val="100000"/>
              </a:lnSpc>
              <a:spcBef>
                <a:spcPts val="0"/>
              </a:spcBef>
            </a:pPr>
            <a:r>
              <a:rPr lang="en-GB" dirty="0" smtClean="0"/>
              <a:t/>
            </a:r>
            <a:br>
              <a:rPr lang="en-GB" dirty="0" smtClean="0"/>
            </a:br>
            <a:r>
              <a:rPr lang="en-GB" dirty="0">
                <a:cs typeface="Calibri" pitchFamily="34" charset="0"/>
              </a:rPr>
              <a:t>Section 2 </a:t>
            </a:r>
            <a:r>
              <a:rPr lang="en-GB" dirty="0" smtClean="0">
                <a:cs typeface="Calibri" pitchFamily="34" charset="0"/>
              </a:rPr>
              <a:t>- Practice</a:t>
            </a:r>
            <a:r>
              <a:rPr lang="en-GB" dirty="0">
                <a:cs typeface="Calibri" pitchFamily="34" charset="0"/>
              </a:rPr>
              <a:t/>
            </a:r>
            <a:br>
              <a:rPr lang="en-GB" dirty="0">
                <a:cs typeface="Calibri" pitchFamily="34" charset="0"/>
              </a:rPr>
            </a:br>
            <a:r>
              <a:rPr lang="en-GB" i="1" dirty="0"/>
              <a:t/>
            </a:r>
            <a:br>
              <a:rPr lang="en-GB" i="1" dirty="0"/>
            </a:br>
            <a:endParaRPr lang="en-GB" i="1" dirty="0"/>
          </a:p>
        </p:txBody>
      </p:sp>
      <p:sp>
        <p:nvSpPr>
          <p:cNvPr id="2" name="Subtitle 1"/>
          <p:cNvSpPr>
            <a:spLocks noGrp="1"/>
          </p:cNvSpPr>
          <p:nvPr>
            <p:ph type="body" sz="quarter" idx="14"/>
          </p:nvPr>
        </p:nvSpPr>
        <p:spPr>
          <a:xfrm>
            <a:off x="395288" y="1807285"/>
            <a:ext cx="8576590" cy="4790365"/>
          </a:xfrm>
          <a:prstGeom prst="rect">
            <a:avLst/>
          </a:prstGeom>
        </p:spPr>
        <p:txBody>
          <a:bodyPr/>
          <a:lstStyle/>
          <a:p>
            <a:pPr>
              <a:buFontTx/>
              <a:buChar char="-"/>
            </a:pPr>
            <a:endParaRPr lang="en-GB" sz="2000" dirty="0">
              <a:cs typeface="Calibri" pitchFamily="34" charset="0"/>
            </a:endParaRPr>
          </a:p>
          <a:p>
            <a:pPr marL="0" indent="0">
              <a:buNone/>
            </a:pPr>
            <a:endParaRPr lang="en-GB" sz="1100" b="1" dirty="0">
              <a:cs typeface="Calibri"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pic>
        <p:nvPicPr>
          <p:cNvPr id="4" name="Picture 3"/>
          <p:cNvPicPr>
            <a:picLocks noChangeAspect="1"/>
          </p:cNvPicPr>
          <p:nvPr/>
        </p:nvPicPr>
        <p:blipFill rotWithShape="1">
          <a:blip r:embed="rId5"/>
          <a:srcRect l="65322" t="26989" r="5887" b="19964"/>
          <a:stretch/>
        </p:blipFill>
        <p:spPr>
          <a:xfrm>
            <a:off x="169589" y="2051063"/>
            <a:ext cx="8802289" cy="4561410"/>
          </a:xfrm>
          <a:prstGeom prst="rect">
            <a:avLst/>
          </a:prstGeom>
        </p:spPr>
      </p:pic>
    </p:spTree>
    <p:extLst>
      <p:ext uri="{BB962C8B-B14F-4D97-AF65-F5344CB8AC3E}">
        <p14:creationId xmlns:p14="http://schemas.microsoft.com/office/powerpoint/2010/main" val="56928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288" y="898935"/>
            <a:ext cx="10532962" cy="1152128"/>
          </a:xfrm>
        </p:spPr>
        <p:txBody>
          <a:bodyPr anchor="ctr"/>
          <a:lstStyle/>
          <a:p>
            <a:pPr>
              <a:lnSpc>
                <a:spcPct val="100000"/>
              </a:lnSpc>
              <a:spcBef>
                <a:spcPts val="0"/>
              </a:spcBef>
            </a:pPr>
            <a:r>
              <a:rPr lang="en-GB" dirty="0" smtClean="0"/>
              <a:t/>
            </a:r>
            <a:br>
              <a:rPr lang="en-GB" dirty="0" smtClean="0"/>
            </a:br>
            <a:r>
              <a:rPr lang="en-GB" dirty="0">
                <a:cs typeface="Calibri" pitchFamily="34" charset="0"/>
              </a:rPr>
              <a:t>Section 2 </a:t>
            </a:r>
            <a:r>
              <a:rPr lang="en-GB" dirty="0" smtClean="0">
                <a:cs typeface="Calibri" pitchFamily="34" charset="0"/>
              </a:rPr>
              <a:t>- Practice</a:t>
            </a:r>
            <a:r>
              <a:rPr lang="en-GB" dirty="0">
                <a:cs typeface="Calibri" pitchFamily="34" charset="0"/>
              </a:rPr>
              <a:t/>
            </a:r>
            <a:br>
              <a:rPr lang="en-GB" dirty="0">
                <a:cs typeface="Calibri" pitchFamily="34" charset="0"/>
              </a:rPr>
            </a:br>
            <a:r>
              <a:rPr lang="en-GB" i="1" dirty="0"/>
              <a:t/>
            </a:r>
            <a:br>
              <a:rPr lang="en-GB" i="1" dirty="0"/>
            </a:br>
            <a:endParaRPr lang="en-GB" i="1" dirty="0"/>
          </a:p>
        </p:txBody>
      </p:sp>
      <p:sp>
        <p:nvSpPr>
          <p:cNvPr id="2" name="Subtitle 1"/>
          <p:cNvSpPr>
            <a:spLocks noGrp="1"/>
          </p:cNvSpPr>
          <p:nvPr>
            <p:ph type="body" sz="quarter" idx="14"/>
          </p:nvPr>
        </p:nvSpPr>
        <p:spPr>
          <a:xfrm>
            <a:off x="395288" y="1807285"/>
            <a:ext cx="8576590" cy="4790365"/>
          </a:xfrm>
          <a:prstGeom prst="rect">
            <a:avLst/>
          </a:prstGeom>
        </p:spPr>
        <p:txBody>
          <a:bodyPr/>
          <a:lstStyle/>
          <a:p>
            <a:pPr>
              <a:buFontTx/>
              <a:buChar char="-"/>
            </a:pPr>
            <a:endParaRPr lang="en-GB" sz="2000" dirty="0">
              <a:cs typeface="Calibri" pitchFamily="34" charset="0"/>
            </a:endParaRPr>
          </a:p>
          <a:p>
            <a:pPr marL="0" indent="0">
              <a:buNone/>
            </a:pPr>
            <a:endParaRPr lang="en-GB" sz="1100" b="1" dirty="0">
              <a:cs typeface="Calibri"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sp>
        <p:nvSpPr>
          <p:cNvPr id="5" name="Rectangle 4"/>
          <p:cNvSpPr/>
          <p:nvPr/>
        </p:nvSpPr>
        <p:spPr>
          <a:xfrm>
            <a:off x="507075" y="1807284"/>
            <a:ext cx="8395855" cy="3323987"/>
          </a:xfrm>
          <a:prstGeom prst="rect">
            <a:avLst/>
          </a:prstGeom>
        </p:spPr>
        <p:txBody>
          <a:bodyPr wrap="square">
            <a:spAutoFit/>
          </a:bodyPr>
          <a:lstStyle/>
          <a:p>
            <a:pPr>
              <a:spcBef>
                <a:spcPts val="600"/>
              </a:spcBef>
            </a:pPr>
            <a:r>
              <a:rPr lang="en-GB" sz="2000" dirty="0" smtClean="0"/>
              <a:t>The </a:t>
            </a:r>
            <a:r>
              <a:rPr lang="en-GB" sz="2000" dirty="0"/>
              <a:t>following statements relate to the flow of blood through the heart. </a:t>
            </a:r>
            <a:endParaRPr lang="en-GB" sz="2000" dirty="0" smtClean="0"/>
          </a:p>
          <a:p>
            <a:pPr>
              <a:spcBef>
                <a:spcPts val="1200"/>
              </a:spcBef>
            </a:pPr>
            <a:r>
              <a:rPr lang="en-GB" sz="2000" b="1" dirty="0" smtClean="0"/>
              <a:t>1</a:t>
            </a:r>
            <a:r>
              <a:rPr lang="en-GB" sz="2000" dirty="0" smtClean="0"/>
              <a:t> </a:t>
            </a:r>
            <a:r>
              <a:rPr lang="en-GB" sz="2000" dirty="0"/>
              <a:t>Oxygenated blood flows through the right side of the heart. </a:t>
            </a:r>
            <a:endParaRPr lang="en-GB" sz="2000" dirty="0" smtClean="0"/>
          </a:p>
          <a:p>
            <a:pPr>
              <a:spcBef>
                <a:spcPts val="1200"/>
              </a:spcBef>
            </a:pPr>
            <a:r>
              <a:rPr lang="en-GB" sz="2000" b="1" dirty="0" smtClean="0"/>
              <a:t>2</a:t>
            </a:r>
            <a:r>
              <a:rPr lang="en-GB" sz="2000" dirty="0" smtClean="0"/>
              <a:t> </a:t>
            </a:r>
            <a:r>
              <a:rPr lang="en-GB" sz="2000" dirty="0"/>
              <a:t>The vena cava empties deoxygenated blood into the ventricle. </a:t>
            </a:r>
            <a:endParaRPr lang="en-GB" sz="2000" dirty="0" smtClean="0"/>
          </a:p>
          <a:p>
            <a:pPr>
              <a:spcBef>
                <a:spcPts val="1200"/>
              </a:spcBef>
            </a:pPr>
            <a:r>
              <a:rPr lang="en-GB" sz="2000" b="1" dirty="0" smtClean="0"/>
              <a:t>3</a:t>
            </a:r>
            <a:r>
              <a:rPr lang="en-GB" sz="2000" dirty="0" smtClean="0"/>
              <a:t> </a:t>
            </a:r>
            <a:r>
              <a:rPr lang="en-GB" sz="2000" dirty="0"/>
              <a:t>The heart pumps oxygenated blood through the pulmonary artery. </a:t>
            </a:r>
            <a:endParaRPr lang="en-GB" sz="2000" dirty="0" smtClean="0"/>
          </a:p>
          <a:p>
            <a:pPr>
              <a:spcBef>
                <a:spcPts val="1200"/>
              </a:spcBef>
            </a:pPr>
            <a:r>
              <a:rPr lang="en-GB" sz="2000" b="1" dirty="0" smtClean="0"/>
              <a:t>4</a:t>
            </a:r>
            <a:r>
              <a:rPr lang="en-GB" sz="2000" dirty="0" smtClean="0"/>
              <a:t> </a:t>
            </a:r>
            <a:r>
              <a:rPr lang="en-GB" sz="2000" dirty="0"/>
              <a:t>There is a valve that prevents backflow of blood from the aorta into the left ventricle. </a:t>
            </a:r>
            <a:endParaRPr lang="en-GB" sz="2000" dirty="0" smtClean="0"/>
          </a:p>
          <a:p>
            <a:pPr>
              <a:spcBef>
                <a:spcPts val="600"/>
              </a:spcBef>
            </a:pPr>
            <a:endParaRPr lang="en-GB" sz="2000" dirty="0"/>
          </a:p>
          <a:p>
            <a:pPr>
              <a:spcBef>
                <a:spcPts val="600"/>
              </a:spcBef>
            </a:pPr>
            <a:r>
              <a:rPr lang="en-GB" sz="2000" dirty="0" smtClean="0"/>
              <a:t>Which </a:t>
            </a:r>
            <a:r>
              <a:rPr lang="en-GB" sz="2000" dirty="0"/>
              <a:t>of these statements is/ are correct? </a:t>
            </a:r>
            <a:endParaRPr lang="en-GB" sz="2000" dirty="0" smtClean="0"/>
          </a:p>
        </p:txBody>
      </p:sp>
      <p:sp>
        <p:nvSpPr>
          <p:cNvPr id="4" name="Rectangle 3"/>
          <p:cNvSpPr/>
          <p:nvPr/>
        </p:nvSpPr>
        <p:spPr>
          <a:xfrm>
            <a:off x="4399877" y="5166489"/>
            <a:ext cx="4572001" cy="1554272"/>
          </a:xfrm>
          <a:prstGeom prst="rect">
            <a:avLst/>
          </a:prstGeom>
        </p:spPr>
        <p:txBody>
          <a:bodyPr>
            <a:spAutoFit/>
          </a:bodyPr>
          <a:lstStyle/>
          <a:p>
            <a:pPr>
              <a:spcBef>
                <a:spcPts val="600"/>
              </a:spcBef>
            </a:pPr>
            <a:r>
              <a:rPr lang="en-GB" sz="2000" b="1" dirty="0" smtClean="0"/>
              <a:t>D:</a:t>
            </a:r>
            <a:r>
              <a:rPr lang="en-GB" sz="2000" dirty="0" smtClean="0"/>
              <a:t> </a:t>
            </a:r>
            <a:r>
              <a:rPr lang="en-GB" sz="2000" dirty="0"/>
              <a:t>1 and 3 only </a:t>
            </a:r>
          </a:p>
          <a:p>
            <a:pPr>
              <a:spcBef>
                <a:spcPts val="600"/>
              </a:spcBef>
            </a:pPr>
            <a:r>
              <a:rPr lang="en-GB" sz="2000" b="1" dirty="0" smtClean="0"/>
              <a:t>E:</a:t>
            </a:r>
            <a:r>
              <a:rPr lang="en-GB" sz="2000" dirty="0" smtClean="0"/>
              <a:t> </a:t>
            </a:r>
            <a:r>
              <a:rPr lang="en-GB" sz="2000" dirty="0"/>
              <a:t>1 and 4 only </a:t>
            </a:r>
          </a:p>
          <a:p>
            <a:pPr>
              <a:spcBef>
                <a:spcPts val="600"/>
              </a:spcBef>
            </a:pPr>
            <a:r>
              <a:rPr lang="en-GB" sz="2000" b="1" dirty="0" smtClean="0"/>
              <a:t>F:</a:t>
            </a:r>
            <a:r>
              <a:rPr lang="en-GB" sz="2000" dirty="0" smtClean="0"/>
              <a:t> </a:t>
            </a:r>
            <a:r>
              <a:rPr lang="en-GB" sz="2000" dirty="0"/>
              <a:t>1, 2 and 3 only </a:t>
            </a:r>
          </a:p>
          <a:p>
            <a:pPr>
              <a:spcBef>
                <a:spcPts val="600"/>
              </a:spcBef>
            </a:pPr>
            <a:r>
              <a:rPr lang="en-GB" sz="2000" b="1" dirty="0" smtClean="0"/>
              <a:t>G:</a:t>
            </a:r>
            <a:r>
              <a:rPr lang="en-GB" sz="2000" dirty="0" smtClean="0"/>
              <a:t> </a:t>
            </a:r>
            <a:r>
              <a:rPr lang="en-GB" sz="2000" dirty="0"/>
              <a:t>2, 3 and 4 only </a:t>
            </a:r>
          </a:p>
        </p:txBody>
      </p:sp>
      <p:sp>
        <p:nvSpPr>
          <p:cNvPr id="7" name="Rectangle 6"/>
          <p:cNvSpPr/>
          <p:nvPr/>
        </p:nvSpPr>
        <p:spPr>
          <a:xfrm>
            <a:off x="2419001" y="5343460"/>
            <a:ext cx="4572001" cy="1169551"/>
          </a:xfrm>
          <a:prstGeom prst="rect">
            <a:avLst/>
          </a:prstGeom>
        </p:spPr>
        <p:txBody>
          <a:bodyPr>
            <a:spAutoFit/>
          </a:bodyPr>
          <a:lstStyle/>
          <a:p>
            <a:pPr>
              <a:spcBef>
                <a:spcPts val="600"/>
              </a:spcBef>
            </a:pPr>
            <a:r>
              <a:rPr lang="en-GB" sz="2000" b="1" dirty="0" smtClean="0"/>
              <a:t>A:</a:t>
            </a:r>
            <a:r>
              <a:rPr lang="en-GB" sz="2000" dirty="0" smtClean="0"/>
              <a:t> </a:t>
            </a:r>
            <a:r>
              <a:rPr lang="en-GB" sz="2000" dirty="0"/>
              <a:t>1 only </a:t>
            </a:r>
          </a:p>
          <a:p>
            <a:pPr>
              <a:spcBef>
                <a:spcPts val="600"/>
              </a:spcBef>
            </a:pPr>
            <a:r>
              <a:rPr lang="en-GB" sz="2000" b="1" dirty="0" smtClean="0"/>
              <a:t>B:</a:t>
            </a:r>
            <a:r>
              <a:rPr lang="en-GB" sz="2000" dirty="0" smtClean="0"/>
              <a:t> </a:t>
            </a:r>
            <a:r>
              <a:rPr lang="en-GB" sz="2000" dirty="0"/>
              <a:t>2 only </a:t>
            </a:r>
          </a:p>
          <a:p>
            <a:pPr>
              <a:spcBef>
                <a:spcPts val="600"/>
              </a:spcBef>
            </a:pPr>
            <a:r>
              <a:rPr lang="en-GB" sz="2000" b="1" dirty="0" smtClean="0"/>
              <a:t>C: </a:t>
            </a:r>
            <a:r>
              <a:rPr lang="en-GB" sz="2000" dirty="0"/>
              <a:t>4 only </a:t>
            </a:r>
          </a:p>
        </p:txBody>
      </p:sp>
      <p:sp>
        <p:nvSpPr>
          <p:cNvPr id="8" name="Rectangle 7"/>
          <p:cNvSpPr/>
          <p:nvPr/>
        </p:nvSpPr>
        <p:spPr>
          <a:xfrm>
            <a:off x="2419000" y="6084514"/>
            <a:ext cx="1084221" cy="42849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985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288" y="898935"/>
            <a:ext cx="10532962" cy="1152128"/>
          </a:xfrm>
        </p:spPr>
        <p:txBody>
          <a:bodyPr anchor="ctr"/>
          <a:lstStyle/>
          <a:p>
            <a:pPr>
              <a:lnSpc>
                <a:spcPct val="100000"/>
              </a:lnSpc>
              <a:spcBef>
                <a:spcPts val="0"/>
              </a:spcBef>
            </a:pPr>
            <a:r>
              <a:rPr lang="en-GB" dirty="0" smtClean="0"/>
              <a:t/>
            </a:r>
            <a:br>
              <a:rPr lang="en-GB" dirty="0" smtClean="0"/>
            </a:br>
            <a:r>
              <a:rPr lang="en-GB" dirty="0">
                <a:cs typeface="Calibri" pitchFamily="34" charset="0"/>
              </a:rPr>
              <a:t>Section 2 </a:t>
            </a:r>
            <a:r>
              <a:rPr lang="en-GB" dirty="0" smtClean="0">
                <a:cs typeface="Calibri" pitchFamily="34" charset="0"/>
              </a:rPr>
              <a:t>- Practice</a:t>
            </a:r>
            <a:r>
              <a:rPr lang="en-GB" dirty="0">
                <a:cs typeface="Calibri" pitchFamily="34" charset="0"/>
              </a:rPr>
              <a:t/>
            </a:r>
            <a:br>
              <a:rPr lang="en-GB" dirty="0">
                <a:cs typeface="Calibri" pitchFamily="34" charset="0"/>
              </a:rPr>
            </a:br>
            <a:r>
              <a:rPr lang="en-GB" i="1" dirty="0"/>
              <a:t/>
            </a:r>
            <a:br>
              <a:rPr lang="en-GB" i="1" dirty="0"/>
            </a:br>
            <a:endParaRPr lang="en-GB" i="1" dirty="0"/>
          </a:p>
        </p:txBody>
      </p:sp>
      <p:sp>
        <p:nvSpPr>
          <p:cNvPr id="2" name="Subtitle 1"/>
          <p:cNvSpPr>
            <a:spLocks noGrp="1"/>
          </p:cNvSpPr>
          <p:nvPr>
            <p:ph type="body" sz="quarter" idx="14"/>
          </p:nvPr>
        </p:nvSpPr>
        <p:spPr>
          <a:xfrm>
            <a:off x="395288" y="1807285"/>
            <a:ext cx="8576590" cy="4790365"/>
          </a:xfrm>
          <a:prstGeom prst="rect">
            <a:avLst/>
          </a:prstGeom>
        </p:spPr>
        <p:txBody>
          <a:bodyPr/>
          <a:lstStyle/>
          <a:p>
            <a:pPr>
              <a:buFontTx/>
              <a:buChar char="-"/>
            </a:pPr>
            <a:endParaRPr lang="en-GB" sz="2000" dirty="0">
              <a:cs typeface="Calibri" pitchFamily="34" charset="0"/>
            </a:endParaRPr>
          </a:p>
          <a:p>
            <a:pPr marL="0" indent="0">
              <a:buNone/>
            </a:pPr>
            <a:endParaRPr lang="en-GB" sz="1100" b="1" dirty="0">
              <a:cs typeface="Calibri"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sp>
        <p:nvSpPr>
          <p:cNvPr id="5" name="Rectangle 4"/>
          <p:cNvSpPr/>
          <p:nvPr/>
        </p:nvSpPr>
        <p:spPr>
          <a:xfrm>
            <a:off x="507075" y="1807284"/>
            <a:ext cx="8395855" cy="369332"/>
          </a:xfrm>
          <a:prstGeom prst="rect">
            <a:avLst/>
          </a:prstGeom>
        </p:spPr>
        <p:txBody>
          <a:bodyPr wrap="square">
            <a:spAutoFit/>
          </a:bodyPr>
          <a:lstStyle/>
          <a:p>
            <a:pPr>
              <a:spcBef>
                <a:spcPts val="600"/>
              </a:spcBef>
            </a:pPr>
            <a:endParaRPr lang="en-GB" dirty="0"/>
          </a:p>
        </p:txBody>
      </p:sp>
      <p:pic>
        <p:nvPicPr>
          <p:cNvPr id="4" name="Picture 3"/>
          <p:cNvPicPr>
            <a:picLocks noChangeAspect="1"/>
          </p:cNvPicPr>
          <p:nvPr/>
        </p:nvPicPr>
        <p:blipFill rotWithShape="1">
          <a:blip r:embed="rId4"/>
          <a:srcRect l="5757" t="30290" r="75606" b="47259"/>
          <a:stretch/>
        </p:blipFill>
        <p:spPr>
          <a:xfrm>
            <a:off x="580553" y="2567651"/>
            <a:ext cx="7334598" cy="2517317"/>
          </a:xfrm>
          <a:prstGeom prst="rect">
            <a:avLst/>
          </a:prstGeom>
        </p:spPr>
      </p:pic>
      <p:sp>
        <p:nvSpPr>
          <p:cNvPr id="7" name="Rectangle 6"/>
          <p:cNvSpPr/>
          <p:nvPr/>
        </p:nvSpPr>
        <p:spPr>
          <a:xfrm>
            <a:off x="2025632" y="5356452"/>
            <a:ext cx="4572000" cy="1169551"/>
          </a:xfrm>
          <a:prstGeom prst="rect">
            <a:avLst/>
          </a:prstGeom>
        </p:spPr>
        <p:txBody>
          <a:bodyPr>
            <a:spAutoFit/>
          </a:bodyPr>
          <a:lstStyle/>
          <a:p>
            <a:pPr>
              <a:spcBef>
                <a:spcPts val="600"/>
              </a:spcBef>
            </a:pPr>
            <a:r>
              <a:rPr lang="en-GB" sz="2000" b="1" dirty="0" smtClean="0">
                <a:latin typeface="Arial-BoldMT"/>
              </a:rPr>
              <a:t>A: </a:t>
            </a:r>
            <a:r>
              <a:rPr lang="en-GB" sz="2000" dirty="0">
                <a:latin typeface="ArialMT"/>
              </a:rPr>
              <a:t>1 and 2 only</a:t>
            </a:r>
          </a:p>
          <a:p>
            <a:pPr>
              <a:spcBef>
                <a:spcPts val="600"/>
              </a:spcBef>
            </a:pPr>
            <a:r>
              <a:rPr lang="en-GB" sz="2000" b="1" dirty="0" smtClean="0">
                <a:latin typeface="Arial-BoldMT"/>
              </a:rPr>
              <a:t>B: </a:t>
            </a:r>
            <a:r>
              <a:rPr lang="en-GB" sz="2000" dirty="0">
                <a:latin typeface="ArialMT"/>
              </a:rPr>
              <a:t>1 and 3 only</a:t>
            </a:r>
          </a:p>
          <a:p>
            <a:pPr>
              <a:spcBef>
                <a:spcPts val="600"/>
              </a:spcBef>
            </a:pPr>
            <a:r>
              <a:rPr lang="en-GB" sz="2000" b="1" dirty="0" smtClean="0">
                <a:latin typeface="Arial-BoldMT"/>
              </a:rPr>
              <a:t>C: </a:t>
            </a:r>
            <a:r>
              <a:rPr lang="en-GB" sz="2000" dirty="0">
                <a:latin typeface="ArialMT"/>
              </a:rPr>
              <a:t>1 and 4 </a:t>
            </a:r>
            <a:r>
              <a:rPr lang="en-GB" sz="2000" dirty="0" smtClean="0">
                <a:latin typeface="ArialMT"/>
              </a:rPr>
              <a:t>only</a:t>
            </a:r>
          </a:p>
        </p:txBody>
      </p:sp>
      <p:sp>
        <p:nvSpPr>
          <p:cNvPr id="8" name="Rectangle 7"/>
          <p:cNvSpPr/>
          <p:nvPr/>
        </p:nvSpPr>
        <p:spPr>
          <a:xfrm>
            <a:off x="409466" y="1805698"/>
            <a:ext cx="8041807" cy="461665"/>
          </a:xfrm>
          <a:prstGeom prst="rect">
            <a:avLst/>
          </a:prstGeom>
        </p:spPr>
        <p:txBody>
          <a:bodyPr wrap="square">
            <a:spAutoFit/>
          </a:bodyPr>
          <a:lstStyle/>
          <a:p>
            <a:r>
              <a:rPr lang="en-GB" sz="2400" b="1" dirty="0">
                <a:latin typeface="Arial-BoldMT"/>
              </a:rPr>
              <a:t>2 </a:t>
            </a:r>
            <a:r>
              <a:rPr lang="en-GB" sz="2400" dirty="0">
                <a:latin typeface="ArialMT"/>
              </a:rPr>
              <a:t>Which of the following reactions are redox reactions?</a:t>
            </a:r>
            <a:endParaRPr lang="en-GB" sz="2400" dirty="0"/>
          </a:p>
        </p:txBody>
      </p:sp>
      <p:sp>
        <p:nvSpPr>
          <p:cNvPr id="9" name="Rectangle 8"/>
          <p:cNvSpPr/>
          <p:nvPr/>
        </p:nvSpPr>
        <p:spPr>
          <a:xfrm>
            <a:off x="4935186" y="5356453"/>
            <a:ext cx="4572001" cy="1169551"/>
          </a:xfrm>
          <a:prstGeom prst="rect">
            <a:avLst/>
          </a:prstGeom>
        </p:spPr>
        <p:txBody>
          <a:bodyPr>
            <a:spAutoFit/>
          </a:bodyPr>
          <a:lstStyle/>
          <a:p>
            <a:pPr>
              <a:spcBef>
                <a:spcPts val="600"/>
              </a:spcBef>
            </a:pPr>
            <a:r>
              <a:rPr lang="en-GB" sz="2000" b="1" dirty="0" smtClean="0">
                <a:latin typeface="Arial-BoldMT"/>
              </a:rPr>
              <a:t>D: </a:t>
            </a:r>
            <a:r>
              <a:rPr lang="en-GB" sz="2000" dirty="0">
                <a:latin typeface="ArialMT"/>
              </a:rPr>
              <a:t>2 and 3 only</a:t>
            </a:r>
          </a:p>
          <a:p>
            <a:pPr>
              <a:spcBef>
                <a:spcPts val="600"/>
              </a:spcBef>
            </a:pPr>
            <a:r>
              <a:rPr lang="en-GB" sz="2000" b="1" dirty="0" smtClean="0">
                <a:latin typeface="Arial-BoldMT"/>
              </a:rPr>
              <a:t>E: </a:t>
            </a:r>
            <a:r>
              <a:rPr lang="en-GB" sz="2000" dirty="0">
                <a:latin typeface="ArialMT"/>
              </a:rPr>
              <a:t>2 and 4 only</a:t>
            </a:r>
          </a:p>
          <a:p>
            <a:pPr>
              <a:spcBef>
                <a:spcPts val="600"/>
              </a:spcBef>
            </a:pPr>
            <a:r>
              <a:rPr lang="en-GB" sz="2000" b="1" dirty="0" smtClean="0">
                <a:latin typeface="Arial-BoldMT"/>
              </a:rPr>
              <a:t>F: </a:t>
            </a:r>
            <a:r>
              <a:rPr lang="en-GB" sz="2000" dirty="0">
                <a:latin typeface="ArialMT"/>
              </a:rPr>
              <a:t>3 and 4 only</a:t>
            </a:r>
            <a:endParaRPr lang="en-GB" sz="2000" dirty="0"/>
          </a:p>
        </p:txBody>
      </p:sp>
      <p:sp>
        <p:nvSpPr>
          <p:cNvPr id="10" name="Rectangle 9"/>
          <p:cNvSpPr/>
          <p:nvPr/>
        </p:nvSpPr>
        <p:spPr>
          <a:xfrm>
            <a:off x="2016621" y="5768800"/>
            <a:ext cx="1894072" cy="44903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958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288" y="898935"/>
            <a:ext cx="10532962" cy="1152128"/>
          </a:xfrm>
        </p:spPr>
        <p:txBody>
          <a:bodyPr anchor="ctr"/>
          <a:lstStyle/>
          <a:p>
            <a:pPr>
              <a:lnSpc>
                <a:spcPct val="100000"/>
              </a:lnSpc>
              <a:spcBef>
                <a:spcPts val="0"/>
              </a:spcBef>
            </a:pPr>
            <a:r>
              <a:rPr lang="en-GB" dirty="0" smtClean="0"/>
              <a:t/>
            </a:r>
            <a:br>
              <a:rPr lang="en-GB" dirty="0" smtClean="0"/>
            </a:br>
            <a:r>
              <a:rPr lang="en-GB" dirty="0">
                <a:cs typeface="Calibri" pitchFamily="34" charset="0"/>
              </a:rPr>
              <a:t>Section 2 </a:t>
            </a:r>
            <a:r>
              <a:rPr lang="en-GB" dirty="0" smtClean="0">
                <a:cs typeface="Calibri" pitchFamily="34" charset="0"/>
              </a:rPr>
              <a:t>- Practice</a:t>
            </a:r>
            <a:r>
              <a:rPr lang="en-GB" dirty="0">
                <a:cs typeface="Calibri" pitchFamily="34" charset="0"/>
              </a:rPr>
              <a:t/>
            </a:r>
            <a:br>
              <a:rPr lang="en-GB" dirty="0">
                <a:cs typeface="Calibri" pitchFamily="34" charset="0"/>
              </a:rPr>
            </a:br>
            <a:r>
              <a:rPr lang="en-GB" i="1" dirty="0"/>
              <a:t/>
            </a:r>
            <a:br>
              <a:rPr lang="en-GB" i="1" dirty="0"/>
            </a:br>
            <a:endParaRPr lang="en-GB" i="1" dirty="0"/>
          </a:p>
        </p:txBody>
      </p:sp>
      <p:sp>
        <p:nvSpPr>
          <p:cNvPr id="2" name="Subtitle 1"/>
          <p:cNvSpPr>
            <a:spLocks noGrp="1"/>
          </p:cNvSpPr>
          <p:nvPr>
            <p:ph type="body" sz="quarter" idx="14"/>
          </p:nvPr>
        </p:nvSpPr>
        <p:spPr>
          <a:xfrm>
            <a:off x="4972626" y="5423984"/>
            <a:ext cx="1653948" cy="1401279"/>
          </a:xfrm>
          <a:prstGeom prst="rect">
            <a:avLst/>
          </a:prstGeom>
        </p:spPr>
        <p:txBody>
          <a:bodyPr/>
          <a:lstStyle/>
          <a:p>
            <a:pPr marL="0" indent="0">
              <a:spcBef>
                <a:spcPts val="300"/>
              </a:spcBef>
              <a:buNone/>
            </a:pPr>
            <a:r>
              <a:rPr lang="en-GB" sz="1800" b="1" dirty="0" smtClean="0">
                <a:solidFill>
                  <a:schemeClr val="tx1"/>
                </a:solidFill>
              </a:rPr>
              <a:t>E: </a:t>
            </a:r>
            <a:r>
              <a:rPr lang="en-GB" sz="1800" dirty="0" smtClean="0">
                <a:solidFill>
                  <a:schemeClr val="tx1"/>
                </a:solidFill>
              </a:rPr>
              <a:t>1 </a:t>
            </a:r>
            <a:r>
              <a:rPr lang="en-GB" sz="1800" dirty="0">
                <a:solidFill>
                  <a:schemeClr val="tx1"/>
                </a:solidFill>
              </a:rPr>
              <a:t>and 3 only</a:t>
            </a:r>
          </a:p>
          <a:p>
            <a:pPr marL="0" indent="0">
              <a:spcBef>
                <a:spcPts val="300"/>
              </a:spcBef>
              <a:buNone/>
            </a:pPr>
            <a:r>
              <a:rPr lang="en-GB" sz="1800" b="1" dirty="0" smtClean="0">
                <a:solidFill>
                  <a:schemeClr val="tx1"/>
                </a:solidFill>
              </a:rPr>
              <a:t>F: </a:t>
            </a:r>
            <a:r>
              <a:rPr lang="en-GB" sz="1800" dirty="0">
                <a:solidFill>
                  <a:schemeClr val="tx1"/>
                </a:solidFill>
              </a:rPr>
              <a:t>1 and 4 only</a:t>
            </a:r>
          </a:p>
          <a:p>
            <a:pPr marL="0" indent="0">
              <a:spcBef>
                <a:spcPts val="300"/>
              </a:spcBef>
              <a:buNone/>
            </a:pPr>
            <a:r>
              <a:rPr lang="en-GB" sz="1800" b="1" dirty="0" smtClean="0">
                <a:solidFill>
                  <a:schemeClr val="tx1"/>
                </a:solidFill>
              </a:rPr>
              <a:t>G: </a:t>
            </a:r>
            <a:r>
              <a:rPr lang="en-GB" sz="1800" dirty="0">
                <a:solidFill>
                  <a:schemeClr val="tx1"/>
                </a:solidFill>
              </a:rPr>
              <a:t>2 and 3 only</a:t>
            </a:r>
          </a:p>
          <a:p>
            <a:pPr marL="0" indent="0">
              <a:spcBef>
                <a:spcPts val="300"/>
              </a:spcBef>
              <a:buNone/>
            </a:pPr>
            <a:r>
              <a:rPr lang="en-GB" sz="1800" b="1" dirty="0" smtClean="0">
                <a:solidFill>
                  <a:schemeClr val="tx1"/>
                </a:solidFill>
              </a:rPr>
              <a:t>H: </a:t>
            </a:r>
            <a:r>
              <a:rPr lang="en-GB" sz="1800" dirty="0">
                <a:solidFill>
                  <a:schemeClr val="tx1"/>
                </a:solidFill>
              </a:rPr>
              <a:t>2 and 4 </a:t>
            </a:r>
            <a:r>
              <a:rPr lang="en-GB" sz="1800" dirty="0" smtClean="0">
                <a:solidFill>
                  <a:schemeClr val="tx1"/>
                </a:solidFill>
              </a:rPr>
              <a:t>only</a:t>
            </a:r>
            <a:endParaRPr lang="en-GB" sz="1800" dirty="0">
              <a:solidFill>
                <a:schemeClr val="tx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sp>
        <p:nvSpPr>
          <p:cNvPr id="5" name="Rectangle 4"/>
          <p:cNvSpPr/>
          <p:nvPr/>
        </p:nvSpPr>
        <p:spPr>
          <a:xfrm>
            <a:off x="178124" y="1638332"/>
            <a:ext cx="8492348" cy="3785652"/>
          </a:xfrm>
          <a:prstGeom prst="rect">
            <a:avLst/>
          </a:prstGeom>
        </p:spPr>
        <p:txBody>
          <a:bodyPr wrap="square">
            <a:spAutoFit/>
          </a:bodyPr>
          <a:lstStyle/>
          <a:p>
            <a:r>
              <a:rPr lang="en-GB" sz="2000" b="1" dirty="0"/>
              <a:t>3  </a:t>
            </a:r>
            <a:r>
              <a:rPr lang="en-GB" sz="2000" b="1" dirty="0" smtClean="0"/>
              <a:t>    </a:t>
            </a:r>
            <a:r>
              <a:rPr lang="en-GB" sz="2000" dirty="0" smtClean="0"/>
              <a:t>Below </a:t>
            </a:r>
            <a:r>
              <a:rPr lang="en-GB" sz="2000" dirty="0"/>
              <a:t>are four statements about electromagnetic radiation.</a:t>
            </a:r>
          </a:p>
          <a:p>
            <a:pPr lvl="1">
              <a:spcBef>
                <a:spcPts val="1200"/>
              </a:spcBef>
            </a:pPr>
            <a:r>
              <a:rPr lang="en-GB" sz="2000" b="1" dirty="0"/>
              <a:t>1 </a:t>
            </a:r>
            <a:r>
              <a:rPr lang="en-GB" sz="2000" b="1" dirty="0" smtClean="0"/>
              <a:t>	</a:t>
            </a:r>
            <a:r>
              <a:rPr lang="en-GB" sz="2000" dirty="0" smtClean="0"/>
              <a:t>Microwaves </a:t>
            </a:r>
            <a:r>
              <a:rPr lang="en-GB" sz="2000" dirty="0"/>
              <a:t>have a shorter wavelength than all other electromagnetic </a:t>
            </a:r>
            <a:r>
              <a:rPr lang="en-GB" sz="2000" dirty="0" smtClean="0"/>
              <a:t>	waves</a:t>
            </a:r>
            <a:r>
              <a:rPr lang="en-GB" sz="2000" dirty="0"/>
              <a:t>.</a:t>
            </a:r>
          </a:p>
          <a:p>
            <a:pPr lvl="1">
              <a:spcBef>
                <a:spcPts val="1200"/>
              </a:spcBef>
            </a:pPr>
            <a:r>
              <a:rPr lang="en-GB" sz="2000" b="1" dirty="0"/>
              <a:t>2 </a:t>
            </a:r>
            <a:r>
              <a:rPr lang="en-GB" sz="2000" b="1" dirty="0" smtClean="0"/>
              <a:t>	</a:t>
            </a:r>
            <a:r>
              <a:rPr lang="en-GB" sz="2000" dirty="0" smtClean="0"/>
              <a:t>For </a:t>
            </a:r>
            <a:r>
              <a:rPr lang="en-GB" sz="2000" dirty="0"/>
              <a:t>identical amplitudes, waves with the largest wavelength transfer </a:t>
            </a:r>
            <a:r>
              <a:rPr lang="en-GB" sz="2000" dirty="0" smtClean="0"/>
              <a:t>	the most energy</a:t>
            </a:r>
            <a:r>
              <a:rPr lang="en-GB" sz="2000" dirty="0"/>
              <a:t>.</a:t>
            </a:r>
          </a:p>
          <a:p>
            <a:pPr lvl="1">
              <a:spcBef>
                <a:spcPts val="1200"/>
              </a:spcBef>
            </a:pPr>
            <a:r>
              <a:rPr lang="en-GB" sz="2000" b="1" dirty="0"/>
              <a:t>3 </a:t>
            </a:r>
            <a:r>
              <a:rPr lang="en-GB" sz="2000" b="1" dirty="0" smtClean="0"/>
              <a:t>	</a:t>
            </a:r>
            <a:r>
              <a:rPr lang="en-GB" sz="2000" dirty="0" smtClean="0"/>
              <a:t>The </a:t>
            </a:r>
            <a:r>
              <a:rPr lang="en-GB" sz="2000" dirty="0"/>
              <a:t>speed of electromagnetic waves is inversely proportional to their </a:t>
            </a:r>
            <a:r>
              <a:rPr lang="en-GB" sz="2000" dirty="0" smtClean="0"/>
              <a:t>	frequency</a:t>
            </a:r>
            <a:r>
              <a:rPr lang="en-GB" sz="2000" dirty="0"/>
              <a:t>.</a:t>
            </a:r>
          </a:p>
          <a:p>
            <a:pPr lvl="1">
              <a:spcBef>
                <a:spcPts val="1200"/>
              </a:spcBef>
            </a:pPr>
            <a:r>
              <a:rPr lang="fr-FR" sz="2000" b="1" dirty="0"/>
              <a:t>4 </a:t>
            </a:r>
            <a:r>
              <a:rPr lang="fr-FR" sz="2000" b="1" dirty="0" smtClean="0"/>
              <a:t>	</a:t>
            </a:r>
            <a:r>
              <a:rPr lang="fr-FR" sz="2000" dirty="0" smtClean="0"/>
              <a:t>Ultraviolet </a:t>
            </a:r>
            <a:r>
              <a:rPr lang="fr-FR" sz="2000" dirty="0"/>
              <a:t>radiation </a:t>
            </a:r>
            <a:r>
              <a:rPr lang="fr-FR" sz="2000" dirty="0" err="1"/>
              <a:t>can</a:t>
            </a:r>
            <a:r>
              <a:rPr lang="fr-FR" sz="2000" dirty="0"/>
              <a:t> cause </a:t>
            </a:r>
            <a:r>
              <a:rPr lang="fr-FR" sz="2000" dirty="0" err="1"/>
              <a:t>cataracts</a:t>
            </a:r>
            <a:r>
              <a:rPr lang="fr-FR" sz="2000" dirty="0"/>
              <a:t>.</a:t>
            </a:r>
          </a:p>
          <a:p>
            <a:endParaRPr lang="en-GB" sz="2000" dirty="0" smtClean="0"/>
          </a:p>
          <a:p>
            <a:r>
              <a:rPr lang="en-GB" sz="2000" dirty="0" smtClean="0"/>
              <a:t>Which </a:t>
            </a:r>
            <a:r>
              <a:rPr lang="en-GB" sz="2000" dirty="0"/>
              <a:t>of these statements is / are correct</a:t>
            </a:r>
            <a:r>
              <a:rPr lang="en-GB" sz="2000" dirty="0" smtClean="0"/>
              <a:t>?</a:t>
            </a:r>
            <a:endParaRPr lang="en-GB" sz="2000" dirty="0"/>
          </a:p>
        </p:txBody>
      </p:sp>
      <p:sp>
        <p:nvSpPr>
          <p:cNvPr id="4" name="Rectangle 3"/>
          <p:cNvSpPr/>
          <p:nvPr/>
        </p:nvSpPr>
        <p:spPr>
          <a:xfrm>
            <a:off x="2387373" y="5423984"/>
            <a:ext cx="4572001" cy="1315745"/>
          </a:xfrm>
          <a:prstGeom prst="rect">
            <a:avLst/>
          </a:prstGeom>
        </p:spPr>
        <p:txBody>
          <a:bodyPr>
            <a:spAutoFit/>
          </a:bodyPr>
          <a:lstStyle/>
          <a:p>
            <a:pPr>
              <a:spcBef>
                <a:spcPts val="300"/>
              </a:spcBef>
            </a:pPr>
            <a:r>
              <a:rPr lang="en-GB" b="1" dirty="0" smtClean="0"/>
              <a:t>A: </a:t>
            </a:r>
            <a:r>
              <a:rPr lang="en-GB" dirty="0"/>
              <a:t>1 only</a:t>
            </a:r>
          </a:p>
          <a:p>
            <a:pPr>
              <a:spcBef>
                <a:spcPts val="300"/>
              </a:spcBef>
            </a:pPr>
            <a:r>
              <a:rPr lang="en-GB" b="1" dirty="0" smtClean="0"/>
              <a:t>B: </a:t>
            </a:r>
            <a:r>
              <a:rPr lang="en-GB" dirty="0"/>
              <a:t>2 only</a:t>
            </a:r>
          </a:p>
          <a:p>
            <a:pPr>
              <a:spcBef>
                <a:spcPts val="300"/>
              </a:spcBef>
            </a:pPr>
            <a:r>
              <a:rPr lang="en-GB" b="1" dirty="0" smtClean="0"/>
              <a:t>C: </a:t>
            </a:r>
            <a:r>
              <a:rPr lang="en-GB" dirty="0"/>
              <a:t>3 only</a:t>
            </a:r>
          </a:p>
          <a:p>
            <a:pPr>
              <a:spcBef>
                <a:spcPts val="300"/>
              </a:spcBef>
            </a:pPr>
            <a:r>
              <a:rPr lang="en-GB" b="1" dirty="0" smtClean="0"/>
              <a:t>D: </a:t>
            </a:r>
            <a:r>
              <a:rPr lang="en-GB" dirty="0"/>
              <a:t>4 only</a:t>
            </a:r>
          </a:p>
        </p:txBody>
      </p:sp>
      <p:sp>
        <p:nvSpPr>
          <p:cNvPr id="7" name="Rectangle 6"/>
          <p:cNvSpPr/>
          <p:nvPr/>
        </p:nvSpPr>
        <p:spPr>
          <a:xfrm>
            <a:off x="2387373" y="6408964"/>
            <a:ext cx="1025298" cy="33076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GB"/>
          </a:p>
        </p:txBody>
      </p:sp>
    </p:spTree>
    <p:extLst>
      <p:ext uri="{BB962C8B-B14F-4D97-AF65-F5344CB8AC3E}">
        <p14:creationId xmlns:p14="http://schemas.microsoft.com/office/powerpoint/2010/main" val="292531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288" y="898935"/>
            <a:ext cx="10532962" cy="1152128"/>
          </a:xfrm>
        </p:spPr>
        <p:txBody>
          <a:bodyPr anchor="ctr"/>
          <a:lstStyle/>
          <a:p>
            <a:pPr>
              <a:lnSpc>
                <a:spcPct val="100000"/>
              </a:lnSpc>
              <a:spcBef>
                <a:spcPts val="0"/>
              </a:spcBef>
            </a:pPr>
            <a:r>
              <a:rPr lang="en-GB" dirty="0" smtClean="0"/>
              <a:t/>
            </a:r>
            <a:br>
              <a:rPr lang="en-GB" dirty="0" smtClean="0"/>
            </a:br>
            <a:r>
              <a:rPr lang="en-GB" dirty="0">
                <a:cs typeface="Calibri" pitchFamily="34" charset="0"/>
              </a:rPr>
              <a:t>Section 2 </a:t>
            </a:r>
            <a:r>
              <a:rPr lang="en-GB" dirty="0" smtClean="0">
                <a:cs typeface="Calibri" pitchFamily="34" charset="0"/>
              </a:rPr>
              <a:t>- Practice</a:t>
            </a:r>
            <a:r>
              <a:rPr lang="en-GB" dirty="0">
                <a:cs typeface="Calibri" pitchFamily="34" charset="0"/>
              </a:rPr>
              <a:t/>
            </a:r>
            <a:br>
              <a:rPr lang="en-GB" dirty="0">
                <a:cs typeface="Calibri" pitchFamily="34" charset="0"/>
              </a:rPr>
            </a:br>
            <a:r>
              <a:rPr lang="en-GB" i="1" dirty="0"/>
              <a:t/>
            </a:r>
            <a:br>
              <a:rPr lang="en-GB" i="1" dirty="0"/>
            </a:br>
            <a:endParaRPr lang="en-GB" i="1" dirty="0"/>
          </a:p>
        </p:txBody>
      </p:sp>
      <p:sp>
        <p:nvSpPr>
          <p:cNvPr id="2" name="Subtitle 1"/>
          <p:cNvSpPr>
            <a:spLocks noGrp="1"/>
          </p:cNvSpPr>
          <p:nvPr>
            <p:ph type="body" sz="quarter" idx="14"/>
          </p:nvPr>
        </p:nvSpPr>
        <p:spPr>
          <a:xfrm>
            <a:off x="395288" y="1807285"/>
            <a:ext cx="8576590" cy="4790365"/>
          </a:xfrm>
          <a:prstGeom prst="rect">
            <a:avLst/>
          </a:prstGeom>
        </p:spPr>
        <p:txBody>
          <a:bodyPr/>
          <a:lstStyle/>
          <a:p>
            <a:pPr>
              <a:buFontTx/>
              <a:buChar char="-"/>
            </a:pPr>
            <a:endParaRPr lang="en-GB" sz="2000" dirty="0">
              <a:cs typeface="Calibri" pitchFamily="34" charset="0"/>
            </a:endParaRPr>
          </a:p>
          <a:p>
            <a:pPr marL="0" indent="0">
              <a:buNone/>
            </a:pPr>
            <a:endParaRPr lang="en-GB" sz="1100" b="1" dirty="0">
              <a:cs typeface="Calibri"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pic>
        <p:nvPicPr>
          <p:cNvPr id="4" name="Picture 3"/>
          <p:cNvPicPr>
            <a:picLocks noChangeAspect="1"/>
          </p:cNvPicPr>
          <p:nvPr/>
        </p:nvPicPr>
        <p:blipFill rotWithShape="1">
          <a:blip r:embed="rId4"/>
          <a:srcRect l="55909" t="25071" r="35379" b="12440"/>
          <a:stretch/>
        </p:blipFill>
        <p:spPr>
          <a:xfrm>
            <a:off x="469213" y="1807285"/>
            <a:ext cx="2400080" cy="4904509"/>
          </a:xfrm>
          <a:prstGeom prst="rect">
            <a:avLst/>
          </a:prstGeom>
        </p:spPr>
      </p:pic>
      <p:sp>
        <p:nvSpPr>
          <p:cNvPr id="7" name="Rectangle 6"/>
          <p:cNvSpPr/>
          <p:nvPr/>
        </p:nvSpPr>
        <p:spPr>
          <a:xfrm>
            <a:off x="4473803" y="3181330"/>
            <a:ext cx="2120961" cy="3416320"/>
          </a:xfrm>
          <a:prstGeom prst="rect">
            <a:avLst/>
          </a:prstGeom>
          <a:ln>
            <a:solidFill>
              <a:srgbClr val="C00000"/>
            </a:solidFill>
          </a:ln>
        </p:spPr>
        <p:txBody>
          <a:bodyPr wrap="square">
            <a:spAutoFit/>
          </a:bodyPr>
          <a:lstStyle/>
          <a:p>
            <a:r>
              <a:rPr lang="en-GB" sz="2400" dirty="0" smtClean="0"/>
              <a:t>4.     B </a:t>
            </a:r>
            <a:endParaRPr lang="en-GB" sz="2400" dirty="0"/>
          </a:p>
          <a:p>
            <a:r>
              <a:rPr lang="en-GB" sz="2400" dirty="0"/>
              <a:t>        </a:t>
            </a:r>
            <a:r>
              <a:rPr lang="en-GB" sz="2400" u="sng" dirty="0"/>
              <a:t>𝑥</a:t>
            </a:r>
            <a:r>
              <a:rPr lang="en-GB" sz="2400" u="sng" baseline="30000" dirty="0"/>
              <a:t>2</a:t>
            </a:r>
            <a:r>
              <a:rPr lang="en-GB" sz="2400" u="sng" dirty="0"/>
              <a:t>−4𝑥 </a:t>
            </a:r>
          </a:p>
          <a:p>
            <a:r>
              <a:rPr lang="en-GB" sz="2400" dirty="0"/>
              <a:t>        𝑥</a:t>
            </a:r>
            <a:r>
              <a:rPr lang="en-GB" sz="2400" baseline="30000" dirty="0"/>
              <a:t>2</a:t>
            </a:r>
            <a:r>
              <a:rPr lang="en-GB" sz="2400" dirty="0"/>
              <a:t>−16</a:t>
            </a:r>
          </a:p>
          <a:p>
            <a:endParaRPr lang="en-GB" sz="2400" dirty="0"/>
          </a:p>
          <a:p>
            <a:r>
              <a:rPr lang="en-GB" sz="2400" dirty="0"/>
              <a:t>=     </a:t>
            </a:r>
            <a:r>
              <a:rPr lang="en-GB" sz="2400" u="sng" dirty="0"/>
              <a:t>𝑥(𝑥−4) </a:t>
            </a:r>
          </a:p>
          <a:p>
            <a:r>
              <a:rPr lang="en-GB" sz="2400" dirty="0"/>
              <a:t>     (𝑥+4)(𝑥−4) </a:t>
            </a:r>
          </a:p>
          <a:p>
            <a:endParaRPr lang="en-GB" sz="2400" dirty="0"/>
          </a:p>
          <a:p>
            <a:r>
              <a:rPr lang="en-GB" sz="2400" dirty="0"/>
              <a:t>=   __</a:t>
            </a:r>
            <a:r>
              <a:rPr lang="en-GB" sz="2400" u="sng" dirty="0"/>
              <a:t>𝑥__ </a:t>
            </a:r>
          </a:p>
          <a:p>
            <a:r>
              <a:rPr lang="en-GB" sz="2400" dirty="0"/>
              <a:t>       (𝑥+4) </a:t>
            </a:r>
          </a:p>
        </p:txBody>
      </p:sp>
    </p:spTree>
    <p:extLst>
      <p:ext uri="{BB962C8B-B14F-4D97-AF65-F5344CB8AC3E}">
        <p14:creationId xmlns:p14="http://schemas.microsoft.com/office/powerpoint/2010/main" val="215102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Section 2 preparation tips</a:t>
            </a:r>
            <a:endParaRPr lang="en-GB" dirty="0"/>
          </a:p>
        </p:txBody>
      </p:sp>
      <p:sp>
        <p:nvSpPr>
          <p:cNvPr id="3" name="Text Placeholder 2"/>
          <p:cNvSpPr>
            <a:spLocks noGrp="1"/>
          </p:cNvSpPr>
          <p:nvPr>
            <p:ph type="body" sz="quarter" idx="14"/>
          </p:nvPr>
        </p:nvSpPr>
        <p:spPr/>
        <p:txBody>
          <a:bodyPr/>
          <a:lstStyle/>
          <a:p>
            <a:pPr marL="0" indent="0">
              <a:buNone/>
            </a:pPr>
            <a:endParaRPr lang="en-GB" sz="2000" dirty="0" smtClean="0"/>
          </a:p>
          <a:p>
            <a:pPr marL="0" indent="0">
              <a:buNone/>
            </a:pPr>
            <a:r>
              <a:rPr lang="en-GB" dirty="0" smtClean="0"/>
              <a:t>     </a:t>
            </a:r>
            <a:endParaRPr lang="en-GB" dirty="0"/>
          </a:p>
        </p:txBody>
      </p:sp>
      <p:sp>
        <p:nvSpPr>
          <p:cNvPr id="4" name="TextBox 3"/>
          <p:cNvSpPr txBox="1"/>
          <p:nvPr/>
        </p:nvSpPr>
        <p:spPr>
          <a:xfrm>
            <a:off x="395289" y="1844675"/>
            <a:ext cx="8425184" cy="4647426"/>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solidFill>
                  <a:srgbClr val="C00000"/>
                </a:solidFill>
              </a:rPr>
              <a:t>Look through the syllabus </a:t>
            </a:r>
          </a:p>
          <a:p>
            <a:pPr marL="342900" indent="-342900">
              <a:buFont typeface="Calibri" panose="020F0502020204030204" pitchFamily="34" charset="0"/>
              <a:buChar char="‐"/>
            </a:pPr>
            <a:r>
              <a:rPr lang="en-GB" sz="2000" dirty="0" smtClean="0"/>
              <a:t>think about what topics you’ve already covered in GCSE and what is to come</a:t>
            </a:r>
          </a:p>
          <a:p>
            <a:endParaRPr lang="en-GB" sz="2000" dirty="0" smtClean="0"/>
          </a:p>
          <a:p>
            <a:pPr marL="285750" indent="-285750">
              <a:buFont typeface="Arial" panose="020B0604020202020204" pitchFamily="34" charset="0"/>
              <a:buChar char="•"/>
            </a:pPr>
            <a:r>
              <a:rPr lang="en-GB" sz="2400" dirty="0" smtClean="0">
                <a:solidFill>
                  <a:srgbClr val="C00000"/>
                </a:solidFill>
              </a:rPr>
              <a:t>Make sure your notes are useful</a:t>
            </a:r>
          </a:p>
          <a:p>
            <a:pPr marL="342900" indent="-342900">
              <a:buFont typeface="Calibri" panose="020F0502020204030204" pitchFamily="34" charset="0"/>
              <a:buChar char="‐"/>
            </a:pPr>
            <a:r>
              <a:rPr lang="en-GB" sz="2000" dirty="0" smtClean="0"/>
              <a:t>Get your notes sorted back in order after you’ve finished your GCSE</a:t>
            </a:r>
          </a:p>
          <a:p>
            <a:pPr marL="342900" indent="-342900">
              <a:buFont typeface="Calibri" panose="020F0502020204030204" pitchFamily="34" charset="0"/>
              <a:buChar char="‐"/>
            </a:pPr>
            <a:endParaRPr lang="en-GB" sz="2000" dirty="0" smtClean="0"/>
          </a:p>
          <a:p>
            <a:pPr marL="285750" indent="-285750">
              <a:buFont typeface="Arial" panose="020B0604020202020204" pitchFamily="34" charset="0"/>
              <a:buChar char="•"/>
            </a:pPr>
            <a:r>
              <a:rPr lang="en-GB" sz="2400" dirty="0" smtClean="0">
                <a:solidFill>
                  <a:srgbClr val="C00000"/>
                </a:solidFill>
              </a:rPr>
              <a:t>Practice subjects you don’t study</a:t>
            </a:r>
          </a:p>
          <a:p>
            <a:pPr marL="342900" indent="-342900">
              <a:buFont typeface="Calibri" panose="020F0502020204030204" pitchFamily="34" charset="0"/>
              <a:buChar char="‐"/>
            </a:pPr>
            <a:r>
              <a:rPr lang="en-GB" sz="2000" dirty="0" smtClean="0"/>
              <a:t>If you drop a subject at A’ level, spend more type going over this before you start working through practice papers</a:t>
            </a:r>
          </a:p>
          <a:p>
            <a:pPr marL="342900" indent="-342900">
              <a:buFont typeface="Calibri" panose="020F0502020204030204" pitchFamily="34" charset="0"/>
              <a:buChar char="‐"/>
            </a:pPr>
            <a:endParaRPr lang="en-GB" sz="2000" dirty="0"/>
          </a:p>
          <a:p>
            <a:pPr marL="285750" indent="-285750">
              <a:buFont typeface="Arial" panose="020B0604020202020204" pitchFamily="34" charset="0"/>
              <a:buChar char="•"/>
            </a:pPr>
            <a:r>
              <a:rPr lang="en-GB" sz="2400" dirty="0" smtClean="0">
                <a:solidFill>
                  <a:srgbClr val="C00000"/>
                </a:solidFill>
              </a:rPr>
              <a:t>Prepare for questions on the current specification</a:t>
            </a:r>
            <a:endParaRPr lang="en-GB" sz="2400" dirty="0">
              <a:solidFill>
                <a:srgbClr val="C00000"/>
              </a:solidFill>
            </a:endParaRPr>
          </a:p>
          <a:p>
            <a:pPr marL="342900" indent="-342900">
              <a:buFont typeface="Calibri" panose="020F0502020204030204" pitchFamily="34" charset="0"/>
              <a:buChar char="‐"/>
            </a:pPr>
            <a:r>
              <a:rPr lang="en-GB" sz="2000" dirty="0" smtClean="0"/>
              <a:t>Section 1 updated this year</a:t>
            </a:r>
          </a:p>
          <a:p>
            <a:pPr marL="342900" indent="-342900">
              <a:buFont typeface="Calibri" panose="020F0502020204030204" pitchFamily="34" charset="0"/>
              <a:buChar char="‐"/>
            </a:pPr>
            <a:r>
              <a:rPr lang="en-GB" sz="2000" dirty="0" smtClean="0"/>
              <a:t>Section 2 updated 2019</a:t>
            </a:r>
            <a:endParaRPr lang="en-GB" sz="2000" dirty="0"/>
          </a:p>
          <a:p>
            <a:pPr marL="342900" indent="-342900">
              <a:buFont typeface="Calibri" panose="020F0502020204030204" pitchFamily="34" charset="0"/>
              <a:buChar char="‐"/>
            </a:pPr>
            <a:endParaRPr lang="en-GB" sz="2000" dirty="0"/>
          </a:p>
        </p:txBody>
      </p:sp>
    </p:spTree>
    <p:extLst>
      <p:ext uri="{BB962C8B-B14F-4D97-AF65-F5344CB8AC3E}">
        <p14:creationId xmlns:p14="http://schemas.microsoft.com/office/powerpoint/2010/main" val="36695534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288" y="993180"/>
            <a:ext cx="6768752" cy="1152128"/>
          </a:xfrm>
        </p:spPr>
        <p:txBody>
          <a:bodyPr/>
          <a:lstStyle/>
          <a:p>
            <a:r>
              <a:rPr lang="en-GB" dirty="0" smtClean="0"/>
              <a:t>Average scores section </a:t>
            </a:r>
            <a:r>
              <a:rPr lang="en-GB" dirty="0" smtClean="0"/>
              <a:t>2 (2018)</a:t>
            </a:r>
            <a:endParaRPr lang="en-GB" dirty="0"/>
          </a:p>
        </p:txBody>
      </p:sp>
      <p:pic>
        <p:nvPicPr>
          <p:cNvPr id="5" name="Picture 4"/>
          <p:cNvPicPr>
            <a:picLocks noChangeAspect="1"/>
          </p:cNvPicPr>
          <p:nvPr/>
        </p:nvPicPr>
        <p:blipFill rotWithShape="1">
          <a:blip r:embed="rId2"/>
          <a:srcRect l="12298" t="15705" r="62770" b="37207"/>
          <a:stretch/>
        </p:blipFill>
        <p:spPr>
          <a:xfrm>
            <a:off x="633305" y="2067547"/>
            <a:ext cx="8077011" cy="4290228"/>
          </a:xfrm>
          <a:prstGeom prst="rect">
            <a:avLst/>
          </a:prstGeom>
        </p:spPr>
      </p:pic>
      <p:sp>
        <p:nvSpPr>
          <p:cNvPr id="8" name="TextBox 7"/>
          <p:cNvSpPr txBox="1"/>
          <p:nvPr/>
        </p:nvSpPr>
        <p:spPr>
          <a:xfrm>
            <a:off x="4069725" y="3843329"/>
            <a:ext cx="1036748" cy="369332"/>
          </a:xfrm>
          <a:prstGeom prst="rect">
            <a:avLst/>
          </a:prstGeom>
          <a:solidFill>
            <a:schemeClr val="bg1"/>
          </a:solidFill>
          <a:ln>
            <a:solidFill>
              <a:schemeClr val="tx1"/>
            </a:solidFill>
          </a:ln>
        </p:spPr>
        <p:txBody>
          <a:bodyPr wrap="square" rtlCol="0">
            <a:spAutoFit/>
          </a:bodyPr>
          <a:lstStyle/>
          <a:p>
            <a:r>
              <a:rPr lang="en-GB" dirty="0" smtClean="0"/>
              <a:t>33 – 44%</a:t>
            </a:r>
            <a:endParaRPr lang="en-GB" dirty="0"/>
          </a:p>
        </p:txBody>
      </p:sp>
      <p:sp>
        <p:nvSpPr>
          <p:cNvPr id="9" name="TextBox 8"/>
          <p:cNvSpPr txBox="1"/>
          <p:nvPr/>
        </p:nvSpPr>
        <p:spPr>
          <a:xfrm>
            <a:off x="5568063" y="5015927"/>
            <a:ext cx="549497" cy="338554"/>
          </a:xfrm>
          <a:prstGeom prst="rect">
            <a:avLst/>
          </a:prstGeom>
          <a:solidFill>
            <a:schemeClr val="bg1"/>
          </a:solidFill>
          <a:ln>
            <a:solidFill>
              <a:schemeClr val="tx1"/>
            </a:solidFill>
          </a:ln>
        </p:spPr>
        <p:txBody>
          <a:bodyPr wrap="square" rtlCol="0">
            <a:spAutoFit/>
          </a:bodyPr>
          <a:lstStyle/>
          <a:p>
            <a:r>
              <a:rPr lang="en-GB" sz="1600" dirty="0" smtClean="0"/>
              <a:t>59%</a:t>
            </a:r>
            <a:endParaRPr lang="en-GB" sz="1600" dirty="0"/>
          </a:p>
        </p:txBody>
      </p:sp>
      <p:sp>
        <p:nvSpPr>
          <p:cNvPr id="10" name="TextBox 9"/>
          <p:cNvSpPr txBox="1"/>
          <p:nvPr/>
        </p:nvSpPr>
        <p:spPr>
          <a:xfrm>
            <a:off x="6385775" y="4646595"/>
            <a:ext cx="613892" cy="369332"/>
          </a:xfrm>
          <a:prstGeom prst="rect">
            <a:avLst/>
          </a:prstGeom>
          <a:solidFill>
            <a:schemeClr val="bg1"/>
          </a:solidFill>
          <a:ln>
            <a:solidFill>
              <a:schemeClr val="tx1"/>
            </a:solidFill>
          </a:ln>
        </p:spPr>
        <p:txBody>
          <a:bodyPr wrap="square" rtlCol="0">
            <a:spAutoFit/>
          </a:bodyPr>
          <a:lstStyle/>
          <a:p>
            <a:r>
              <a:rPr lang="en-GB" dirty="0" smtClean="0"/>
              <a:t>70%</a:t>
            </a:r>
            <a:endParaRPr lang="en-GB" dirty="0"/>
          </a:p>
        </p:txBody>
      </p:sp>
      <p:cxnSp>
        <p:nvCxnSpPr>
          <p:cNvPr id="11" name="Straight Arrow Connector 10"/>
          <p:cNvCxnSpPr>
            <a:stCxn id="10" idx="2"/>
          </p:cNvCxnSpPr>
          <p:nvPr/>
        </p:nvCxnSpPr>
        <p:spPr>
          <a:xfrm>
            <a:off x="6692721" y="5015927"/>
            <a:ext cx="0" cy="2455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060029" y="4892119"/>
            <a:ext cx="723362" cy="369332"/>
          </a:xfrm>
          <a:prstGeom prst="rect">
            <a:avLst/>
          </a:prstGeom>
          <a:solidFill>
            <a:schemeClr val="bg1"/>
          </a:solidFill>
          <a:ln>
            <a:solidFill>
              <a:schemeClr val="tx1"/>
            </a:solidFill>
          </a:ln>
        </p:spPr>
        <p:txBody>
          <a:bodyPr wrap="square" rtlCol="0">
            <a:spAutoFit/>
          </a:bodyPr>
          <a:lstStyle/>
          <a:p>
            <a:r>
              <a:rPr lang="en-GB" dirty="0" smtClean="0"/>
              <a:t>&gt;89%</a:t>
            </a:r>
            <a:endParaRPr lang="en-GB" dirty="0"/>
          </a:p>
        </p:txBody>
      </p:sp>
      <p:cxnSp>
        <p:nvCxnSpPr>
          <p:cNvPr id="13" name="Straight Arrow Connector 12"/>
          <p:cNvCxnSpPr>
            <a:stCxn id="12" idx="2"/>
          </p:cNvCxnSpPr>
          <p:nvPr/>
        </p:nvCxnSpPr>
        <p:spPr>
          <a:xfrm>
            <a:off x="8421710" y="5261451"/>
            <a:ext cx="1073" cy="3215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9567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479980"/>
            <a:ext cx="6768752" cy="1152128"/>
          </a:xfrm>
        </p:spPr>
        <p:txBody>
          <a:bodyPr anchor="ctr"/>
          <a:lstStyle/>
          <a:p>
            <a:pPr>
              <a:lnSpc>
                <a:spcPct val="100000"/>
              </a:lnSpc>
              <a:spcBef>
                <a:spcPts val="0"/>
              </a:spcBef>
            </a:pPr>
            <a:r>
              <a:rPr lang="en-GB" sz="4000" dirty="0" smtClean="0"/>
              <a:t/>
            </a:r>
            <a:br>
              <a:rPr lang="en-GB" sz="4000" dirty="0" smtClean="0"/>
            </a:br>
            <a:r>
              <a:rPr lang="en-GB" sz="4000" dirty="0" smtClean="0"/>
              <a:t>Sitting the BMAT:</a:t>
            </a:r>
            <a:br>
              <a:rPr lang="en-GB" sz="4000" dirty="0" smtClean="0"/>
            </a:br>
            <a:r>
              <a:rPr lang="en-GB" sz="4000" dirty="0" smtClean="0"/>
              <a:t>Sections 1 &amp; 2 top tips</a:t>
            </a:r>
            <a:r>
              <a:rPr lang="en-GB" sz="4000" i="1" dirty="0"/>
              <a:t/>
            </a:r>
            <a:br>
              <a:rPr lang="en-GB" sz="4000" i="1" dirty="0"/>
            </a:br>
            <a:endParaRPr lang="en-GB" sz="4000" i="1" dirty="0"/>
          </a:p>
        </p:txBody>
      </p:sp>
      <p:sp>
        <p:nvSpPr>
          <p:cNvPr id="2" name="Subtitle 1"/>
          <p:cNvSpPr>
            <a:spLocks noGrp="1"/>
          </p:cNvSpPr>
          <p:nvPr>
            <p:ph type="body" sz="quarter" idx="14"/>
          </p:nvPr>
        </p:nvSpPr>
        <p:spPr>
          <a:xfrm>
            <a:off x="395288" y="1807285"/>
            <a:ext cx="8576590" cy="4790365"/>
          </a:xfrm>
          <a:prstGeom prst="rect">
            <a:avLst/>
          </a:prstGeom>
        </p:spPr>
        <p:txBody>
          <a:bodyPr/>
          <a:lstStyle/>
          <a:p>
            <a:r>
              <a:rPr lang="en-GB" dirty="0" smtClean="0">
                <a:solidFill>
                  <a:srgbClr val="B5121B"/>
                </a:solidFill>
                <a:cs typeface="Calibri" pitchFamily="34" charset="0"/>
              </a:rPr>
              <a:t>Time management</a:t>
            </a:r>
            <a:endParaRPr lang="en-GB" dirty="0">
              <a:solidFill>
                <a:srgbClr val="B5121B"/>
              </a:solidFill>
              <a:cs typeface="Calibri" pitchFamily="34" charset="0"/>
            </a:endParaRPr>
          </a:p>
          <a:p>
            <a:pPr>
              <a:buFontTx/>
              <a:buChar char="-"/>
            </a:pPr>
            <a:r>
              <a:rPr lang="en-GB" sz="2000" dirty="0" smtClean="0">
                <a:cs typeface="Calibri" pitchFamily="34" charset="0"/>
              </a:rPr>
              <a:t>Try not to spend more than 2 minutes per question Section 1</a:t>
            </a:r>
          </a:p>
          <a:p>
            <a:pPr>
              <a:buFontTx/>
              <a:buChar char="-"/>
            </a:pPr>
            <a:r>
              <a:rPr lang="en-GB" sz="2000" dirty="0" smtClean="0">
                <a:cs typeface="Calibri" pitchFamily="34" charset="0"/>
              </a:rPr>
              <a:t>1 minute/ question Section 2</a:t>
            </a:r>
          </a:p>
          <a:p>
            <a:pPr>
              <a:buFontTx/>
              <a:buChar char="-"/>
            </a:pPr>
            <a:endParaRPr lang="en-GB" sz="1100" b="1" dirty="0">
              <a:cs typeface="Calibri" pitchFamily="34" charset="0"/>
            </a:endParaRPr>
          </a:p>
          <a:p>
            <a:r>
              <a:rPr lang="en-GB" dirty="0" smtClean="0">
                <a:solidFill>
                  <a:srgbClr val="B5121B"/>
                </a:solidFill>
                <a:cs typeface="Calibri" pitchFamily="34" charset="0"/>
              </a:rPr>
              <a:t>Skip questions you’re stuck on and come back</a:t>
            </a:r>
            <a:endParaRPr lang="en-GB" dirty="0">
              <a:solidFill>
                <a:srgbClr val="B5121B"/>
              </a:solidFill>
              <a:cs typeface="Calibri" pitchFamily="34" charset="0"/>
            </a:endParaRPr>
          </a:p>
          <a:p>
            <a:pPr>
              <a:buFontTx/>
              <a:buChar char="-"/>
            </a:pPr>
            <a:endParaRPr lang="en-GB" sz="1100" b="1" dirty="0">
              <a:cs typeface="Calibri" pitchFamily="34" charset="0"/>
            </a:endParaRPr>
          </a:p>
          <a:p>
            <a:r>
              <a:rPr lang="en-GB" dirty="0" smtClean="0">
                <a:solidFill>
                  <a:srgbClr val="B5121B"/>
                </a:solidFill>
                <a:cs typeface="Calibri" pitchFamily="34" charset="0"/>
              </a:rPr>
              <a:t>Eliminate options to help you narrow best guesses</a:t>
            </a:r>
            <a:endParaRPr lang="en-GB" dirty="0">
              <a:solidFill>
                <a:srgbClr val="B5121B"/>
              </a:solidFill>
              <a:cs typeface="Calibri" pitchFamily="34" charset="0"/>
            </a:endParaRPr>
          </a:p>
          <a:p>
            <a:pPr>
              <a:buFontTx/>
              <a:buChar char="-"/>
            </a:pPr>
            <a:r>
              <a:rPr lang="en-GB" sz="2000" dirty="0" smtClean="0">
                <a:cs typeface="Calibri" pitchFamily="34" charset="0"/>
              </a:rPr>
              <a:t>Answer every question even if it is a guess</a:t>
            </a:r>
          </a:p>
          <a:p>
            <a:pPr>
              <a:buFontTx/>
              <a:buChar char="-"/>
            </a:pPr>
            <a:endParaRPr lang="en-GB" sz="1200" b="1" dirty="0">
              <a:cs typeface="Calibri" pitchFamily="34" charset="0"/>
            </a:endParaRPr>
          </a:p>
          <a:p>
            <a:r>
              <a:rPr lang="en-GB" dirty="0" smtClean="0">
                <a:solidFill>
                  <a:srgbClr val="B5121B"/>
                </a:solidFill>
                <a:cs typeface="Calibri" pitchFamily="34" charset="0"/>
              </a:rPr>
              <a:t>Underline key words and numbers</a:t>
            </a:r>
            <a:endParaRPr lang="en-GB" dirty="0">
              <a:solidFill>
                <a:srgbClr val="B5121B"/>
              </a:solidFill>
              <a:cs typeface="Calibri" pitchFamily="34" charset="0"/>
            </a:endParaRPr>
          </a:p>
          <a:p>
            <a:pPr>
              <a:buFontTx/>
              <a:buChar char="-"/>
            </a:pPr>
            <a:r>
              <a:rPr lang="en-GB" sz="2000" dirty="0" smtClean="0">
                <a:cs typeface="Calibri" pitchFamily="34" charset="0"/>
              </a:rPr>
              <a:t>Use the question paper for your workings </a:t>
            </a:r>
            <a:endParaRPr lang="en-GB" sz="2000" dirty="0">
              <a:solidFill>
                <a:srgbClr val="B5121B"/>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spTree>
    <p:extLst>
      <p:ext uri="{BB962C8B-B14F-4D97-AF65-F5344CB8AC3E}">
        <p14:creationId xmlns:p14="http://schemas.microsoft.com/office/powerpoint/2010/main" val="32696986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71538"/>
            <a:ext cx="8686800" cy="1143000"/>
          </a:xfrm>
        </p:spPr>
        <p:txBody>
          <a:bodyPr/>
          <a:lstStyle/>
          <a:p>
            <a:pPr algn="l"/>
            <a:r>
              <a:rPr lang="en-GB" sz="3600" dirty="0" smtClean="0">
                <a:solidFill>
                  <a:srgbClr val="C00000"/>
                </a:solidFill>
              </a:rPr>
              <a:t>Medicine… it’s not like other degree courses</a:t>
            </a:r>
            <a:endParaRPr lang="en-GB" sz="3600" dirty="0">
              <a:solidFill>
                <a:srgbClr val="C0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3872" y="1766297"/>
            <a:ext cx="3659460" cy="243964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4274837"/>
            <a:ext cx="3661332" cy="2440888"/>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2694" y="1766297"/>
            <a:ext cx="3299618" cy="4949428"/>
          </a:xfrm>
          <a:prstGeom prst="rect">
            <a:avLst/>
          </a:prstGeom>
        </p:spPr>
      </p:pic>
    </p:spTree>
    <p:extLst>
      <p:ext uri="{BB962C8B-B14F-4D97-AF65-F5344CB8AC3E}">
        <p14:creationId xmlns:p14="http://schemas.microsoft.com/office/powerpoint/2010/main" val="42751354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288" y="898935"/>
            <a:ext cx="6537947" cy="1152128"/>
          </a:xfrm>
        </p:spPr>
        <p:txBody>
          <a:bodyPr anchor="ctr"/>
          <a:lstStyle/>
          <a:p>
            <a:pPr>
              <a:lnSpc>
                <a:spcPct val="100000"/>
              </a:lnSpc>
              <a:spcBef>
                <a:spcPts val="0"/>
              </a:spcBef>
            </a:pPr>
            <a:r>
              <a:rPr lang="en-GB" dirty="0" smtClean="0"/>
              <a:t/>
            </a:r>
            <a:br>
              <a:rPr lang="en-GB" dirty="0" smtClean="0"/>
            </a:br>
            <a:r>
              <a:rPr lang="en-GB" dirty="0">
                <a:cs typeface="Calibri" pitchFamily="34" charset="0"/>
              </a:rPr>
              <a:t>Section 3 - Writing Task </a:t>
            </a:r>
            <a:br>
              <a:rPr lang="en-GB" dirty="0">
                <a:cs typeface="Calibri" pitchFamily="34" charset="0"/>
              </a:rPr>
            </a:br>
            <a:r>
              <a:rPr lang="en-GB" i="1" dirty="0"/>
              <a:t/>
            </a:r>
            <a:br>
              <a:rPr lang="en-GB" i="1" dirty="0"/>
            </a:br>
            <a:endParaRPr lang="en-GB" i="1" dirty="0"/>
          </a:p>
        </p:txBody>
      </p:sp>
      <p:sp>
        <p:nvSpPr>
          <p:cNvPr id="2" name="Subtitle 1"/>
          <p:cNvSpPr>
            <a:spLocks noGrp="1"/>
          </p:cNvSpPr>
          <p:nvPr>
            <p:ph type="body" sz="quarter" idx="14"/>
          </p:nvPr>
        </p:nvSpPr>
        <p:spPr>
          <a:xfrm>
            <a:off x="395288" y="1807285"/>
            <a:ext cx="8576590" cy="4790365"/>
          </a:xfrm>
          <a:prstGeom prst="rect">
            <a:avLst/>
          </a:prstGeom>
        </p:spPr>
        <p:txBody>
          <a:bodyPr/>
          <a:lstStyle/>
          <a:p>
            <a:r>
              <a:rPr lang="en-GB" dirty="0" smtClean="0">
                <a:solidFill>
                  <a:srgbClr val="C00000"/>
                </a:solidFill>
                <a:cs typeface="Calibri" pitchFamily="34" charset="0"/>
              </a:rPr>
              <a:t>Tests application of knowledge in:</a:t>
            </a:r>
          </a:p>
          <a:p>
            <a:pPr>
              <a:buFontTx/>
              <a:buChar char="-"/>
            </a:pPr>
            <a:r>
              <a:rPr lang="en-GB" sz="2000" dirty="0" smtClean="0">
                <a:cs typeface="Calibri" pitchFamily="34" charset="0"/>
              </a:rPr>
              <a:t>Biology, Chemistry, Physics, Mathematics</a:t>
            </a:r>
          </a:p>
          <a:p>
            <a:pPr>
              <a:buFontTx/>
              <a:buChar char="-"/>
            </a:pPr>
            <a:endParaRPr lang="en-GB" sz="1000" dirty="0">
              <a:cs typeface="Calibri" pitchFamily="34" charset="0"/>
            </a:endParaRPr>
          </a:p>
          <a:p>
            <a:r>
              <a:rPr lang="en-GB" dirty="0" smtClean="0">
                <a:solidFill>
                  <a:srgbClr val="C00000"/>
                </a:solidFill>
                <a:cs typeface="Calibri" pitchFamily="34" charset="0"/>
              </a:rPr>
              <a:t>30 minutes, choose 1 question from 3 </a:t>
            </a:r>
          </a:p>
          <a:p>
            <a:pPr>
              <a:buFontTx/>
              <a:buChar char="-"/>
            </a:pPr>
            <a:r>
              <a:rPr lang="en-GB" sz="2000" dirty="0" smtClean="0">
                <a:cs typeface="Calibri" pitchFamily="34" charset="0"/>
              </a:rPr>
              <a:t>Topics general, medical or scientific interest</a:t>
            </a:r>
          </a:p>
          <a:p>
            <a:pPr>
              <a:buFontTx/>
              <a:buChar char="-"/>
            </a:pPr>
            <a:endParaRPr lang="en-GB" sz="900" dirty="0" smtClean="0">
              <a:cs typeface="Calibri" pitchFamily="34" charset="0"/>
            </a:endParaRPr>
          </a:p>
          <a:p>
            <a:r>
              <a:rPr lang="en-GB" dirty="0" smtClean="0">
                <a:solidFill>
                  <a:srgbClr val="C00000"/>
                </a:solidFill>
                <a:cs typeface="Calibri" pitchFamily="34" charset="0"/>
              </a:rPr>
              <a:t>Qs provide short proposition and may require you to:</a:t>
            </a:r>
          </a:p>
          <a:p>
            <a:pPr>
              <a:buFontTx/>
              <a:buChar char="-"/>
            </a:pPr>
            <a:r>
              <a:rPr lang="en-GB" sz="2000" dirty="0" smtClean="0">
                <a:cs typeface="Calibri" pitchFamily="34" charset="0"/>
              </a:rPr>
              <a:t>Explain or discuss the implications</a:t>
            </a:r>
          </a:p>
          <a:p>
            <a:pPr>
              <a:buFontTx/>
              <a:buChar char="-"/>
            </a:pPr>
            <a:r>
              <a:rPr lang="en-GB" sz="2000" dirty="0" smtClean="0">
                <a:cs typeface="Calibri" pitchFamily="34" charset="0"/>
              </a:rPr>
              <a:t>Suggest a counter proposition/argument</a:t>
            </a:r>
          </a:p>
          <a:p>
            <a:pPr>
              <a:buFontTx/>
              <a:buChar char="-"/>
            </a:pPr>
            <a:r>
              <a:rPr lang="en-GB" sz="2000" dirty="0" smtClean="0">
                <a:cs typeface="Calibri" pitchFamily="34" charset="0"/>
              </a:rPr>
              <a:t>Suggest a method to resolve the issue</a:t>
            </a:r>
          </a:p>
          <a:p>
            <a:pPr>
              <a:buFontTx/>
              <a:buChar char="-"/>
            </a:pPr>
            <a:endParaRPr lang="en-GB" sz="2000" dirty="0">
              <a:cs typeface="Calibri" pitchFamily="34" charset="0"/>
            </a:endParaRPr>
          </a:p>
          <a:p>
            <a:r>
              <a:rPr lang="en-GB" dirty="0" smtClean="0">
                <a:solidFill>
                  <a:srgbClr val="C00000"/>
                </a:solidFill>
                <a:cs typeface="Calibri" pitchFamily="34" charset="0"/>
              </a:rPr>
              <a:t>Responses restricted to single side answer sheet</a:t>
            </a:r>
          </a:p>
          <a:p>
            <a:r>
              <a:rPr lang="en-GB" dirty="0" smtClean="0">
                <a:solidFill>
                  <a:srgbClr val="C00000"/>
                </a:solidFill>
                <a:cs typeface="Calibri" pitchFamily="34" charset="0"/>
              </a:rPr>
              <a:t>Marked on quality of content </a:t>
            </a:r>
            <a:r>
              <a:rPr lang="en-GB" dirty="0">
                <a:solidFill>
                  <a:srgbClr val="C00000"/>
                </a:solidFill>
                <a:cs typeface="Calibri" pitchFamily="34" charset="0"/>
              </a:rPr>
              <a:t>(/5) and </a:t>
            </a:r>
            <a:r>
              <a:rPr lang="en-GB" dirty="0" smtClean="0">
                <a:solidFill>
                  <a:srgbClr val="C00000"/>
                </a:solidFill>
                <a:cs typeface="Calibri" pitchFamily="34" charset="0"/>
              </a:rPr>
              <a:t>English (A-E).</a:t>
            </a:r>
            <a:endParaRPr lang="en-GB" dirty="0">
              <a:solidFill>
                <a:srgbClr val="C00000"/>
              </a:solidFill>
              <a:cs typeface="Calibri"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spTree>
    <p:extLst>
      <p:ext uri="{BB962C8B-B14F-4D97-AF65-F5344CB8AC3E}">
        <p14:creationId xmlns:p14="http://schemas.microsoft.com/office/powerpoint/2010/main" val="42433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288" y="898935"/>
            <a:ext cx="6537947" cy="1152128"/>
          </a:xfrm>
        </p:spPr>
        <p:txBody>
          <a:bodyPr anchor="ctr"/>
          <a:lstStyle/>
          <a:p>
            <a:pPr>
              <a:lnSpc>
                <a:spcPct val="100000"/>
              </a:lnSpc>
              <a:spcBef>
                <a:spcPts val="0"/>
              </a:spcBef>
            </a:pPr>
            <a:r>
              <a:rPr lang="en-GB" dirty="0" smtClean="0"/>
              <a:t/>
            </a:r>
            <a:br>
              <a:rPr lang="en-GB" dirty="0" smtClean="0"/>
            </a:br>
            <a:r>
              <a:rPr lang="en-GB" dirty="0">
                <a:cs typeface="Calibri" pitchFamily="34" charset="0"/>
              </a:rPr>
              <a:t>Section 3 - Writing Task </a:t>
            </a:r>
            <a:br>
              <a:rPr lang="en-GB" dirty="0">
                <a:cs typeface="Calibri" pitchFamily="34" charset="0"/>
              </a:rPr>
            </a:br>
            <a:r>
              <a:rPr lang="en-GB" i="1" dirty="0"/>
              <a:t/>
            </a:r>
            <a:br>
              <a:rPr lang="en-GB" i="1" dirty="0"/>
            </a:br>
            <a:endParaRPr lang="en-GB" i="1" dirty="0"/>
          </a:p>
        </p:txBody>
      </p:sp>
      <p:sp>
        <p:nvSpPr>
          <p:cNvPr id="2" name="Subtitle 1"/>
          <p:cNvSpPr>
            <a:spLocks noGrp="1"/>
          </p:cNvSpPr>
          <p:nvPr>
            <p:ph type="body" sz="quarter" idx="14"/>
          </p:nvPr>
        </p:nvSpPr>
        <p:spPr>
          <a:xfrm>
            <a:off x="395288" y="1807285"/>
            <a:ext cx="8576590" cy="4790365"/>
          </a:xfrm>
          <a:prstGeom prst="rect">
            <a:avLst/>
          </a:prstGeom>
        </p:spPr>
        <p:txBody>
          <a:bodyPr/>
          <a:lstStyle/>
          <a:p>
            <a:pPr marL="0" indent="0">
              <a:lnSpc>
                <a:spcPct val="150000"/>
              </a:lnSpc>
              <a:spcBef>
                <a:spcPts val="600"/>
              </a:spcBef>
              <a:buNone/>
            </a:pPr>
            <a:r>
              <a:rPr lang="en-GB" sz="2000" b="1" dirty="0" smtClean="0">
                <a:cs typeface="Calibri" pitchFamily="34" charset="0"/>
              </a:rPr>
              <a:t>There is more to healing than the application of scientific knowledge</a:t>
            </a:r>
            <a:endParaRPr lang="en-GB" sz="2000" dirty="0" smtClean="0">
              <a:cs typeface="Calibri" pitchFamily="34" charset="0"/>
            </a:endParaRPr>
          </a:p>
          <a:p>
            <a:pPr marL="0" indent="0">
              <a:lnSpc>
                <a:spcPct val="150000"/>
              </a:lnSpc>
              <a:spcBef>
                <a:spcPts val="600"/>
              </a:spcBef>
              <a:buNone/>
            </a:pPr>
            <a:r>
              <a:rPr lang="en-GB" sz="2000" dirty="0" smtClean="0">
                <a:cs typeface="Calibri" pitchFamily="34" charset="0"/>
              </a:rPr>
              <a:t>Briefly define ‘scientific knowledge’. Explain how it might be argued that medical treatment that is not wholly based on scientific knowledge is worthless. Discuss whether there can be approaches to healing that are valid but not amenable to scientific experiment.</a:t>
            </a:r>
            <a:endParaRPr lang="en-GB" sz="2000" dirty="0">
              <a:cs typeface="Calibri"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spTree>
    <p:extLst>
      <p:ext uri="{BB962C8B-B14F-4D97-AF65-F5344CB8AC3E}">
        <p14:creationId xmlns:p14="http://schemas.microsoft.com/office/powerpoint/2010/main" val="11618500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288" y="898935"/>
            <a:ext cx="6537947" cy="1152128"/>
          </a:xfrm>
        </p:spPr>
        <p:txBody>
          <a:bodyPr anchor="ctr"/>
          <a:lstStyle/>
          <a:p>
            <a:pPr>
              <a:lnSpc>
                <a:spcPct val="100000"/>
              </a:lnSpc>
              <a:spcBef>
                <a:spcPts val="0"/>
              </a:spcBef>
            </a:pPr>
            <a:r>
              <a:rPr lang="en-GB" dirty="0" smtClean="0"/>
              <a:t/>
            </a:r>
            <a:br>
              <a:rPr lang="en-GB" dirty="0" smtClean="0"/>
            </a:br>
            <a:r>
              <a:rPr lang="en-GB" dirty="0">
                <a:cs typeface="Calibri" pitchFamily="34" charset="0"/>
              </a:rPr>
              <a:t>Section 3 - Writing Task </a:t>
            </a:r>
            <a:br>
              <a:rPr lang="en-GB" dirty="0">
                <a:cs typeface="Calibri" pitchFamily="34" charset="0"/>
              </a:rPr>
            </a:br>
            <a:r>
              <a:rPr lang="en-GB" i="1" dirty="0"/>
              <a:t/>
            </a:r>
            <a:br>
              <a:rPr lang="en-GB" i="1" dirty="0"/>
            </a:br>
            <a:endParaRPr lang="en-GB" i="1" dirty="0"/>
          </a:p>
        </p:txBody>
      </p:sp>
      <p:sp>
        <p:nvSpPr>
          <p:cNvPr id="2" name="Subtitle 1"/>
          <p:cNvSpPr>
            <a:spLocks noGrp="1"/>
          </p:cNvSpPr>
          <p:nvPr>
            <p:ph type="body" sz="quarter" idx="14"/>
          </p:nvPr>
        </p:nvSpPr>
        <p:spPr>
          <a:xfrm>
            <a:off x="395288" y="1807285"/>
            <a:ext cx="8576590" cy="3471297"/>
          </a:xfrm>
          <a:prstGeom prst="rect">
            <a:avLst/>
          </a:prstGeom>
        </p:spPr>
        <p:txBody>
          <a:bodyPr/>
          <a:lstStyle/>
          <a:p>
            <a:pPr marL="0" indent="0">
              <a:lnSpc>
                <a:spcPct val="150000"/>
              </a:lnSpc>
              <a:spcBef>
                <a:spcPts val="600"/>
              </a:spcBef>
              <a:buNone/>
            </a:pPr>
            <a:r>
              <a:rPr lang="en-GB" sz="2000" b="1" dirty="0" smtClean="0">
                <a:cs typeface="Calibri" pitchFamily="34" charset="0"/>
              </a:rPr>
              <a:t>There is more to healing than the application of scientific knowledge</a:t>
            </a:r>
            <a:endParaRPr lang="en-GB" sz="2000" dirty="0" smtClean="0">
              <a:cs typeface="Calibri" pitchFamily="34" charset="0"/>
            </a:endParaRPr>
          </a:p>
          <a:p>
            <a:pPr>
              <a:spcBef>
                <a:spcPts val="1200"/>
              </a:spcBef>
            </a:pPr>
            <a:r>
              <a:rPr lang="en-GB" sz="2000" dirty="0" smtClean="0">
                <a:cs typeface="Calibri" pitchFamily="34" charset="0"/>
              </a:rPr>
              <a:t>Briefly define ‘scientific knowledge’. </a:t>
            </a:r>
          </a:p>
          <a:p>
            <a:pPr>
              <a:spcBef>
                <a:spcPts val="1200"/>
              </a:spcBef>
            </a:pPr>
            <a:r>
              <a:rPr lang="en-GB" sz="2000" dirty="0" smtClean="0">
                <a:cs typeface="Calibri" pitchFamily="34" charset="0"/>
              </a:rPr>
              <a:t>Explain how it might be argued that medical treatment that is not wholly based on scientific knowledge is worthless. </a:t>
            </a:r>
          </a:p>
          <a:p>
            <a:pPr>
              <a:spcBef>
                <a:spcPts val="1200"/>
              </a:spcBef>
            </a:pPr>
            <a:r>
              <a:rPr lang="en-GB" sz="2000" dirty="0" smtClean="0">
                <a:cs typeface="Calibri" pitchFamily="34" charset="0"/>
              </a:rPr>
              <a:t>Discuss whether there can be approaches to healing that are valid but not amenable to scientific experiment.</a:t>
            </a:r>
            <a:endParaRPr lang="en-GB" sz="2000" dirty="0">
              <a:cs typeface="Calibri"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sp>
        <p:nvSpPr>
          <p:cNvPr id="4" name="Rectangle 3"/>
          <p:cNvSpPr/>
          <p:nvPr/>
        </p:nvSpPr>
        <p:spPr>
          <a:xfrm>
            <a:off x="395288" y="4504828"/>
            <a:ext cx="8468651" cy="400110"/>
          </a:xfrm>
          <a:prstGeom prst="rect">
            <a:avLst/>
          </a:prstGeom>
          <a:ln>
            <a:solidFill>
              <a:srgbClr val="C00000"/>
            </a:solidFill>
          </a:ln>
        </p:spPr>
        <p:txBody>
          <a:bodyPr wrap="square">
            <a:spAutoFit/>
          </a:bodyPr>
          <a:lstStyle/>
          <a:p>
            <a:pPr algn="ctr">
              <a:spcBef>
                <a:spcPts val="600"/>
              </a:spcBef>
            </a:pPr>
            <a:r>
              <a:rPr lang="en-GB" sz="2000" dirty="0" smtClean="0">
                <a:solidFill>
                  <a:srgbClr val="C00000"/>
                </a:solidFill>
                <a:cs typeface="Calibri" pitchFamily="34" charset="0"/>
              </a:rPr>
              <a:t>What do you </a:t>
            </a:r>
            <a:r>
              <a:rPr lang="en-GB" sz="2000" dirty="0">
                <a:solidFill>
                  <a:srgbClr val="C00000"/>
                </a:solidFill>
                <a:cs typeface="Calibri" pitchFamily="34" charset="0"/>
              </a:rPr>
              <a:t>know about this topic </a:t>
            </a:r>
            <a:r>
              <a:rPr lang="en-GB" sz="2000" dirty="0" smtClean="0">
                <a:solidFill>
                  <a:srgbClr val="C00000"/>
                </a:solidFill>
                <a:cs typeface="Calibri" pitchFamily="34" charset="0"/>
              </a:rPr>
              <a:t>and </a:t>
            </a:r>
            <a:r>
              <a:rPr lang="en-GB" sz="2000" dirty="0">
                <a:solidFill>
                  <a:srgbClr val="C00000"/>
                </a:solidFill>
                <a:cs typeface="Calibri" pitchFamily="34" charset="0"/>
              </a:rPr>
              <a:t>how you could start to plan an answer</a:t>
            </a:r>
          </a:p>
        </p:txBody>
      </p:sp>
    </p:spTree>
    <p:extLst>
      <p:ext uri="{BB962C8B-B14F-4D97-AF65-F5344CB8AC3E}">
        <p14:creationId xmlns:p14="http://schemas.microsoft.com/office/powerpoint/2010/main" val="291786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288" y="898935"/>
            <a:ext cx="6537947" cy="1152128"/>
          </a:xfrm>
        </p:spPr>
        <p:txBody>
          <a:bodyPr anchor="ctr"/>
          <a:lstStyle/>
          <a:p>
            <a:pPr>
              <a:lnSpc>
                <a:spcPct val="100000"/>
              </a:lnSpc>
              <a:spcBef>
                <a:spcPts val="0"/>
              </a:spcBef>
            </a:pPr>
            <a:r>
              <a:rPr lang="en-GB" dirty="0" smtClean="0"/>
              <a:t/>
            </a:r>
            <a:br>
              <a:rPr lang="en-GB" dirty="0" smtClean="0"/>
            </a:br>
            <a:r>
              <a:rPr lang="en-GB" dirty="0">
                <a:cs typeface="Calibri" pitchFamily="34" charset="0"/>
              </a:rPr>
              <a:t>Section 3 - Writing Task </a:t>
            </a:r>
            <a:br>
              <a:rPr lang="en-GB" dirty="0">
                <a:cs typeface="Calibri" pitchFamily="34" charset="0"/>
              </a:rPr>
            </a:br>
            <a:r>
              <a:rPr lang="en-GB" i="1" dirty="0"/>
              <a:t/>
            </a:r>
            <a:br>
              <a:rPr lang="en-GB" i="1" dirty="0"/>
            </a:br>
            <a:endParaRPr lang="en-GB" i="1" dirty="0"/>
          </a:p>
        </p:txBody>
      </p:sp>
      <p:sp>
        <p:nvSpPr>
          <p:cNvPr id="2" name="Subtitle 1"/>
          <p:cNvSpPr>
            <a:spLocks noGrp="1"/>
          </p:cNvSpPr>
          <p:nvPr>
            <p:ph type="body" sz="quarter" idx="14"/>
          </p:nvPr>
        </p:nvSpPr>
        <p:spPr>
          <a:xfrm>
            <a:off x="395288" y="1807285"/>
            <a:ext cx="8576590" cy="3471297"/>
          </a:xfrm>
          <a:prstGeom prst="rect">
            <a:avLst/>
          </a:prstGeom>
        </p:spPr>
        <p:txBody>
          <a:bodyPr/>
          <a:lstStyle/>
          <a:p>
            <a:pPr marL="0" indent="0">
              <a:lnSpc>
                <a:spcPct val="150000"/>
              </a:lnSpc>
              <a:spcBef>
                <a:spcPts val="600"/>
              </a:spcBef>
              <a:buNone/>
            </a:pPr>
            <a:r>
              <a:rPr lang="en-GB" sz="2000" b="1" dirty="0" smtClean="0">
                <a:cs typeface="Calibri" pitchFamily="34" charset="0"/>
              </a:rPr>
              <a:t>There is more to healing than the application of scientific knowledge</a:t>
            </a:r>
            <a:endParaRPr lang="en-GB" sz="2000" dirty="0" smtClean="0">
              <a:cs typeface="Calibri" pitchFamily="34" charset="0"/>
            </a:endParaRPr>
          </a:p>
          <a:p>
            <a:pPr>
              <a:spcBef>
                <a:spcPts val="1200"/>
              </a:spcBef>
            </a:pPr>
            <a:r>
              <a:rPr lang="en-GB" sz="2000" dirty="0" smtClean="0">
                <a:cs typeface="Calibri" pitchFamily="34" charset="0"/>
              </a:rPr>
              <a:t>Briefly define ‘scientific knowledge’. </a:t>
            </a:r>
          </a:p>
          <a:p>
            <a:pPr>
              <a:spcBef>
                <a:spcPts val="1200"/>
              </a:spcBef>
            </a:pPr>
            <a:r>
              <a:rPr lang="en-GB" sz="2000" dirty="0" smtClean="0">
                <a:cs typeface="Calibri" pitchFamily="34" charset="0"/>
              </a:rPr>
              <a:t>Explain how it might be argued that medical treatment that is not wholly based on scientific knowledge is worthless. </a:t>
            </a:r>
          </a:p>
          <a:p>
            <a:pPr>
              <a:spcBef>
                <a:spcPts val="1200"/>
              </a:spcBef>
            </a:pPr>
            <a:r>
              <a:rPr lang="en-GB" sz="2000" dirty="0" smtClean="0">
                <a:cs typeface="Calibri" pitchFamily="34" charset="0"/>
              </a:rPr>
              <a:t>Discuss whether there can be approaches to healing that are valid but not amenable to scientific experiment.</a:t>
            </a:r>
            <a:endParaRPr lang="en-GB" sz="2000" dirty="0">
              <a:cs typeface="Calibri"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sp>
        <p:nvSpPr>
          <p:cNvPr id="5" name="Rectangle 4"/>
          <p:cNvSpPr/>
          <p:nvPr/>
        </p:nvSpPr>
        <p:spPr>
          <a:xfrm>
            <a:off x="395288" y="4709009"/>
            <a:ext cx="8539514" cy="1261884"/>
          </a:xfrm>
          <a:prstGeom prst="rect">
            <a:avLst/>
          </a:prstGeom>
          <a:ln>
            <a:solidFill>
              <a:srgbClr val="C00000"/>
            </a:solidFill>
          </a:ln>
        </p:spPr>
        <p:txBody>
          <a:bodyPr wrap="square">
            <a:spAutoFit/>
          </a:bodyPr>
          <a:lstStyle/>
          <a:p>
            <a:pPr marL="285750" indent="-285750">
              <a:spcBef>
                <a:spcPts val="600"/>
              </a:spcBef>
              <a:buFont typeface="Arial" panose="020B0604020202020204" pitchFamily="34" charset="0"/>
              <a:buChar char="•"/>
            </a:pPr>
            <a:r>
              <a:rPr lang="en-GB" sz="2200" dirty="0">
                <a:solidFill>
                  <a:srgbClr val="C00000"/>
                </a:solidFill>
                <a:cs typeface="Calibri" pitchFamily="34" charset="0"/>
              </a:rPr>
              <a:t>What is the difference between scientific </a:t>
            </a:r>
            <a:r>
              <a:rPr lang="en-GB" sz="2200" dirty="0" smtClean="0">
                <a:solidFill>
                  <a:srgbClr val="C00000"/>
                </a:solidFill>
                <a:cs typeface="Calibri" pitchFamily="34" charset="0"/>
              </a:rPr>
              <a:t>and </a:t>
            </a:r>
            <a:r>
              <a:rPr lang="en-GB" sz="2200" dirty="0">
                <a:solidFill>
                  <a:srgbClr val="C00000"/>
                </a:solidFill>
                <a:cs typeface="Calibri" pitchFamily="34" charset="0"/>
              </a:rPr>
              <a:t>other knowledge?</a:t>
            </a:r>
          </a:p>
          <a:p>
            <a:pPr marL="285750" indent="-285750">
              <a:spcBef>
                <a:spcPts val="600"/>
              </a:spcBef>
              <a:buFont typeface="Arial" panose="020B0604020202020204" pitchFamily="34" charset="0"/>
              <a:buChar char="•"/>
            </a:pPr>
            <a:r>
              <a:rPr lang="en-GB" sz="2200" dirty="0">
                <a:solidFill>
                  <a:srgbClr val="C00000"/>
                </a:solidFill>
                <a:cs typeface="Calibri" pitchFamily="34" charset="0"/>
              </a:rPr>
              <a:t>How are medical treatments </a:t>
            </a:r>
            <a:r>
              <a:rPr lang="en-GB" sz="2200" dirty="0" smtClean="0">
                <a:solidFill>
                  <a:srgbClr val="C00000"/>
                </a:solidFill>
                <a:cs typeface="Calibri" pitchFamily="34" charset="0"/>
              </a:rPr>
              <a:t>discovered, validated, authorised for use?</a:t>
            </a:r>
            <a:endParaRPr lang="en-GB" sz="2200" dirty="0">
              <a:solidFill>
                <a:srgbClr val="C00000"/>
              </a:solidFill>
              <a:cs typeface="Calibri" pitchFamily="34" charset="0"/>
            </a:endParaRPr>
          </a:p>
          <a:p>
            <a:pPr marL="285750" indent="-285750">
              <a:spcBef>
                <a:spcPts val="600"/>
              </a:spcBef>
              <a:buFont typeface="Arial" panose="020B0604020202020204" pitchFamily="34" charset="0"/>
              <a:buChar char="•"/>
            </a:pPr>
            <a:r>
              <a:rPr lang="en-GB" sz="2200" dirty="0">
                <a:solidFill>
                  <a:srgbClr val="C00000"/>
                </a:solidFill>
                <a:cs typeface="Calibri" pitchFamily="34" charset="0"/>
              </a:rPr>
              <a:t>Can you think of ways to heal someone that aren’t scientific?</a:t>
            </a:r>
          </a:p>
        </p:txBody>
      </p:sp>
    </p:spTree>
    <p:extLst>
      <p:ext uri="{BB962C8B-B14F-4D97-AF65-F5344CB8AC3E}">
        <p14:creationId xmlns:p14="http://schemas.microsoft.com/office/powerpoint/2010/main" val="29718706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288" y="898935"/>
            <a:ext cx="6537947" cy="1152128"/>
          </a:xfrm>
        </p:spPr>
        <p:txBody>
          <a:bodyPr anchor="ctr"/>
          <a:lstStyle/>
          <a:p>
            <a:pPr>
              <a:lnSpc>
                <a:spcPct val="100000"/>
              </a:lnSpc>
              <a:spcBef>
                <a:spcPts val="0"/>
              </a:spcBef>
            </a:pPr>
            <a:r>
              <a:rPr lang="en-GB" dirty="0" smtClean="0"/>
              <a:t/>
            </a:r>
            <a:br>
              <a:rPr lang="en-GB" dirty="0" smtClean="0"/>
            </a:br>
            <a:r>
              <a:rPr lang="en-GB" dirty="0">
                <a:cs typeface="Calibri" pitchFamily="34" charset="0"/>
              </a:rPr>
              <a:t>Section 3 </a:t>
            </a:r>
            <a:r>
              <a:rPr lang="en-GB" dirty="0" smtClean="0">
                <a:cs typeface="Calibri" pitchFamily="34" charset="0"/>
              </a:rPr>
              <a:t>– On the day</a:t>
            </a:r>
            <a:r>
              <a:rPr lang="en-GB" dirty="0">
                <a:cs typeface="Calibri" pitchFamily="34" charset="0"/>
              </a:rPr>
              <a:t/>
            </a:r>
            <a:br>
              <a:rPr lang="en-GB" dirty="0">
                <a:cs typeface="Calibri" pitchFamily="34" charset="0"/>
              </a:rPr>
            </a:br>
            <a:r>
              <a:rPr lang="en-GB" i="1" dirty="0"/>
              <a:t/>
            </a:r>
            <a:br>
              <a:rPr lang="en-GB" i="1" dirty="0"/>
            </a:br>
            <a:endParaRPr lang="en-GB" i="1" dirty="0"/>
          </a:p>
        </p:txBody>
      </p:sp>
      <p:sp>
        <p:nvSpPr>
          <p:cNvPr id="2" name="Subtitle 1"/>
          <p:cNvSpPr>
            <a:spLocks noGrp="1"/>
          </p:cNvSpPr>
          <p:nvPr>
            <p:ph type="body" sz="quarter" idx="14"/>
          </p:nvPr>
        </p:nvSpPr>
        <p:spPr>
          <a:xfrm>
            <a:off x="395288" y="1807285"/>
            <a:ext cx="8576590" cy="4790365"/>
          </a:xfrm>
          <a:prstGeom prst="rect">
            <a:avLst/>
          </a:prstGeom>
        </p:spPr>
        <p:txBody>
          <a:bodyPr/>
          <a:lstStyle/>
          <a:p>
            <a:r>
              <a:rPr lang="en-GB" dirty="0" smtClean="0">
                <a:solidFill>
                  <a:srgbClr val="C00000"/>
                </a:solidFill>
                <a:cs typeface="Calibri" pitchFamily="34" charset="0"/>
              </a:rPr>
              <a:t>Choose question you find most interesting</a:t>
            </a:r>
          </a:p>
          <a:p>
            <a:r>
              <a:rPr lang="en-GB" dirty="0" smtClean="0">
                <a:solidFill>
                  <a:schemeClr val="tx1">
                    <a:lumMod val="65000"/>
                    <a:lumOff val="35000"/>
                  </a:schemeClr>
                </a:solidFill>
                <a:cs typeface="Calibri" pitchFamily="34" charset="0"/>
              </a:rPr>
              <a:t>Plan response carefully before you start writing </a:t>
            </a:r>
          </a:p>
          <a:p>
            <a:pPr lvl="1">
              <a:buFontTx/>
              <a:buChar char="-"/>
            </a:pPr>
            <a:r>
              <a:rPr lang="en-GB" sz="2000" dirty="0" smtClean="0">
                <a:solidFill>
                  <a:srgbClr val="C00000"/>
                </a:solidFill>
                <a:cs typeface="Calibri" pitchFamily="34" charset="0"/>
              </a:rPr>
              <a:t>Use question paper not answer sheet</a:t>
            </a:r>
          </a:p>
          <a:p>
            <a:r>
              <a:rPr lang="en-GB" dirty="0" smtClean="0">
                <a:cs typeface="Calibri" pitchFamily="34" charset="0"/>
              </a:rPr>
              <a:t>Be clear and concise</a:t>
            </a:r>
          </a:p>
          <a:p>
            <a:pPr lvl="1">
              <a:buFontTx/>
              <a:buChar char="-"/>
            </a:pPr>
            <a:r>
              <a:rPr lang="en-GB" sz="2000" dirty="0" smtClean="0">
                <a:solidFill>
                  <a:srgbClr val="C00000"/>
                </a:solidFill>
                <a:cs typeface="Calibri" pitchFamily="34" charset="0"/>
              </a:rPr>
              <a:t>You have a limited amount of space</a:t>
            </a:r>
          </a:p>
          <a:p>
            <a:r>
              <a:rPr lang="en-GB" dirty="0" smtClean="0">
                <a:cs typeface="Calibri" pitchFamily="34" charset="0"/>
              </a:rPr>
              <a:t>Show that you can consider different sides of an issue</a:t>
            </a:r>
          </a:p>
          <a:p>
            <a:r>
              <a:rPr lang="en-GB" dirty="0" smtClean="0">
                <a:solidFill>
                  <a:srgbClr val="C00000"/>
                </a:solidFill>
                <a:cs typeface="Calibri" pitchFamily="34" charset="0"/>
              </a:rPr>
              <a:t>Answer all parts of the question</a:t>
            </a:r>
          </a:p>
          <a:p>
            <a:r>
              <a:rPr lang="en-GB" dirty="0" smtClean="0">
                <a:cs typeface="Calibri" pitchFamily="34" charset="0"/>
              </a:rPr>
              <a:t>Only include material of direct relevance to question</a:t>
            </a:r>
          </a:p>
          <a:p>
            <a:r>
              <a:rPr lang="en-GB" dirty="0" smtClean="0">
                <a:solidFill>
                  <a:srgbClr val="C00000"/>
                </a:solidFill>
                <a:cs typeface="Calibri" pitchFamily="34" charset="0"/>
              </a:rPr>
              <a:t>Make sure your answer is contained within the box on the answer sheet</a:t>
            </a:r>
            <a:endParaRPr lang="en-GB" dirty="0">
              <a:solidFill>
                <a:srgbClr val="C00000"/>
              </a:solidFill>
              <a:cs typeface="Calibri"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spTree>
    <p:extLst>
      <p:ext uri="{BB962C8B-B14F-4D97-AF65-F5344CB8AC3E}">
        <p14:creationId xmlns:p14="http://schemas.microsoft.com/office/powerpoint/2010/main" val="268853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288" y="993180"/>
            <a:ext cx="6768752" cy="1152128"/>
          </a:xfrm>
        </p:spPr>
        <p:txBody>
          <a:bodyPr/>
          <a:lstStyle/>
          <a:p>
            <a:r>
              <a:rPr lang="en-GB" dirty="0" smtClean="0"/>
              <a:t>Average scores section </a:t>
            </a:r>
            <a:r>
              <a:rPr lang="en-GB" dirty="0" smtClean="0"/>
              <a:t>3 (2018)</a:t>
            </a:r>
            <a:endParaRPr lang="en-GB" dirty="0"/>
          </a:p>
        </p:txBody>
      </p:sp>
      <p:pic>
        <p:nvPicPr>
          <p:cNvPr id="6" name="Picture 5"/>
          <p:cNvPicPr>
            <a:picLocks noChangeAspect="1"/>
          </p:cNvPicPr>
          <p:nvPr/>
        </p:nvPicPr>
        <p:blipFill rotWithShape="1">
          <a:blip r:embed="rId3"/>
          <a:srcRect l="12297" t="27237" r="75473" b="28318"/>
          <a:stretch/>
        </p:blipFill>
        <p:spPr>
          <a:xfrm>
            <a:off x="517637" y="2213508"/>
            <a:ext cx="3816104" cy="3900437"/>
          </a:xfrm>
          <a:prstGeom prst="rect">
            <a:avLst/>
          </a:prstGeom>
        </p:spPr>
      </p:pic>
      <p:pic>
        <p:nvPicPr>
          <p:cNvPr id="7" name="Picture 6"/>
          <p:cNvPicPr>
            <a:picLocks noChangeAspect="1"/>
          </p:cNvPicPr>
          <p:nvPr/>
        </p:nvPicPr>
        <p:blipFill rotWithShape="1">
          <a:blip r:embed="rId3"/>
          <a:srcRect l="24887" t="28659" r="63243" b="28318"/>
          <a:stretch/>
        </p:blipFill>
        <p:spPr>
          <a:xfrm>
            <a:off x="4893815" y="2444474"/>
            <a:ext cx="3599802" cy="3669471"/>
          </a:xfrm>
          <a:prstGeom prst="rect">
            <a:avLst/>
          </a:prstGeom>
        </p:spPr>
      </p:pic>
    </p:spTree>
    <p:extLst>
      <p:ext uri="{BB962C8B-B14F-4D97-AF65-F5344CB8AC3E}">
        <p14:creationId xmlns:p14="http://schemas.microsoft.com/office/powerpoint/2010/main" val="25755954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667018"/>
            <a:ext cx="6768752" cy="1152128"/>
          </a:xfrm>
        </p:spPr>
        <p:txBody>
          <a:bodyPr anchor="ctr"/>
          <a:lstStyle/>
          <a:p>
            <a:pPr>
              <a:lnSpc>
                <a:spcPct val="100000"/>
              </a:lnSpc>
              <a:spcBef>
                <a:spcPts val="0"/>
              </a:spcBef>
            </a:pPr>
            <a:r>
              <a:rPr lang="en-GB" sz="4000" dirty="0" smtClean="0"/>
              <a:t/>
            </a:r>
            <a:br>
              <a:rPr lang="en-GB" sz="4000" dirty="0" smtClean="0"/>
            </a:br>
            <a:r>
              <a:rPr lang="en-GB" sz="4000" dirty="0" smtClean="0"/>
              <a:t>BMAT</a:t>
            </a:r>
            <a:r>
              <a:rPr lang="en-GB" sz="4000" i="1" dirty="0"/>
              <a:t/>
            </a:r>
            <a:br>
              <a:rPr lang="en-GB" sz="4000" i="1" dirty="0"/>
            </a:br>
            <a:endParaRPr lang="en-GB" sz="4000" i="1" dirty="0"/>
          </a:p>
        </p:txBody>
      </p:sp>
      <p:sp>
        <p:nvSpPr>
          <p:cNvPr id="2" name="Subtitle 1"/>
          <p:cNvSpPr>
            <a:spLocks noGrp="1"/>
          </p:cNvSpPr>
          <p:nvPr>
            <p:ph type="body" sz="quarter" idx="14"/>
          </p:nvPr>
        </p:nvSpPr>
        <p:spPr>
          <a:xfrm>
            <a:off x="395288" y="1807285"/>
            <a:ext cx="8576590" cy="4790365"/>
          </a:xfrm>
          <a:prstGeom prst="rect">
            <a:avLst/>
          </a:prstGeom>
        </p:spPr>
        <p:txBody>
          <a:bodyPr/>
          <a:lstStyle/>
          <a:p>
            <a:r>
              <a:rPr lang="en-GB" dirty="0">
                <a:solidFill>
                  <a:srgbClr val="B5121B"/>
                </a:solidFill>
                <a:cs typeface="Calibri" pitchFamily="34" charset="0"/>
              </a:rPr>
              <a:t>Section 1 </a:t>
            </a:r>
            <a:r>
              <a:rPr lang="en-GB" dirty="0" smtClean="0">
                <a:solidFill>
                  <a:srgbClr val="B5121B"/>
                </a:solidFill>
                <a:cs typeface="Calibri" pitchFamily="34" charset="0"/>
              </a:rPr>
              <a:t>– Thinking Skills /9</a:t>
            </a:r>
            <a:endParaRPr lang="en-GB" dirty="0">
              <a:solidFill>
                <a:srgbClr val="B5121B"/>
              </a:solidFill>
              <a:cs typeface="Calibri" pitchFamily="34" charset="0"/>
            </a:endParaRPr>
          </a:p>
          <a:p>
            <a:pPr>
              <a:buFontTx/>
              <a:buChar char="-"/>
            </a:pPr>
            <a:r>
              <a:rPr lang="en-GB" sz="2000" dirty="0" smtClean="0">
                <a:cs typeface="Calibri" pitchFamily="34" charset="0"/>
              </a:rPr>
              <a:t>problem </a:t>
            </a:r>
            <a:r>
              <a:rPr lang="en-GB" sz="2000" dirty="0">
                <a:cs typeface="Calibri" pitchFamily="34" charset="0"/>
              </a:rPr>
              <a:t>solving, </a:t>
            </a:r>
            <a:r>
              <a:rPr lang="en-GB" sz="2000" dirty="0" smtClean="0">
                <a:cs typeface="Calibri" pitchFamily="34" charset="0"/>
              </a:rPr>
              <a:t>critical thinking.</a:t>
            </a:r>
          </a:p>
          <a:p>
            <a:pPr>
              <a:buFontTx/>
              <a:buChar char="-"/>
            </a:pPr>
            <a:endParaRPr lang="en-GB" sz="1100" b="1" dirty="0">
              <a:cs typeface="Calibri" pitchFamily="34" charset="0"/>
            </a:endParaRPr>
          </a:p>
          <a:p>
            <a:r>
              <a:rPr lang="en-GB" dirty="0">
                <a:solidFill>
                  <a:srgbClr val="B5121B"/>
                </a:solidFill>
                <a:cs typeface="Calibri" pitchFamily="34" charset="0"/>
              </a:rPr>
              <a:t>Section 2 - Scientific Knowledge and Applications </a:t>
            </a:r>
            <a:r>
              <a:rPr lang="en-GB" dirty="0" smtClean="0">
                <a:solidFill>
                  <a:srgbClr val="B5121B"/>
                </a:solidFill>
                <a:cs typeface="Calibri" pitchFamily="34" charset="0"/>
              </a:rPr>
              <a:t>/9</a:t>
            </a:r>
            <a:endParaRPr lang="en-GB" dirty="0">
              <a:solidFill>
                <a:srgbClr val="B5121B"/>
              </a:solidFill>
              <a:cs typeface="Calibri" pitchFamily="34" charset="0"/>
            </a:endParaRPr>
          </a:p>
          <a:p>
            <a:pPr>
              <a:buFontTx/>
              <a:buChar char="-"/>
            </a:pPr>
            <a:r>
              <a:rPr lang="en-GB" sz="2000" dirty="0" smtClean="0">
                <a:cs typeface="Calibri" pitchFamily="34" charset="0"/>
              </a:rPr>
              <a:t>application </a:t>
            </a:r>
            <a:r>
              <a:rPr lang="en-GB" sz="2000" dirty="0">
                <a:cs typeface="Calibri" pitchFamily="34" charset="0"/>
              </a:rPr>
              <a:t>of scientific knowledge </a:t>
            </a:r>
            <a:r>
              <a:rPr lang="en-GB" sz="2000" dirty="0" smtClean="0">
                <a:cs typeface="Calibri" pitchFamily="34" charset="0"/>
              </a:rPr>
              <a:t>(Key stage 4 Science </a:t>
            </a:r>
            <a:r>
              <a:rPr lang="en-GB" sz="2000" dirty="0">
                <a:cs typeface="Calibri" pitchFamily="34" charset="0"/>
              </a:rPr>
              <a:t>and </a:t>
            </a:r>
            <a:r>
              <a:rPr lang="en-GB" sz="2000" dirty="0" smtClean="0">
                <a:cs typeface="Calibri" pitchFamily="34" charset="0"/>
              </a:rPr>
              <a:t>Maths)</a:t>
            </a:r>
          </a:p>
          <a:p>
            <a:pPr>
              <a:buFontTx/>
              <a:buChar char="-"/>
            </a:pPr>
            <a:endParaRPr lang="en-GB" sz="1100" b="1" dirty="0">
              <a:cs typeface="Calibri" pitchFamily="34" charset="0"/>
            </a:endParaRPr>
          </a:p>
          <a:p>
            <a:r>
              <a:rPr lang="en-GB" dirty="0">
                <a:solidFill>
                  <a:srgbClr val="B5121B"/>
                </a:solidFill>
                <a:cs typeface="Calibri" pitchFamily="34" charset="0"/>
              </a:rPr>
              <a:t>Section 3 - Writing </a:t>
            </a:r>
            <a:r>
              <a:rPr lang="en-GB" dirty="0" smtClean="0">
                <a:solidFill>
                  <a:srgbClr val="B5121B"/>
                </a:solidFill>
                <a:cs typeface="Calibri" pitchFamily="34" charset="0"/>
              </a:rPr>
              <a:t>Task /5</a:t>
            </a:r>
            <a:endParaRPr lang="en-GB" dirty="0">
              <a:solidFill>
                <a:srgbClr val="B5121B"/>
              </a:solidFill>
              <a:cs typeface="Calibri" pitchFamily="34" charset="0"/>
            </a:endParaRPr>
          </a:p>
          <a:p>
            <a:pPr marL="0" indent="0">
              <a:buFont typeface="Wingdings" pitchFamily="2" charset="2"/>
              <a:buNone/>
            </a:pPr>
            <a:r>
              <a:rPr lang="en-GB" sz="2000" dirty="0" smtClean="0">
                <a:cs typeface="Calibri" pitchFamily="34" charset="0"/>
              </a:rPr>
              <a:t>- ability </a:t>
            </a:r>
            <a:r>
              <a:rPr lang="en-GB" sz="2000" dirty="0">
                <a:cs typeface="Calibri" pitchFamily="34" charset="0"/>
              </a:rPr>
              <a:t>to select, develop and organise </a:t>
            </a:r>
            <a:r>
              <a:rPr lang="en-GB" sz="2000" dirty="0" smtClean="0">
                <a:cs typeface="Calibri" pitchFamily="34" charset="0"/>
              </a:rPr>
              <a:t>ideas, </a:t>
            </a:r>
            <a:r>
              <a:rPr lang="en-GB" sz="2000" dirty="0">
                <a:cs typeface="Calibri" pitchFamily="34" charset="0"/>
              </a:rPr>
              <a:t>and communicate them in writing in a concise and effective </a:t>
            </a:r>
            <a:r>
              <a:rPr lang="en-GB" sz="2000" dirty="0" smtClean="0">
                <a:cs typeface="Calibri" pitchFamily="34" charset="0"/>
              </a:rPr>
              <a:t>way</a:t>
            </a:r>
          </a:p>
          <a:p>
            <a:pPr marL="0" indent="0" algn="ctr">
              <a:buFont typeface="Wingdings" pitchFamily="2" charset="2"/>
              <a:buNone/>
            </a:pPr>
            <a:r>
              <a:rPr lang="en-GB" sz="2800" dirty="0" smtClean="0">
                <a:solidFill>
                  <a:srgbClr val="C00000"/>
                </a:solidFill>
                <a:cs typeface="Calibri" pitchFamily="34" charset="0"/>
              </a:rPr>
              <a:t> TOTAL = </a:t>
            </a:r>
            <a:r>
              <a:rPr lang="en-GB" sz="2800" dirty="0" smtClean="0">
                <a:solidFill>
                  <a:srgbClr val="C00000"/>
                </a:solidFill>
                <a:cs typeface="Calibri" pitchFamily="34" charset="0"/>
              </a:rPr>
              <a:t>/23</a:t>
            </a:r>
            <a:endParaRPr lang="en-GB" dirty="0" smtClean="0">
              <a:solidFill>
                <a:srgbClr val="B5121B"/>
              </a:solidFill>
            </a:endParaRPr>
          </a:p>
          <a:p>
            <a:pPr marL="0" indent="0">
              <a:buNone/>
            </a:pPr>
            <a:endParaRPr lang="en-GB" sz="2200" dirty="0" smtClean="0">
              <a:solidFill>
                <a:schemeClr val="tx1">
                  <a:lumMod val="65000"/>
                  <a:lumOff val="35000"/>
                </a:schemeClr>
              </a:solidFill>
            </a:endParaRPr>
          </a:p>
          <a:p>
            <a:pPr lvl="0"/>
            <a:endParaRPr lang="en-GB" sz="2000" dirty="0">
              <a:solidFill>
                <a:srgbClr val="B5121B"/>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sp>
        <p:nvSpPr>
          <p:cNvPr id="4" name="Rectangle 3"/>
          <p:cNvSpPr/>
          <p:nvPr/>
        </p:nvSpPr>
        <p:spPr>
          <a:xfrm>
            <a:off x="1996310" y="5572832"/>
            <a:ext cx="5281000" cy="830997"/>
          </a:xfrm>
          <a:prstGeom prst="rect">
            <a:avLst/>
          </a:prstGeom>
          <a:ln>
            <a:solidFill>
              <a:schemeClr val="tx1">
                <a:lumMod val="85000"/>
                <a:lumOff val="15000"/>
              </a:schemeClr>
            </a:solidFill>
          </a:ln>
        </p:spPr>
        <p:txBody>
          <a:bodyPr wrap="square">
            <a:spAutoFit/>
          </a:bodyPr>
          <a:lstStyle/>
          <a:p>
            <a:pPr algn="ctr"/>
            <a:r>
              <a:rPr lang="en-GB" sz="2400" dirty="0">
                <a:solidFill>
                  <a:schemeClr val="tx1">
                    <a:lumMod val="65000"/>
                    <a:lumOff val="35000"/>
                  </a:schemeClr>
                </a:solidFill>
              </a:rPr>
              <a:t>Ranking according to BMAT score will determine who </a:t>
            </a:r>
            <a:r>
              <a:rPr lang="en-GB" sz="2400" dirty="0" smtClean="0">
                <a:solidFill>
                  <a:schemeClr val="tx1">
                    <a:lumMod val="65000"/>
                    <a:lumOff val="35000"/>
                  </a:schemeClr>
                </a:solidFill>
              </a:rPr>
              <a:t>gets invited </a:t>
            </a:r>
            <a:r>
              <a:rPr lang="en-GB" sz="2400" dirty="0">
                <a:solidFill>
                  <a:schemeClr val="tx1">
                    <a:lumMod val="65000"/>
                    <a:lumOff val="35000"/>
                  </a:schemeClr>
                </a:solidFill>
              </a:rPr>
              <a:t>to interview</a:t>
            </a:r>
          </a:p>
        </p:txBody>
      </p:sp>
    </p:spTree>
    <p:extLst>
      <p:ext uri="{BB962C8B-B14F-4D97-AF65-F5344CB8AC3E}">
        <p14:creationId xmlns:p14="http://schemas.microsoft.com/office/powerpoint/2010/main" val="3589944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028" y="593587"/>
            <a:ext cx="8386464" cy="1152128"/>
          </a:xfrm>
        </p:spPr>
        <p:txBody>
          <a:bodyPr anchor="ctr"/>
          <a:lstStyle/>
          <a:p>
            <a:pPr>
              <a:lnSpc>
                <a:spcPct val="100000"/>
              </a:lnSpc>
            </a:pPr>
            <a:r>
              <a:rPr lang="en-US" dirty="0" smtClean="0">
                <a:latin typeface="Calibri" pitchFamily="80" charset="0"/>
              </a:rPr>
              <a:t>Example BMAT scores LMS: </a:t>
            </a:r>
            <a:r>
              <a:rPr lang="en-US" dirty="0" smtClean="0">
                <a:latin typeface="Calibri" pitchFamily="80" charset="0"/>
              </a:rPr>
              <a:t>/23</a:t>
            </a:r>
            <a:endParaRPr lang="en-GB" dirty="0"/>
          </a:p>
        </p:txBody>
      </p:sp>
      <p:graphicFrame>
        <p:nvGraphicFramePr>
          <p:cNvPr id="13" name="Content Placeholder 5"/>
          <p:cNvGraphicFramePr>
            <a:graphicFrameLocks/>
          </p:cNvGraphicFramePr>
          <p:nvPr>
            <p:extLst>
              <p:ext uri="{D42A27DB-BD31-4B8C-83A1-F6EECF244321}">
                <p14:modId xmlns:p14="http://schemas.microsoft.com/office/powerpoint/2010/main" val="1056223171"/>
              </p:ext>
            </p:extLst>
          </p:nvPr>
        </p:nvGraphicFramePr>
        <p:xfrm>
          <a:off x="2004191" y="2119314"/>
          <a:ext cx="5256000" cy="3278291"/>
        </p:xfrm>
        <a:graphic>
          <a:graphicData uri="http://schemas.openxmlformats.org/drawingml/2006/table">
            <a:tbl>
              <a:tblPr firstRow="1" bandRow="1">
                <a:effectLst>
                  <a:innerShdw blurRad="63500" dist="50800" dir="13500000">
                    <a:prstClr val="black">
                      <a:alpha val="50000"/>
                    </a:prstClr>
                  </a:innerShdw>
                </a:effectLst>
                <a:tableStyleId>{21E4AEA4-8DFA-4A89-87EB-49C32662AFE0}</a:tableStyleId>
              </a:tblPr>
              <a:tblGrid>
                <a:gridCol w="2232000">
                  <a:extLst>
                    <a:ext uri="{9D8B030D-6E8A-4147-A177-3AD203B41FA5}">
                      <a16:colId xmlns:a16="http://schemas.microsoft.com/office/drawing/2014/main" val="20000"/>
                    </a:ext>
                  </a:extLst>
                </a:gridCol>
                <a:gridCol w="1512000">
                  <a:extLst>
                    <a:ext uri="{9D8B030D-6E8A-4147-A177-3AD203B41FA5}">
                      <a16:colId xmlns:a16="http://schemas.microsoft.com/office/drawing/2014/main" val="20001"/>
                    </a:ext>
                  </a:extLst>
                </a:gridCol>
                <a:gridCol w="1512000">
                  <a:extLst>
                    <a:ext uri="{9D8B030D-6E8A-4147-A177-3AD203B41FA5}">
                      <a16:colId xmlns:a16="http://schemas.microsoft.com/office/drawing/2014/main" val="20002"/>
                    </a:ext>
                  </a:extLst>
                </a:gridCol>
              </a:tblGrid>
              <a:tr h="591166">
                <a:tc>
                  <a:txBody>
                    <a:bodyPr/>
                    <a:lstStyle/>
                    <a:p>
                      <a:pPr>
                        <a:lnSpc>
                          <a:spcPct val="115000"/>
                        </a:lnSpc>
                        <a:spcAft>
                          <a:spcPts val="0"/>
                        </a:spcAft>
                      </a:pPr>
                      <a:endParaRPr lang="en-GB" sz="2800" dirty="0">
                        <a:solidFill>
                          <a:srgbClr val="B5121B"/>
                        </a:solidFill>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ct val="115000"/>
                        </a:lnSpc>
                        <a:spcAft>
                          <a:spcPts val="0"/>
                        </a:spcAft>
                      </a:pPr>
                      <a:r>
                        <a:rPr lang="en-GB" sz="2800" dirty="0" smtClean="0">
                          <a:solidFill>
                            <a:srgbClr val="B5121B"/>
                          </a:solidFill>
                          <a:latin typeface="Calibri"/>
                          <a:ea typeface="Calibri"/>
                          <a:cs typeface="Times New Roman"/>
                        </a:rPr>
                        <a:t>A100</a:t>
                      </a:r>
                      <a:endParaRPr lang="en-GB" sz="2800" dirty="0">
                        <a:solidFill>
                          <a:srgbClr val="B5121B"/>
                        </a:solidFill>
                        <a:latin typeface="Calibri"/>
                        <a:ea typeface="Calibri"/>
                        <a:cs typeface="Times New Roman"/>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nSpc>
                          <a:spcPct val="115000"/>
                        </a:lnSpc>
                        <a:spcAft>
                          <a:spcPts val="0"/>
                        </a:spcAft>
                      </a:pPr>
                      <a:endParaRPr lang="en-GB" sz="2800" dirty="0">
                        <a:solidFill>
                          <a:srgbClr val="B5121B"/>
                        </a:solidFill>
                        <a:latin typeface="Calibri"/>
                        <a:ea typeface="Calibri"/>
                        <a:cs typeface="Times New Roman"/>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2712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en-GB" sz="2000" dirty="0" smtClean="0">
                        <a:solidFill>
                          <a:srgbClr val="666666"/>
                        </a:solidFill>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2000" dirty="0" smtClean="0">
                          <a:solidFill>
                            <a:srgbClr val="666666"/>
                          </a:solidFill>
                          <a:latin typeface="+mn-lt"/>
                          <a:ea typeface="Calibri"/>
                          <a:cs typeface="Times New Roman"/>
                        </a:rPr>
                        <a:t>Range</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2000" dirty="0" smtClean="0">
                          <a:solidFill>
                            <a:srgbClr val="666666"/>
                          </a:solidFill>
                          <a:latin typeface="+mn-lt"/>
                          <a:ea typeface="Calibri"/>
                          <a:cs typeface="Times New Roman"/>
                        </a:rPr>
                        <a:t>Average</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4029625"/>
                  </a:ext>
                </a:extLst>
              </a:tr>
              <a:tr h="54000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2000" b="1" dirty="0" smtClean="0">
                          <a:solidFill>
                            <a:srgbClr val="666666"/>
                          </a:solidFill>
                          <a:latin typeface="+mn-lt"/>
                          <a:ea typeface="Calibri"/>
                          <a:cs typeface="Times New Roman"/>
                        </a:rPr>
                        <a:t>Applicants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15000"/>
                        </a:lnSpc>
                        <a:spcAft>
                          <a:spcPts val="0"/>
                        </a:spcAft>
                      </a:pPr>
                      <a:r>
                        <a:rPr lang="en-GB" sz="2000" kern="1200" dirty="0">
                          <a:solidFill>
                            <a:srgbClr val="666666"/>
                          </a:solidFill>
                          <a:latin typeface="Calibri"/>
                          <a:ea typeface="Calibri"/>
                          <a:cs typeface="Times New Roman"/>
                        </a:rPr>
                        <a:t>17.5 – 4.5</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15000"/>
                        </a:lnSpc>
                        <a:spcAft>
                          <a:spcPts val="0"/>
                        </a:spcAft>
                      </a:pPr>
                      <a:r>
                        <a:rPr lang="en-GB" sz="2000" kern="1200" dirty="0">
                          <a:solidFill>
                            <a:srgbClr val="666666"/>
                          </a:solidFill>
                          <a:latin typeface="Calibri"/>
                          <a:ea typeface="Calibri"/>
                          <a:cs typeface="Times New Roman"/>
                        </a:rPr>
                        <a:t>10.9</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000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2000" b="1" dirty="0" smtClean="0">
                          <a:solidFill>
                            <a:srgbClr val="666666"/>
                          </a:solidFill>
                          <a:latin typeface="+mn-lt"/>
                          <a:ea typeface="Calibri"/>
                          <a:cs typeface="Times New Roman"/>
                        </a:rPr>
                        <a:t>Invited to interview</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15000"/>
                        </a:lnSpc>
                        <a:spcAft>
                          <a:spcPts val="0"/>
                        </a:spcAft>
                      </a:pPr>
                      <a:r>
                        <a:rPr lang="en-GB" sz="2000" kern="1200" dirty="0">
                          <a:solidFill>
                            <a:srgbClr val="666666"/>
                          </a:solidFill>
                          <a:latin typeface="Calibri"/>
                          <a:ea typeface="Calibri"/>
                          <a:cs typeface="Times New Roman"/>
                        </a:rPr>
                        <a:t>17.5 – 10.2</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15000"/>
                        </a:lnSpc>
                        <a:spcAft>
                          <a:spcPts val="0"/>
                        </a:spcAft>
                      </a:pPr>
                      <a:r>
                        <a:rPr lang="en-GB" sz="2000" kern="1200" dirty="0">
                          <a:solidFill>
                            <a:srgbClr val="666666"/>
                          </a:solidFill>
                          <a:latin typeface="Calibri"/>
                          <a:ea typeface="Calibri"/>
                          <a:cs typeface="Times New Roman"/>
                        </a:rPr>
                        <a:t>11.7</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000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2000" b="1" dirty="0" smtClean="0">
                          <a:solidFill>
                            <a:srgbClr val="666666"/>
                          </a:solidFill>
                          <a:latin typeface="+mn-lt"/>
                          <a:ea typeface="Calibri"/>
                          <a:cs typeface="Times New Roman"/>
                        </a:rPr>
                        <a:t>Offers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15000"/>
                        </a:lnSpc>
                        <a:spcAft>
                          <a:spcPts val="0"/>
                        </a:spcAft>
                      </a:pPr>
                      <a:r>
                        <a:rPr lang="en-GB" sz="2000" kern="1200">
                          <a:solidFill>
                            <a:srgbClr val="666666"/>
                          </a:solidFill>
                          <a:latin typeface="Calibri"/>
                          <a:ea typeface="Calibri"/>
                          <a:cs typeface="Times New Roman"/>
                        </a:rPr>
                        <a:t>16.6 – 10.2</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15000"/>
                        </a:lnSpc>
                        <a:spcAft>
                          <a:spcPts val="0"/>
                        </a:spcAft>
                      </a:pPr>
                      <a:r>
                        <a:rPr lang="en-GB" sz="2000" kern="1200" dirty="0">
                          <a:solidFill>
                            <a:srgbClr val="666666"/>
                          </a:solidFill>
                          <a:latin typeface="Calibri"/>
                          <a:ea typeface="Calibri"/>
                          <a:cs typeface="Times New Roman"/>
                        </a:rPr>
                        <a:t>11.8</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0000">
                <a:tc>
                  <a:txBody>
                    <a:bodyPr/>
                    <a:lstStyle/>
                    <a:p>
                      <a:pPr>
                        <a:lnSpc>
                          <a:spcPct val="115000"/>
                        </a:lnSpc>
                        <a:spcAft>
                          <a:spcPts val="0"/>
                        </a:spcAft>
                      </a:pPr>
                      <a:r>
                        <a:rPr lang="en-GB" sz="2000" b="1" dirty="0" smtClean="0">
                          <a:solidFill>
                            <a:srgbClr val="666666"/>
                          </a:solidFill>
                          <a:latin typeface="Calibri"/>
                          <a:ea typeface="Calibri"/>
                          <a:cs typeface="Times New Roman"/>
                        </a:rPr>
                        <a:t>Students</a:t>
                      </a:r>
                      <a:endParaRPr lang="en-GB" sz="2000" b="1" dirty="0">
                        <a:solidFill>
                          <a:srgbClr val="666666"/>
                        </a:solidFill>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15000"/>
                        </a:lnSpc>
                        <a:spcAft>
                          <a:spcPts val="0"/>
                        </a:spcAft>
                      </a:pPr>
                      <a:r>
                        <a:rPr lang="en-GB" sz="2000" kern="1200">
                          <a:solidFill>
                            <a:srgbClr val="666666"/>
                          </a:solidFill>
                          <a:latin typeface="Calibri"/>
                          <a:ea typeface="Calibri"/>
                          <a:cs typeface="Times New Roman"/>
                        </a:rPr>
                        <a:t>14.3 – 10.3</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15000"/>
                        </a:lnSpc>
                        <a:spcAft>
                          <a:spcPts val="0"/>
                        </a:spcAft>
                      </a:pPr>
                      <a:r>
                        <a:rPr lang="en-GB" sz="2000" kern="1200" dirty="0">
                          <a:solidFill>
                            <a:srgbClr val="666666"/>
                          </a:solidFill>
                          <a:latin typeface="Calibri"/>
                          <a:ea typeface="Calibri"/>
                          <a:cs typeface="Times New Roman"/>
                        </a:rPr>
                        <a:t>11.5</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
        <p:nvSpPr>
          <p:cNvPr id="3" name="TextBox 2"/>
          <p:cNvSpPr txBox="1"/>
          <p:nvPr/>
        </p:nvSpPr>
        <p:spPr>
          <a:xfrm>
            <a:off x="4596074" y="5388613"/>
            <a:ext cx="933718" cy="369332"/>
          </a:xfrm>
          <a:prstGeom prst="rect">
            <a:avLst/>
          </a:prstGeom>
          <a:solidFill>
            <a:schemeClr val="bg1"/>
          </a:solidFill>
          <a:ln w="28575">
            <a:solidFill>
              <a:schemeClr val="tx1"/>
            </a:solidFill>
          </a:ln>
        </p:spPr>
        <p:txBody>
          <a:bodyPr wrap="square" rtlCol="0">
            <a:spAutoFit/>
          </a:bodyPr>
          <a:lstStyle/>
          <a:p>
            <a:r>
              <a:rPr lang="en-GB" dirty="0" smtClean="0"/>
              <a:t>45-62%</a:t>
            </a:r>
            <a:endParaRPr lang="en-GB" dirty="0"/>
          </a:p>
        </p:txBody>
      </p:sp>
      <p:grpSp>
        <p:nvGrpSpPr>
          <p:cNvPr id="9" name="Group 8"/>
          <p:cNvGrpSpPr/>
          <p:nvPr/>
        </p:nvGrpSpPr>
        <p:grpSpPr>
          <a:xfrm>
            <a:off x="6952593" y="4649949"/>
            <a:ext cx="2147243" cy="1015663"/>
            <a:chOff x="6952593" y="4649949"/>
            <a:chExt cx="2147243" cy="1015663"/>
          </a:xfrm>
        </p:grpSpPr>
        <p:cxnSp>
          <p:nvCxnSpPr>
            <p:cNvPr id="5" name="Straight Arrow Connector 4"/>
            <p:cNvCxnSpPr/>
            <p:nvPr/>
          </p:nvCxnSpPr>
          <p:spPr>
            <a:xfrm>
              <a:off x="6952593" y="5163207"/>
              <a:ext cx="449317"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428691" y="4649949"/>
              <a:ext cx="1671145" cy="1015663"/>
            </a:xfrm>
            <a:prstGeom prst="rect">
              <a:avLst/>
            </a:prstGeom>
            <a:noFill/>
          </p:spPr>
          <p:txBody>
            <a:bodyPr wrap="square" rtlCol="0">
              <a:spAutoFit/>
            </a:bodyPr>
            <a:lstStyle/>
            <a:p>
              <a:r>
                <a:rPr lang="en-GB" sz="2000" dirty="0" smtClean="0">
                  <a:solidFill>
                    <a:srgbClr val="C00000"/>
                  </a:solidFill>
                </a:rPr>
                <a:t>4 + 4 + 3.5</a:t>
              </a:r>
            </a:p>
            <a:p>
              <a:r>
                <a:rPr lang="en-GB" sz="2000" dirty="0" smtClean="0">
                  <a:solidFill>
                    <a:srgbClr val="C00000"/>
                  </a:solidFill>
                </a:rPr>
                <a:t>3.5 + 5 + 3</a:t>
              </a:r>
            </a:p>
            <a:p>
              <a:r>
                <a:rPr lang="en-GB" sz="2000" dirty="0" smtClean="0">
                  <a:solidFill>
                    <a:srgbClr val="C00000"/>
                  </a:solidFill>
                </a:rPr>
                <a:t>5 + 5 + 2</a:t>
              </a:r>
              <a:endParaRPr lang="en-GB" sz="2000" dirty="0">
                <a:solidFill>
                  <a:srgbClr val="C00000"/>
                </a:solidFill>
              </a:endParaRPr>
            </a:p>
          </p:txBody>
        </p:sp>
      </p:grpSp>
    </p:spTree>
    <p:extLst>
      <p:ext uri="{BB962C8B-B14F-4D97-AF65-F5344CB8AC3E}">
        <p14:creationId xmlns:p14="http://schemas.microsoft.com/office/powerpoint/2010/main" val="284948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479980"/>
            <a:ext cx="6768752" cy="1152128"/>
          </a:xfrm>
        </p:spPr>
        <p:txBody>
          <a:bodyPr anchor="ctr"/>
          <a:lstStyle/>
          <a:p>
            <a:pPr>
              <a:lnSpc>
                <a:spcPct val="100000"/>
              </a:lnSpc>
              <a:spcBef>
                <a:spcPts val="0"/>
              </a:spcBef>
            </a:pPr>
            <a:r>
              <a:rPr lang="en-GB" sz="4000" dirty="0" smtClean="0"/>
              <a:t/>
            </a:r>
            <a:br>
              <a:rPr lang="en-GB" sz="4000" dirty="0" smtClean="0"/>
            </a:br>
            <a:r>
              <a:rPr lang="en-GB" sz="4000" dirty="0" smtClean="0"/>
              <a:t>Preparing for BMAT:</a:t>
            </a:r>
            <a:br>
              <a:rPr lang="en-GB" sz="4000" dirty="0" smtClean="0"/>
            </a:br>
            <a:r>
              <a:rPr lang="en-GB" sz="4000" dirty="0"/>
              <a:t>t</a:t>
            </a:r>
            <a:r>
              <a:rPr lang="en-GB" sz="4000" dirty="0" smtClean="0"/>
              <a:t>op tips</a:t>
            </a:r>
            <a:r>
              <a:rPr lang="en-GB" sz="4000" i="1" dirty="0"/>
              <a:t/>
            </a:r>
            <a:br>
              <a:rPr lang="en-GB" sz="4000" i="1" dirty="0"/>
            </a:br>
            <a:endParaRPr lang="en-GB" sz="4000" i="1" dirty="0"/>
          </a:p>
        </p:txBody>
      </p:sp>
      <p:sp>
        <p:nvSpPr>
          <p:cNvPr id="2" name="Subtitle 1"/>
          <p:cNvSpPr>
            <a:spLocks noGrp="1"/>
          </p:cNvSpPr>
          <p:nvPr>
            <p:ph type="body" sz="quarter" idx="14"/>
          </p:nvPr>
        </p:nvSpPr>
        <p:spPr>
          <a:xfrm>
            <a:off x="395288" y="1807285"/>
            <a:ext cx="8576590" cy="4790365"/>
          </a:xfrm>
          <a:prstGeom prst="rect">
            <a:avLst/>
          </a:prstGeom>
        </p:spPr>
        <p:txBody>
          <a:bodyPr/>
          <a:lstStyle/>
          <a:p>
            <a:r>
              <a:rPr lang="en-GB" dirty="0">
                <a:solidFill>
                  <a:srgbClr val="B5121B"/>
                </a:solidFill>
                <a:cs typeface="Calibri" pitchFamily="34" charset="0"/>
              </a:rPr>
              <a:t>Use the free resources available on the BMAT website</a:t>
            </a:r>
          </a:p>
          <a:p>
            <a:pPr>
              <a:spcBef>
                <a:spcPts val="0"/>
              </a:spcBef>
              <a:buFontTx/>
              <a:buChar char="-"/>
            </a:pPr>
            <a:r>
              <a:rPr lang="en-GB" sz="2000" dirty="0">
                <a:cs typeface="Calibri" pitchFamily="34" charset="0"/>
              </a:rPr>
              <a:t>https://www.admissionstesting.org/for-test-takers/bmat/preparing-for-bmat/</a:t>
            </a:r>
          </a:p>
          <a:p>
            <a:pPr>
              <a:spcBef>
                <a:spcPts val="1800"/>
              </a:spcBef>
            </a:pPr>
            <a:r>
              <a:rPr lang="en-GB" dirty="0" smtClean="0">
                <a:solidFill>
                  <a:srgbClr val="B5121B"/>
                </a:solidFill>
                <a:cs typeface="Calibri" pitchFamily="34" charset="0"/>
              </a:rPr>
              <a:t>Practice </a:t>
            </a:r>
            <a:r>
              <a:rPr lang="en-GB" dirty="0">
                <a:solidFill>
                  <a:srgbClr val="B5121B"/>
                </a:solidFill>
                <a:cs typeface="Calibri" pitchFamily="34" charset="0"/>
              </a:rPr>
              <a:t>all three sections</a:t>
            </a:r>
          </a:p>
          <a:p>
            <a:pPr>
              <a:spcBef>
                <a:spcPts val="0"/>
              </a:spcBef>
              <a:buFontTx/>
              <a:buChar char="-"/>
            </a:pPr>
            <a:r>
              <a:rPr lang="en-GB" sz="2000" dirty="0">
                <a:cs typeface="Calibri" pitchFamily="34" charset="0"/>
              </a:rPr>
              <a:t>Don’t be tempted to ignore section 3.</a:t>
            </a:r>
          </a:p>
          <a:p>
            <a:pPr>
              <a:spcBef>
                <a:spcPts val="1800"/>
              </a:spcBef>
            </a:pPr>
            <a:r>
              <a:rPr lang="en-GB" dirty="0" smtClean="0">
                <a:solidFill>
                  <a:srgbClr val="B5121B"/>
                </a:solidFill>
                <a:cs typeface="Calibri" pitchFamily="34" charset="0"/>
              </a:rPr>
              <a:t>Practice </a:t>
            </a:r>
            <a:r>
              <a:rPr lang="en-GB" dirty="0">
                <a:solidFill>
                  <a:srgbClr val="B5121B"/>
                </a:solidFill>
                <a:cs typeface="Calibri" pitchFamily="34" charset="0"/>
              </a:rPr>
              <a:t>under timed conditions</a:t>
            </a:r>
          </a:p>
          <a:p>
            <a:pPr>
              <a:spcBef>
                <a:spcPts val="0"/>
              </a:spcBef>
              <a:buFontTx/>
              <a:buChar char="-"/>
            </a:pPr>
            <a:r>
              <a:rPr lang="en-GB" sz="2000" dirty="0">
                <a:cs typeface="Calibri" pitchFamily="34" charset="0"/>
              </a:rPr>
              <a:t>Section 1: </a:t>
            </a:r>
            <a:r>
              <a:rPr lang="en-GB" sz="2000" dirty="0" smtClean="0">
                <a:cs typeface="Calibri" pitchFamily="34" charset="0"/>
              </a:rPr>
              <a:t>32 </a:t>
            </a:r>
            <a:r>
              <a:rPr lang="en-GB" sz="2000" dirty="0">
                <a:cs typeface="Calibri" pitchFamily="34" charset="0"/>
              </a:rPr>
              <a:t>MCQs (60 </a:t>
            </a:r>
            <a:r>
              <a:rPr lang="en-GB" sz="2000" dirty="0" err="1">
                <a:cs typeface="Calibri" pitchFamily="34" charset="0"/>
              </a:rPr>
              <a:t>mins</a:t>
            </a:r>
            <a:r>
              <a:rPr lang="en-GB" sz="2000" dirty="0">
                <a:cs typeface="Calibri" pitchFamily="34" charset="0"/>
              </a:rPr>
              <a:t>)</a:t>
            </a:r>
          </a:p>
          <a:p>
            <a:pPr>
              <a:spcBef>
                <a:spcPts val="0"/>
              </a:spcBef>
              <a:buFontTx/>
              <a:buChar char="-"/>
            </a:pPr>
            <a:r>
              <a:rPr lang="en-GB" sz="2000" dirty="0">
                <a:cs typeface="Calibri" pitchFamily="34" charset="0"/>
              </a:rPr>
              <a:t>Section 2: 27 MCQs (30 </a:t>
            </a:r>
            <a:r>
              <a:rPr lang="en-GB" sz="2000" dirty="0" err="1">
                <a:cs typeface="Calibri" pitchFamily="34" charset="0"/>
              </a:rPr>
              <a:t>mins</a:t>
            </a:r>
            <a:r>
              <a:rPr lang="en-GB" sz="2000" dirty="0">
                <a:cs typeface="Calibri" pitchFamily="34" charset="0"/>
              </a:rPr>
              <a:t>)</a:t>
            </a:r>
          </a:p>
          <a:p>
            <a:pPr>
              <a:spcBef>
                <a:spcPts val="0"/>
              </a:spcBef>
              <a:buFontTx/>
              <a:buChar char="-"/>
            </a:pPr>
            <a:r>
              <a:rPr lang="en-GB" sz="2000" dirty="0">
                <a:cs typeface="Calibri" pitchFamily="34" charset="0"/>
              </a:rPr>
              <a:t>Section 3: choice from 3 topics (30 </a:t>
            </a:r>
            <a:r>
              <a:rPr lang="en-GB" sz="2000" dirty="0" err="1">
                <a:cs typeface="Calibri" pitchFamily="34" charset="0"/>
              </a:rPr>
              <a:t>mins</a:t>
            </a:r>
            <a:r>
              <a:rPr lang="en-GB" sz="2000" dirty="0">
                <a:cs typeface="Calibri" pitchFamily="34" charset="0"/>
              </a:rPr>
              <a:t>)</a:t>
            </a:r>
          </a:p>
          <a:p>
            <a:pPr>
              <a:spcBef>
                <a:spcPts val="1800"/>
              </a:spcBef>
            </a:pPr>
            <a:r>
              <a:rPr lang="en-GB" dirty="0" smtClean="0">
                <a:solidFill>
                  <a:srgbClr val="B5121B"/>
                </a:solidFill>
                <a:cs typeface="Calibri" pitchFamily="34" charset="0"/>
              </a:rPr>
              <a:t>On </a:t>
            </a:r>
            <a:r>
              <a:rPr lang="en-GB" dirty="0">
                <a:solidFill>
                  <a:srgbClr val="B5121B"/>
                </a:solidFill>
                <a:cs typeface="Calibri" pitchFamily="34" charset="0"/>
              </a:rPr>
              <a:t>average, applicants spend ~30 hours preparing for BMAT</a:t>
            </a:r>
          </a:p>
          <a:p>
            <a:pPr>
              <a:spcBef>
                <a:spcPts val="0"/>
              </a:spcBef>
              <a:buFontTx/>
              <a:buChar char="-"/>
            </a:pPr>
            <a:r>
              <a:rPr lang="en-GB" sz="2000" dirty="0">
                <a:cs typeface="Calibri" pitchFamily="34" charset="0"/>
              </a:rPr>
              <a:t>And there’s no evidence that spending longer results in better scores… </a:t>
            </a:r>
            <a:endParaRPr lang="en-GB" sz="2000" dirty="0">
              <a:solidFill>
                <a:srgbClr val="B5121B"/>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spTree>
    <p:extLst>
      <p:ext uri="{BB962C8B-B14F-4D97-AF65-F5344CB8AC3E}">
        <p14:creationId xmlns:p14="http://schemas.microsoft.com/office/powerpoint/2010/main" val="301336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2"/>
          <p:cNvSpPr txBox="1">
            <a:spLocks/>
          </p:cNvSpPr>
          <p:nvPr/>
        </p:nvSpPr>
        <p:spPr>
          <a:xfrm>
            <a:off x="509365" y="1139862"/>
            <a:ext cx="8404508" cy="248216"/>
          </a:xfrm>
          <a:prstGeom prst="rect">
            <a:avLst/>
          </a:prstGeom>
        </p:spPr>
        <p:txBody>
          <a:bodyPr anchor="ctr"/>
          <a:lstStyle>
            <a:lvl1pPr>
              <a:lnSpc>
                <a:spcPct val="100000"/>
              </a:lnSpc>
              <a:spcBef>
                <a:spcPts val="0"/>
              </a:spcBef>
              <a:buNone/>
              <a:defRPr sz="4000">
                <a:solidFill>
                  <a:srgbClr val="B5121B"/>
                </a:solidFill>
                <a:latin typeface="+mj-lt"/>
                <a:ea typeface="+mj-ea"/>
                <a:cs typeface="+mj-cs"/>
              </a:defRPr>
            </a:lvl1pPr>
          </a:lstStyle>
          <a:p>
            <a:r>
              <a:rPr lang="en-GB" sz="3600" dirty="0"/>
              <a:t/>
            </a:r>
            <a:br>
              <a:rPr lang="en-GB" sz="3600" dirty="0"/>
            </a:br>
            <a:r>
              <a:rPr lang="en-GB" sz="3600" dirty="0" smtClean="0"/>
              <a:t>Thanks for listening, any questions?</a:t>
            </a:r>
            <a:r>
              <a:rPr lang="en-GB" sz="3600" dirty="0"/>
              <a:t/>
            </a:r>
            <a:br>
              <a:rPr lang="en-GB" sz="3600" dirty="0"/>
            </a:br>
            <a:endParaRPr lang="en-GB" sz="3600" dirty="0"/>
          </a:p>
        </p:txBody>
      </p:sp>
      <p:sp>
        <p:nvSpPr>
          <p:cNvPr id="3" name="Rectangle 2"/>
          <p:cNvSpPr/>
          <p:nvPr/>
        </p:nvSpPr>
        <p:spPr>
          <a:xfrm>
            <a:off x="7092900" y="299270"/>
            <a:ext cx="1713643" cy="6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https://www.visitlancashire.com/dbimgs/Lancaster-City.png"/>
          <p:cNvPicPr>
            <a:picLocks noChangeAspect="1" noChangeArrowheads="1"/>
          </p:cNvPicPr>
          <p:nvPr/>
        </p:nvPicPr>
        <p:blipFill rotWithShape="1">
          <a:blip r:embed="rId3">
            <a:extLst>
              <a:ext uri="{28A0092B-C50C-407E-A947-70E740481C1C}">
                <a14:useLocalDpi xmlns:a14="http://schemas.microsoft.com/office/drawing/2010/main" val="0"/>
              </a:ext>
            </a:extLst>
          </a:blip>
          <a:srcRect l="4838" r="9827"/>
          <a:stretch/>
        </p:blipFill>
        <p:spPr bwMode="auto">
          <a:xfrm>
            <a:off x="601957" y="4442102"/>
            <a:ext cx="2281445" cy="2091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ancas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59" t="4438" r="10740"/>
          <a:stretch/>
        </p:blipFill>
        <p:spPr bwMode="auto">
          <a:xfrm>
            <a:off x="5815050" y="4404512"/>
            <a:ext cx="2759653" cy="21291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lanca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0472" y="4441124"/>
            <a:ext cx="2092502" cy="20925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pic>
        <p:nvPicPr>
          <p:cNvPr id="1030" name="Picture 6"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57" y="1659584"/>
            <a:ext cx="7972746" cy="26362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7081" y="443235"/>
            <a:ext cx="2270429" cy="540000"/>
          </a:xfrm>
          <a:prstGeom prst="rect">
            <a:avLst/>
          </a:prstGeom>
        </p:spPr>
      </p:pic>
    </p:spTree>
    <p:extLst>
      <p:ext uri="{BB962C8B-B14F-4D97-AF65-F5344CB8AC3E}">
        <p14:creationId xmlns:p14="http://schemas.microsoft.com/office/powerpoint/2010/main" val="1075669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667018"/>
            <a:ext cx="6768752" cy="1152128"/>
          </a:xfrm>
        </p:spPr>
        <p:txBody>
          <a:bodyPr anchor="ctr"/>
          <a:lstStyle/>
          <a:p>
            <a:pPr>
              <a:lnSpc>
                <a:spcPct val="100000"/>
              </a:lnSpc>
              <a:spcBef>
                <a:spcPts val="0"/>
              </a:spcBef>
            </a:pPr>
            <a:r>
              <a:rPr lang="en-GB" sz="4000" dirty="0" smtClean="0"/>
              <a:t/>
            </a:r>
            <a:br>
              <a:rPr lang="en-GB" sz="4000" dirty="0" smtClean="0"/>
            </a:br>
            <a:r>
              <a:rPr lang="en-GB" sz="4000" dirty="0" smtClean="0"/>
              <a:t>What are we looking for?</a:t>
            </a:r>
            <a:r>
              <a:rPr lang="en-GB" sz="4000" dirty="0"/>
              <a:t/>
            </a:r>
            <a:br>
              <a:rPr lang="en-GB" sz="4000" dirty="0"/>
            </a:br>
            <a:endParaRPr lang="en-GB" sz="4000" dirty="0"/>
          </a:p>
        </p:txBody>
      </p:sp>
      <p:sp>
        <p:nvSpPr>
          <p:cNvPr id="2" name="Subtitle 1"/>
          <p:cNvSpPr>
            <a:spLocks noGrp="1"/>
          </p:cNvSpPr>
          <p:nvPr>
            <p:ph type="body" sz="quarter" idx="14"/>
          </p:nvPr>
        </p:nvSpPr>
        <p:spPr>
          <a:xfrm>
            <a:off x="395288" y="1807285"/>
            <a:ext cx="8425184" cy="4790365"/>
          </a:xfrm>
          <a:prstGeom prst="rect">
            <a:avLst/>
          </a:prstGeom>
        </p:spPr>
        <p:txBody>
          <a:bodyPr/>
          <a:lstStyle/>
          <a:p>
            <a:r>
              <a:rPr lang="en-GB" sz="3200" dirty="0"/>
              <a:t>Well-rounded individuals</a:t>
            </a:r>
          </a:p>
          <a:p>
            <a:r>
              <a:rPr lang="en-GB" sz="3200" dirty="0">
                <a:solidFill>
                  <a:srgbClr val="B5121B"/>
                </a:solidFill>
              </a:rPr>
              <a:t>Thoughtful, caring and compassionate</a:t>
            </a:r>
          </a:p>
          <a:p>
            <a:r>
              <a:rPr lang="en-GB" sz="3200" dirty="0" smtClean="0"/>
              <a:t>Insightful</a:t>
            </a:r>
          </a:p>
          <a:p>
            <a:r>
              <a:rPr lang="en-GB" sz="3200" dirty="0">
                <a:solidFill>
                  <a:srgbClr val="B5121B"/>
                </a:solidFill>
              </a:rPr>
              <a:t>Values</a:t>
            </a:r>
          </a:p>
          <a:p>
            <a:r>
              <a:rPr lang="en-GB" sz="3200" dirty="0"/>
              <a:t>Motivated and conscientious</a:t>
            </a:r>
            <a:endParaRPr lang="en-US" sz="3200" dirty="0"/>
          </a:p>
          <a:p>
            <a:r>
              <a:rPr lang="en-US" sz="3200" dirty="0">
                <a:solidFill>
                  <a:srgbClr val="B5121B"/>
                </a:solidFill>
              </a:rPr>
              <a:t>Academically </a:t>
            </a:r>
            <a:r>
              <a:rPr lang="en-US" sz="3200" dirty="0" smtClean="0">
                <a:solidFill>
                  <a:srgbClr val="B5121B"/>
                </a:solidFill>
              </a:rPr>
              <a:t>able</a:t>
            </a:r>
          </a:p>
          <a:p>
            <a:r>
              <a:rPr lang="en-US" sz="3200" dirty="0"/>
              <a:t>Resilient</a:t>
            </a:r>
            <a:endParaRPr lang="en-GB" sz="32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39420291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667018"/>
            <a:ext cx="6768752" cy="1152128"/>
          </a:xfrm>
        </p:spPr>
        <p:txBody>
          <a:bodyPr anchor="ctr"/>
          <a:lstStyle/>
          <a:p>
            <a:pPr>
              <a:lnSpc>
                <a:spcPct val="100000"/>
              </a:lnSpc>
              <a:spcBef>
                <a:spcPts val="0"/>
              </a:spcBef>
            </a:pPr>
            <a:r>
              <a:rPr lang="en-GB" sz="4000" dirty="0" smtClean="0"/>
              <a:t/>
            </a:r>
            <a:br>
              <a:rPr lang="en-GB" sz="4000" dirty="0" smtClean="0"/>
            </a:br>
            <a:r>
              <a:rPr lang="en-GB" sz="4000" dirty="0" smtClean="0"/>
              <a:t>Academic entry criteria</a:t>
            </a:r>
            <a:r>
              <a:rPr lang="en-GB" sz="4000" i="1" dirty="0"/>
              <a:t/>
            </a:r>
            <a:br>
              <a:rPr lang="en-GB" sz="4000" i="1" dirty="0"/>
            </a:br>
            <a:endParaRPr lang="en-GB" sz="4000" i="1" dirty="0"/>
          </a:p>
        </p:txBody>
      </p:sp>
      <p:sp>
        <p:nvSpPr>
          <p:cNvPr id="2" name="Subtitle 1"/>
          <p:cNvSpPr>
            <a:spLocks noGrp="1"/>
          </p:cNvSpPr>
          <p:nvPr>
            <p:ph type="body" sz="quarter" idx="14"/>
          </p:nvPr>
        </p:nvSpPr>
        <p:spPr>
          <a:xfrm>
            <a:off x="395288" y="1807285"/>
            <a:ext cx="8425184" cy="4790365"/>
          </a:xfrm>
          <a:prstGeom prst="rect">
            <a:avLst/>
          </a:prstGeom>
        </p:spPr>
        <p:txBody>
          <a:bodyPr/>
          <a:lstStyle/>
          <a:p>
            <a:pPr>
              <a:buClr>
                <a:schemeClr val="folHlink"/>
              </a:buClr>
              <a:buSzPct val="60000"/>
              <a:buNone/>
            </a:pPr>
            <a:r>
              <a:rPr lang="en-GB" sz="2800" b="1" dirty="0">
                <a:solidFill>
                  <a:srgbClr val="B5121B"/>
                </a:solidFill>
                <a:latin typeface="Calibri" pitchFamily="34" charset="0"/>
              </a:rPr>
              <a:t>Academic excellence:</a:t>
            </a:r>
          </a:p>
          <a:p>
            <a:pPr>
              <a:buClr>
                <a:schemeClr val="folHlink"/>
              </a:buClr>
              <a:buSzPct val="60000"/>
              <a:buFont typeface="Wingdings" pitchFamily="2" charset="2"/>
              <a:buChar char="n"/>
            </a:pPr>
            <a:r>
              <a:rPr lang="en-GB" b="1" dirty="0">
                <a:solidFill>
                  <a:srgbClr val="B5121B"/>
                </a:solidFill>
                <a:latin typeface="Calibri" pitchFamily="34" charset="0"/>
              </a:rPr>
              <a:t>GCSE</a:t>
            </a:r>
            <a:r>
              <a:rPr lang="en-GB" dirty="0">
                <a:solidFill>
                  <a:srgbClr val="B5121B"/>
                </a:solidFill>
                <a:latin typeface="Calibri" pitchFamily="34" charset="0"/>
              </a:rPr>
              <a:t>: </a:t>
            </a:r>
            <a:r>
              <a:rPr lang="en-GB" dirty="0">
                <a:latin typeface="Calibri" pitchFamily="34" charset="0"/>
              </a:rPr>
              <a:t>in nine subjects, </a:t>
            </a:r>
            <a:r>
              <a:rPr lang="en-GB" dirty="0" smtClean="0">
                <a:latin typeface="Calibri" pitchFamily="34" charset="0"/>
              </a:rPr>
              <a:t>6-9s, </a:t>
            </a:r>
            <a:r>
              <a:rPr lang="en-GB" dirty="0">
                <a:latin typeface="Calibri" pitchFamily="34" charset="0"/>
              </a:rPr>
              <a:t>including </a:t>
            </a:r>
            <a:endParaRPr lang="en-GB" dirty="0" smtClean="0">
              <a:latin typeface="Calibri" pitchFamily="34" charset="0"/>
            </a:endParaRPr>
          </a:p>
          <a:p>
            <a:pPr lvl="1">
              <a:buClr>
                <a:schemeClr val="folHlink"/>
              </a:buClr>
              <a:buSzPct val="60000"/>
              <a:buFont typeface="Wingdings" pitchFamily="2" charset="2"/>
              <a:buChar char="n"/>
            </a:pPr>
            <a:r>
              <a:rPr lang="en-GB" sz="2400" dirty="0" smtClean="0">
                <a:latin typeface="Calibri" pitchFamily="34" charset="0"/>
              </a:rPr>
              <a:t>Science </a:t>
            </a:r>
            <a:r>
              <a:rPr lang="en-GB" sz="2400" dirty="0">
                <a:latin typeface="Calibri" pitchFamily="34" charset="0"/>
              </a:rPr>
              <a:t>(Core &amp; Additional or Biology, Chemistry and Physics), </a:t>
            </a:r>
            <a:endParaRPr lang="en-GB" sz="2400" dirty="0" smtClean="0">
              <a:latin typeface="Calibri" pitchFamily="34" charset="0"/>
            </a:endParaRPr>
          </a:p>
          <a:p>
            <a:pPr lvl="1">
              <a:buClr>
                <a:schemeClr val="folHlink"/>
              </a:buClr>
              <a:buSzPct val="60000"/>
              <a:buFont typeface="Wingdings" pitchFamily="2" charset="2"/>
              <a:buChar char="n"/>
            </a:pPr>
            <a:r>
              <a:rPr lang="en-GB" sz="2400" dirty="0" smtClean="0">
                <a:latin typeface="Calibri" pitchFamily="34" charset="0"/>
              </a:rPr>
              <a:t>English </a:t>
            </a:r>
            <a:r>
              <a:rPr lang="en-GB" sz="2400" dirty="0">
                <a:latin typeface="Calibri" pitchFamily="34" charset="0"/>
              </a:rPr>
              <a:t>Language and </a:t>
            </a:r>
            <a:endParaRPr lang="en-GB" sz="2400" dirty="0" smtClean="0">
              <a:latin typeface="Calibri" pitchFamily="34" charset="0"/>
            </a:endParaRPr>
          </a:p>
          <a:p>
            <a:pPr lvl="1">
              <a:buClr>
                <a:schemeClr val="folHlink"/>
              </a:buClr>
              <a:buSzPct val="60000"/>
              <a:buFont typeface="Wingdings" pitchFamily="2" charset="2"/>
              <a:buChar char="n"/>
            </a:pPr>
            <a:r>
              <a:rPr lang="en-GB" sz="2400" dirty="0" smtClean="0">
                <a:latin typeface="Calibri" pitchFamily="34" charset="0"/>
              </a:rPr>
              <a:t>Maths</a:t>
            </a:r>
            <a:endParaRPr lang="en-GB" sz="2400" dirty="0">
              <a:latin typeface="Calibri" pitchFamily="34" charset="0"/>
            </a:endParaRPr>
          </a:p>
          <a:p>
            <a:pPr>
              <a:buClr>
                <a:schemeClr val="folHlink"/>
              </a:buClr>
              <a:buSzPct val="60000"/>
              <a:buFont typeface="Wingdings" pitchFamily="2" charset="2"/>
              <a:buChar char="n"/>
            </a:pPr>
            <a:endParaRPr lang="en-GB" sz="1200" b="1" dirty="0">
              <a:solidFill>
                <a:schemeClr val="folHlink"/>
              </a:solidFill>
              <a:latin typeface="Calibri" pitchFamily="34" charset="0"/>
            </a:endParaRPr>
          </a:p>
          <a:p>
            <a:pPr>
              <a:buClr>
                <a:schemeClr val="folHlink"/>
              </a:buClr>
              <a:buSzPct val="60000"/>
              <a:buFont typeface="Wingdings" pitchFamily="2" charset="2"/>
              <a:buChar char="n"/>
            </a:pPr>
            <a:r>
              <a:rPr lang="en-GB" b="1" dirty="0" smtClean="0">
                <a:solidFill>
                  <a:srgbClr val="B5121B"/>
                </a:solidFill>
                <a:latin typeface="Calibri" pitchFamily="34" charset="0"/>
              </a:rPr>
              <a:t>A-LEVELS</a:t>
            </a:r>
            <a:r>
              <a:rPr lang="en-GB" dirty="0" smtClean="0">
                <a:solidFill>
                  <a:srgbClr val="B5121B"/>
                </a:solidFill>
                <a:latin typeface="Calibri" pitchFamily="34" charset="0"/>
              </a:rPr>
              <a:t>: </a:t>
            </a:r>
            <a:r>
              <a:rPr lang="en-GB" dirty="0" smtClean="0">
                <a:latin typeface="Calibri" pitchFamily="34" charset="0"/>
              </a:rPr>
              <a:t>AAA-AAB (for 2020)</a:t>
            </a:r>
          </a:p>
          <a:p>
            <a:pPr marL="0" indent="0">
              <a:buClr>
                <a:schemeClr val="folHlink"/>
              </a:buClr>
              <a:buSzPct val="60000"/>
              <a:buNone/>
            </a:pPr>
            <a:r>
              <a:rPr lang="en-GB" dirty="0" smtClean="0">
                <a:latin typeface="Calibri" pitchFamily="34" charset="0"/>
              </a:rPr>
              <a:t>    Must include two of Biology, Chemistry or Psychology</a:t>
            </a:r>
          </a:p>
          <a:p>
            <a:pPr marL="0" indent="0">
              <a:buClr>
                <a:schemeClr val="folHlink"/>
              </a:buClr>
              <a:buSzPct val="60000"/>
              <a:buNone/>
            </a:pPr>
            <a:r>
              <a:rPr lang="en-GB" dirty="0" smtClean="0">
                <a:latin typeface="Calibri" pitchFamily="34" charset="0"/>
              </a:rPr>
              <a:t>    </a:t>
            </a:r>
            <a:r>
              <a:rPr lang="en-GB" dirty="0" smtClean="0">
                <a:solidFill>
                  <a:srgbClr val="B5121B"/>
                </a:solidFill>
                <a:latin typeface="Calibri" pitchFamily="34" charset="0"/>
              </a:rPr>
              <a:t>Third </a:t>
            </a:r>
            <a:r>
              <a:rPr lang="en-GB" dirty="0">
                <a:solidFill>
                  <a:srgbClr val="B5121B"/>
                </a:solidFill>
                <a:latin typeface="Calibri" pitchFamily="34" charset="0"/>
              </a:rPr>
              <a:t>A-level can be any academic </a:t>
            </a:r>
            <a:r>
              <a:rPr lang="en-GB" dirty="0" smtClean="0">
                <a:solidFill>
                  <a:srgbClr val="B5121B"/>
                </a:solidFill>
                <a:latin typeface="Calibri" pitchFamily="34" charset="0"/>
              </a:rPr>
              <a:t>subject</a:t>
            </a:r>
          </a:p>
          <a:p>
            <a:pPr marL="0" indent="0">
              <a:buClr>
                <a:schemeClr val="folHlink"/>
              </a:buClr>
              <a:buSzPct val="60000"/>
              <a:buNone/>
            </a:pPr>
            <a:r>
              <a:rPr lang="en-GB" dirty="0" smtClean="0">
                <a:solidFill>
                  <a:srgbClr val="B5121B"/>
                </a:solidFill>
                <a:latin typeface="Calibri" pitchFamily="34" charset="0"/>
              </a:rPr>
              <a:t>    </a:t>
            </a:r>
            <a:r>
              <a:rPr lang="en-GB" dirty="0" smtClean="0">
                <a:latin typeface="Calibri" pitchFamily="34" charset="0"/>
              </a:rPr>
              <a:t>AAB 3 A Levels + EPQ @ B</a:t>
            </a:r>
            <a:r>
              <a:rPr lang="en-GB" sz="2800" dirty="0">
                <a:solidFill>
                  <a:srgbClr val="B5121B"/>
                </a:solidFill>
                <a:latin typeface="Calibri" pitchFamily="34" charset="0"/>
              </a:rPr>
              <a:t>	</a:t>
            </a:r>
          </a:p>
          <a:p>
            <a:pPr marL="0" indent="0">
              <a:buClr>
                <a:schemeClr val="folHlink"/>
              </a:buClr>
              <a:buSzPct val="60000"/>
              <a:buNone/>
            </a:pPr>
            <a:endParaRPr lang="en-GB" sz="2800" dirty="0" smtClean="0">
              <a:latin typeface="Calibri" pitchFamily="34"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31413697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
        <p:nvSpPr>
          <p:cNvPr id="7" name="Rounded Rectangle 6"/>
          <p:cNvSpPr/>
          <p:nvPr/>
        </p:nvSpPr>
        <p:spPr>
          <a:xfrm>
            <a:off x="2639290" y="1767981"/>
            <a:ext cx="3614553" cy="675035"/>
          </a:xfrm>
          <a:prstGeom prst="roundRect">
            <a:avLst/>
          </a:prstGeom>
          <a:solidFill>
            <a:schemeClr val="bg1"/>
          </a:solidFill>
          <a:ln>
            <a:solidFill>
              <a:srgbClr val="B51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B5121B"/>
                </a:solidFill>
              </a:rPr>
              <a:t>Meet our WP criteria?</a:t>
            </a:r>
          </a:p>
        </p:txBody>
      </p:sp>
      <p:sp>
        <p:nvSpPr>
          <p:cNvPr id="8" name="Rounded Rectangle 7"/>
          <p:cNvSpPr/>
          <p:nvPr/>
        </p:nvSpPr>
        <p:spPr>
          <a:xfrm>
            <a:off x="555171" y="2962564"/>
            <a:ext cx="3538847" cy="81049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2400" dirty="0" smtClean="0"/>
              <a:t>Predicted AAB or above</a:t>
            </a:r>
            <a:endParaRPr lang="en-GB" sz="2400" dirty="0"/>
          </a:p>
        </p:txBody>
      </p:sp>
      <p:sp>
        <p:nvSpPr>
          <p:cNvPr id="9" name="Rounded Rectangle 8"/>
          <p:cNvSpPr/>
          <p:nvPr/>
        </p:nvSpPr>
        <p:spPr>
          <a:xfrm>
            <a:off x="5036127" y="2962564"/>
            <a:ext cx="3179619" cy="810491"/>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GB" sz="2400" dirty="0"/>
              <a:t>Predicted </a:t>
            </a:r>
            <a:r>
              <a:rPr lang="en-GB" sz="2400" dirty="0" smtClean="0"/>
              <a:t>BBB - ABB</a:t>
            </a:r>
            <a:endParaRPr lang="en-GB" sz="2400" dirty="0"/>
          </a:p>
        </p:txBody>
      </p:sp>
      <p:grpSp>
        <p:nvGrpSpPr>
          <p:cNvPr id="15" name="Group 14"/>
          <p:cNvGrpSpPr/>
          <p:nvPr/>
        </p:nvGrpSpPr>
        <p:grpSpPr>
          <a:xfrm>
            <a:off x="377536" y="4617256"/>
            <a:ext cx="4253345" cy="1326344"/>
            <a:chOff x="439882" y="4087091"/>
            <a:chExt cx="4253345" cy="810491"/>
          </a:xfrm>
        </p:grpSpPr>
        <p:sp>
          <p:nvSpPr>
            <p:cNvPr id="10" name="Rounded Rectangle 9"/>
            <p:cNvSpPr/>
            <p:nvPr/>
          </p:nvSpPr>
          <p:spPr>
            <a:xfrm>
              <a:off x="439882" y="4087091"/>
              <a:ext cx="1991591" cy="810491"/>
            </a:xfrm>
            <a:prstGeom prst="roundRect">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Standard offer</a:t>
              </a:r>
            </a:p>
            <a:p>
              <a:pPr algn="ctr"/>
              <a:r>
                <a:rPr lang="en-GB" sz="2400" dirty="0"/>
                <a:t>AAB - AAA</a:t>
              </a:r>
            </a:p>
          </p:txBody>
        </p:sp>
        <p:sp>
          <p:nvSpPr>
            <p:cNvPr id="11" name="Rounded Rectangle 10"/>
            <p:cNvSpPr/>
            <p:nvPr/>
          </p:nvSpPr>
          <p:spPr>
            <a:xfrm>
              <a:off x="2701636" y="4087091"/>
              <a:ext cx="1991591" cy="810491"/>
            </a:xfrm>
            <a:prstGeom prst="roundRect">
              <a:avLst/>
            </a:prstGeom>
            <a:solidFill>
              <a:srgbClr val="B5121B"/>
            </a:solidFill>
            <a:ln>
              <a:solidFill>
                <a:srgbClr val="A64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WP offer</a:t>
              </a:r>
            </a:p>
            <a:p>
              <a:pPr algn="ctr"/>
              <a:r>
                <a:rPr lang="en-GB" sz="2400" dirty="0"/>
                <a:t>ABB</a:t>
              </a:r>
            </a:p>
          </p:txBody>
        </p:sp>
      </p:grpSp>
      <p:sp>
        <p:nvSpPr>
          <p:cNvPr id="13" name="Rounded Rectangle 12"/>
          <p:cNvSpPr/>
          <p:nvPr/>
        </p:nvSpPr>
        <p:spPr>
          <a:xfrm>
            <a:off x="5609236" y="4551899"/>
            <a:ext cx="2185802" cy="998679"/>
          </a:xfrm>
          <a:prstGeom prst="roundRect">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Standard offer</a:t>
            </a:r>
          </a:p>
          <a:p>
            <a:pPr algn="ctr"/>
            <a:r>
              <a:rPr lang="en-GB" sz="2400" dirty="0"/>
              <a:t>ABB</a:t>
            </a:r>
          </a:p>
        </p:txBody>
      </p:sp>
      <p:sp>
        <p:nvSpPr>
          <p:cNvPr id="14" name="Rounded Rectangle 13"/>
          <p:cNvSpPr/>
          <p:nvPr/>
        </p:nvSpPr>
        <p:spPr>
          <a:xfrm>
            <a:off x="5630589" y="5662941"/>
            <a:ext cx="2168821" cy="1118859"/>
          </a:xfrm>
          <a:prstGeom prst="roundRect">
            <a:avLst/>
          </a:prstGeom>
          <a:solidFill>
            <a:srgbClr val="B5121B"/>
          </a:solidFill>
          <a:ln>
            <a:solidFill>
              <a:srgbClr val="A64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May be confirmed on lower grades</a:t>
            </a:r>
          </a:p>
        </p:txBody>
      </p:sp>
      <p:sp>
        <p:nvSpPr>
          <p:cNvPr id="16" name="Title 15"/>
          <p:cNvSpPr>
            <a:spLocks noGrp="1"/>
          </p:cNvSpPr>
          <p:nvPr>
            <p:ph type="ctrTitle"/>
          </p:nvPr>
        </p:nvSpPr>
        <p:spPr>
          <a:xfrm>
            <a:off x="377536" y="768241"/>
            <a:ext cx="7844455" cy="1152128"/>
          </a:xfrm>
        </p:spPr>
        <p:txBody>
          <a:bodyPr/>
          <a:lstStyle/>
          <a:p>
            <a:pPr>
              <a:lnSpc>
                <a:spcPct val="100000"/>
              </a:lnSpc>
            </a:pPr>
            <a:r>
              <a:rPr lang="en-GB" sz="4000" dirty="0" smtClean="0"/>
              <a:t>Widening Participation</a:t>
            </a:r>
            <a:endParaRPr lang="en-GB" sz="4000" dirty="0"/>
          </a:p>
        </p:txBody>
      </p:sp>
      <p:cxnSp>
        <p:nvCxnSpPr>
          <p:cNvPr id="20" name="Straight Arrow Connector 19"/>
          <p:cNvCxnSpPr/>
          <p:nvPr/>
        </p:nvCxnSpPr>
        <p:spPr>
          <a:xfrm flipH="1">
            <a:off x="2895600" y="2484766"/>
            <a:ext cx="739486" cy="435343"/>
          </a:xfrm>
          <a:prstGeom prst="straightConnector1">
            <a:avLst/>
          </a:prstGeom>
          <a:ln w="38100">
            <a:solidFill>
              <a:srgbClr val="B5121B"/>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352213" y="2486536"/>
            <a:ext cx="819987" cy="433573"/>
          </a:xfrm>
          <a:prstGeom prst="straightConnector1">
            <a:avLst/>
          </a:prstGeom>
          <a:ln w="38100">
            <a:solidFill>
              <a:srgbClr val="B5121B"/>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1475756" y="3927744"/>
            <a:ext cx="1991591" cy="468000"/>
          </a:xfrm>
          <a:prstGeom prst="roundRect">
            <a:avLst/>
          </a:prstGeom>
          <a:ln w="38100">
            <a:solidFill>
              <a:schemeClr val="tx1">
                <a:lumMod val="85000"/>
                <a:lumOff val="1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GB" sz="2800" dirty="0" smtClean="0"/>
              <a:t>A100</a:t>
            </a:r>
            <a:endParaRPr lang="en-GB" sz="2800" dirty="0"/>
          </a:p>
        </p:txBody>
      </p:sp>
      <p:sp>
        <p:nvSpPr>
          <p:cNvPr id="18" name="Rounded Rectangle 17"/>
          <p:cNvSpPr/>
          <p:nvPr/>
        </p:nvSpPr>
        <p:spPr>
          <a:xfrm>
            <a:off x="5706342" y="3916015"/>
            <a:ext cx="1991591" cy="468000"/>
          </a:xfrm>
          <a:prstGeom prst="roundRect">
            <a:avLst/>
          </a:prstGeom>
          <a:ln w="28575"/>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2800" dirty="0" smtClean="0"/>
              <a:t>A900</a:t>
            </a:r>
            <a:endParaRPr lang="en-GB" sz="2800" dirty="0"/>
          </a:p>
        </p:txBody>
      </p:sp>
    </p:spTree>
    <p:extLst>
      <p:ext uri="{BB962C8B-B14F-4D97-AF65-F5344CB8AC3E}">
        <p14:creationId xmlns:p14="http://schemas.microsoft.com/office/powerpoint/2010/main" val="268173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490371"/>
            <a:ext cx="6768752" cy="1152128"/>
          </a:xfrm>
        </p:spPr>
        <p:txBody>
          <a:bodyPr anchor="ctr"/>
          <a:lstStyle/>
          <a:p>
            <a:pPr>
              <a:lnSpc>
                <a:spcPct val="100000"/>
              </a:lnSpc>
              <a:spcBef>
                <a:spcPts val="0"/>
              </a:spcBef>
            </a:pPr>
            <a:r>
              <a:rPr lang="en-GB" sz="4000" dirty="0" smtClean="0"/>
              <a:t/>
            </a:r>
            <a:br>
              <a:rPr lang="en-GB" sz="4000" dirty="0" smtClean="0"/>
            </a:br>
            <a:r>
              <a:rPr lang="en-GB" sz="4000" dirty="0" smtClean="0"/>
              <a:t>A100:</a:t>
            </a:r>
            <a:br>
              <a:rPr lang="en-GB" sz="4000" dirty="0" smtClean="0"/>
            </a:br>
            <a:r>
              <a:rPr lang="en-GB" sz="4000" dirty="0" smtClean="0"/>
              <a:t>Contextually lowered offers</a:t>
            </a:r>
            <a:r>
              <a:rPr lang="en-GB" sz="4000" i="1" dirty="0"/>
              <a:t/>
            </a:r>
            <a:br>
              <a:rPr lang="en-GB" sz="4000" i="1" dirty="0"/>
            </a:br>
            <a:endParaRPr lang="en-GB" sz="4000" i="1" dirty="0"/>
          </a:p>
        </p:txBody>
      </p:sp>
      <p:sp>
        <p:nvSpPr>
          <p:cNvPr id="2" name="Subtitle 1"/>
          <p:cNvSpPr>
            <a:spLocks noGrp="1"/>
          </p:cNvSpPr>
          <p:nvPr>
            <p:ph type="body" sz="quarter" idx="14"/>
          </p:nvPr>
        </p:nvSpPr>
        <p:spPr>
          <a:xfrm>
            <a:off x="395288" y="1807285"/>
            <a:ext cx="8425184" cy="4790365"/>
          </a:xfrm>
          <a:prstGeom prst="rect">
            <a:avLst/>
          </a:prstGeom>
        </p:spPr>
        <p:txBody>
          <a:bodyPr/>
          <a:lstStyle/>
          <a:p>
            <a:pPr>
              <a:buSzPct val="100000"/>
            </a:pPr>
            <a:r>
              <a:rPr lang="en-GB" dirty="0" smtClean="0">
                <a:solidFill>
                  <a:srgbClr val="B5121B"/>
                </a:solidFill>
              </a:rPr>
              <a:t>For certain applicants who fulfil widening participation criteria</a:t>
            </a:r>
            <a:endParaRPr lang="en-GB" dirty="0">
              <a:solidFill>
                <a:srgbClr val="B5121B"/>
              </a:solidFill>
            </a:endParaRPr>
          </a:p>
          <a:p>
            <a:pPr lvl="1">
              <a:buSzPct val="100000"/>
            </a:pPr>
            <a:r>
              <a:rPr lang="en-GB" sz="2400" dirty="0" smtClean="0"/>
              <a:t>Dual offer: </a:t>
            </a:r>
            <a:r>
              <a:rPr lang="en-GB" sz="2400" dirty="0"/>
              <a:t> </a:t>
            </a:r>
            <a:r>
              <a:rPr lang="en-GB" sz="2400" dirty="0" smtClean="0"/>
              <a:t>AAA </a:t>
            </a:r>
            <a:r>
              <a:rPr lang="en-GB" sz="2400" u="sng" dirty="0"/>
              <a:t>or</a:t>
            </a:r>
            <a:r>
              <a:rPr lang="en-GB" sz="2400" dirty="0"/>
              <a:t> </a:t>
            </a:r>
            <a:endParaRPr lang="en-GB" sz="2400" dirty="0" smtClean="0"/>
          </a:p>
          <a:p>
            <a:pPr lvl="1">
              <a:buSzPct val="100000"/>
            </a:pPr>
            <a:r>
              <a:rPr lang="en-GB" sz="2400" dirty="0" smtClean="0"/>
              <a:t>ABB </a:t>
            </a:r>
            <a:r>
              <a:rPr lang="en-GB" sz="2400" dirty="0"/>
              <a:t>if they make Lancaster Medical School their FIRM choice and attend a post-offer event.</a:t>
            </a:r>
          </a:p>
          <a:p>
            <a:pPr>
              <a:lnSpc>
                <a:spcPct val="90000"/>
              </a:lnSpc>
              <a:buSzPct val="100000"/>
            </a:pPr>
            <a:endParaRPr lang="en-GB" dirty="0" smtClean="0">
              <a:solidFill>
                <a:srgbClr val="B5121B"/>
              </a:solidFill>
            </a:endParaRPr>
          </a:p>
          <a:p>
            <a:pPr>
              <a:lnSpc>
                <a:spcPct val="90000"/>
              </a:lnSpc>
              <a:buSzPct val="100000"/>
            </a:pPr>
            <a:r>
              <a:rPr lang="en-GB" dirty="0" smtClean="0">
                <a:solidFill>
                  <a:srgbClr val="B5121B"/>
                </a:solidFill>
              </a:rPr>
              <a:t>Example </a:t>
            </a:r>
            <a:r>
              <a:rPr lang="en-GB" dirty="0" smtClean="0">
                <a:solidFill>
                  <a:srgbClr val="B5121B"/>
                </a:solidFill>
              </a:rPr>
              <a:t>of widening participation criteria:</a:t>
            </a:r>
            <a:endParaRPr lang="en-GB" dirty="0">
              <a:solidFill>
                <a:srgbClr val="B5121B"/>
              </a:solidFill>
            </a:endParaRPr>
          </a:p>
          <a:p>
            <a:pPr lvl="1">
              <a:lnSpc>
                <a:spcPct val="90000"/>
              </a:lnSpc>
              <a:buSzPct val="100000"/>
            </a:pPr>
            <a:r>
              <a:rPr lang="en-GB" sz="2400" dirty="0"/>
              <a:t>Low income household</a:t>
            </a:r>
          </a:p>
          <a:p>
            <a:pPr lvl="1">
              <a:lnSpc>
                <a:spcPct val="90000"/>
              </a:lnSpc>
              <a:buSzPct val="100000"/>
            </a:pPr>
            <a:r>
              <a:rPr lang="en-GB" sz="2400" dirty="0">
                <a:solidFill>
                  <a:srgbClr val="B5121B"/>
                </a:solidFill>
              </a:rPr>
              <a:t>School context: non-selective state; Attainment 8 score</a:t>
            </a:r>
          </a:p>
          <a:p>
            <a:pPr lvl="1">
              <a:lnSpc>
                <a:spcPct val="90000"/>
              </a:lnSpc>
              <a:buSzPct val="100000"/>
            </a:pPr>
            <a:r>
              <a:rPr lang="en-GB" sz="2400" dirty="0"/>
              <a:t>First in family to attend </a:t>
            </a:r>
            <a:r>
              <a:rPr lang="en-GB" sz="2400" dirty="0" smtClean="0"/>
              <a:t>university</a:t>
            </a:r>
          </a:p>
          <a:p>
            <a:pPr lvl="1">
              <a:lnSpc>
                <a:spcPct val="90000"/>
              </a:lnSpc>
              <a:buSzPct val="100000"/>
            </a:pPr>
            <a:r>
              <a:rPr lang="en-GB" sz="2400" dirty="0">
                <a:solidFill>
                  <a:srgbClr val="B5121B"/>
                </a:solidFill>
              </a:rPr>
              <a:t>Refugee, local authority care leaver, young carer</a:t>
            </a:r>
          </a:p>
          <a:p>
            <a:pPr marL="57150" indent="0">
              <a:lnSpc>
                <a:spcPct val="90000"/>
              </a:lnSpc>
              <a:buSzPct val="100000"/>
              <a:buNone/>
            </a:pPr>
            <a:endParaRPr lang="en-GB" sz="2000" dirty="0" smtClean="0">
              <a:solidFill>
                <a:srgbClr val="B5121B"/>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2192690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667018"/>
            <a:ext cx="6768752" cy="1152128"/>
          </a:xfrm>
        </p:spPr>
        <p:txBody>
          <a:bodyPr anchor="ctr"/>
          <a:lstStyle/>
          <a:p>
            <a:pPr>
              <a:lnSpc>
                <a:spcPct val="100000"/>
              </a:lnSpc>
              <a:spcBef>
                <a:spcPts val="0"/>
              </a:spcBef>
            </a:pPr>
            <a:r>
              <a:rPr lang="en-GB" sz="4000" dirty="0" smtClean="0"/>
              <a:t/>
            </a:r>
            <a:br>
              <a:rPr lang="en-GB" sz="4000" dirty="0" smtClean="0"/>
            </a:br>
            <a:r>
              <a:rPr lang="en-GB" sz="4000" dirty="0" smtClean="0"/>
              <a:t>Work experience</a:t>
            </a:r>
            <a:r>
              <a:rPr lang="en-GB" sz="4000" i="1" dirty="0"/>
              <a:t/>
            </a:r>
            <a:br>
              <a:rPr lang="en-GB" sz="4000" i="1" dirty="0"/>
            </a:br>
            <a:endParaRPr lang="en-GB" sz="4000" i="1" dirty="0"/>
          </a:p>
        </p:txBody>
      </p:sp>
      <p:sp>
        <p:nvSpPr>
          <p:cNvPr id="2" name="Subtitle 1"/>
          <p:cNvSpPr>
            <a:spLocks noGrp="1"/>
          </p:cNvSpPr>
          <p:nvPr>
            <p:ph type="body" sz="quarter" idx="14"/>
          </p:nvPr>
        </p:nvSpPr>
        <p:spPr>
          <a:xfrm>
            <a:off x="194337" y="4192088"/>
            <a:ext cx="8681440" cy="2409143"/>
          </a:xfrm>
          <a:prstGeom prst="rect">
            <a:avLst/>
          </a:prstGeom>
        </p:spPr>
        <p:txBody>
          <a:bodyPr/>
          <a:lstStyle/>
          <a:p>
            <a:pPr marL="0" indent="0">
              <a:buNone/>
            </a:pPr>
            <a:r>
              <a:rPr lang="en-GB" sz="2200" b="1" dirty="0" smtClean="0">
                <a:solidFill>
                  <a:schemeClr val="tx1"/>
                </a:solidFill>
              </a:rPr>
              <a:t>Medical </a:t>
            </a:r>
            <a:r>
              <a:rPr lang="en-GB" sz="2200" b="1" dirty="0">
                <a:solidFill>
                  <a:schemeClr val="tx1"/>
                </a:solidFill>
              </a:rPr>
              <a:t>schools want to see how your work experience has given you:</a:t>
            </a:r>
          </a:p>
          <a:p>
            <a:r>
              <a:rPr lang="en-GB" sz="2200" dirty="0" smtClean="0">
                <a:solidFill>
                  <a:srgbClr val="B5121B"/>
                </a:solidFill>
              </a:rPr>
              <a:t>experience </a:t>
            </a:r>
            <a:r>
              <a:rPr lang="en-GB" sz="2200" dirty="0">
                <a:solidFill>
                  <a:srgbClr val="B5121B"/>
                </a:solidFill>
              </a:rPr>
              <a:t>of </a:t>
            </a:r>
            <a:r>
              <a:rPr lang="en-GB" sz="2200" dirty="0" smtClean="0">
                <a:solidFill>
                  <a:srgbClr val="B5121B"/>
                </a:solidFill>
              </a:rPr>
              <a:t>giving care</a:t>
            </a:r>
            <a:r>
              <a:rPr lang="en-GB" sz="2200" dirty="0">
                <a:solidFill>
                  <a:srgbClr val="B5121B"/>
                </a:solidFill>
              </a:rPr>
              <a:t>, support or help to other people </a:t>
            </a:r>
            <a:endParaRPr lang="en-GB" sz="2200" dirty="0" smtClean="0">
              <a:solidFill>
                <a:srgbClr val="B5121B"/>
              </a:solidFill>
            </a:endParaRPr>
          </a:p>
          <a:p>
            <a:pPr lvl="1"/>
            <a:r>
              <a:rPr lang="en-GB" dirty="0" smtClean="0">
                <a:solidFill>
                  <a:schemeClr val="tx1"/>
                </a:solidFill>
              </a:rPr>
              <a:t>understand </a:t>
            </a:r>
            <a:r>
              <a:rPr lang="en-GB" dirty="0">
                <a:solidFill>
                  <a:schemeClr val="tx1"/>
                </a:solidFill>
              </a:rPr>
              <a:t>the realities of working in a </a:t>
            </a:r>
            <a:r>
              <a:rPr lang="en-GB" dirty="0" smtClean="0">
                <a:solidFill>
                  <a:schemeClr val="tx1"/>
                </a:solidFill>
              </a:rPr>
              <a:t>caring profession</a:t>
            </a:r>
            <a:endParaRPr lang="en-GB" dirty="0">
              <a:solidFill>
                <a:schemeClr val="tx1"/>
              </a:solidFill>
            </a:endParaRPr>
          </a:p>
          <a:p>
            <a:r>
              <a:rPr lang="en-GB" sz="2200" dirty="0" smtClean="0">
                <a:solidFill>
                  <a:srgbClr val="B5121B"/>
                </a:solidFill>
              </a:rPr>
              <a:t>the attitudes </a:t>
            </a:r>
            <a:r>
              <a:rPr lang="en-GB" sz="2200" dirty="0">
                <a:solidFill>
                  <a:srgbClr val="B5121B"/>
                </a:solidFill>
              </a:rPr>
              <a:t>and behaviours essential to being a </a:t>
            </a:r>
            <a:r>
              <a:rPr lang="en-GB" sz="2200" dirty="0" smtClean="0">
                <a:solidFill>
                  <a:srgbClr val="B5121B"/>
                </a:solidFill>
              </a:rPr>
              <a:t>doctor</a:t>
            </a:r>
          </a:p>
          <a:p>
            <a:r>
              <a:rPr lang="en-GB" sz="2200" dirty="0" smtClean="0">
                <a:solidFill>
                  <a:srgbClr val="B5121B"/>
                </a:solidFill>
              </a:rPr>
              <a:t>a </a:t>
            </a:r>
            <a:r>
              <a:rPr lang="en-GB" sz="2200" dirty="0">
                <a:solidFill>
                  <a:srgbClr val="B5121B"/>
                </a:solidFill>
              </a:rPr>
              <a:t>realistic understanding of medicine </a:t>
            </a:r>
            <a:endParaRPr lang="en-GB" sz="2200" dirty="0" smtClean="0">
              <a:solidFill>
                <a:srgbClr val="B5121B"/>
              </a:solidFill>
            </a:endParaRPr>
          </a:p>
          <a:p>
            <a:pPr lvl="1"/>
            <a:r>
              <a:rPr lang="en-GB" dirty="0" smtClean="0">
                <a:solidFill>
                  <a:schemeClr val="tx1"/>
                </a:solidFill>
              </a:rPr>
              <a:t>physical</a:t>
            </a:r>
            <a:r>
              <a:rPr lang="en-GB" dirty="0">
                <a:solidFill>
                  <a:schemeClr val="tx1"/>
                </a:solidFill>
              </a:rPr>
              <a:t>, organisational and </a:t>
            </a:r>
            <a:r>
              <a:rPr lang="en-GB" dirty="0" smtClean="0">
                <a:solidFill>
                  <a:schemeClr val="tx1"/>
                </a:solidFill>
              </a:rPr>
              <a:t>emotional demands </a:t>
            </a:r>
            <a:r>
              <a:rPr lang="en-GB" dirty="0">
                <a:solidFill>
                  <a:schemeClr val="tx1"/>
                </a:solidFill>
              </a:rPr>
              <a:t>of a medical career</a:t>
            </a:r>
            <a:endParaRPr lang="en-GB" dirty="0"/>
          </a:p>
          <a:p>
            <a:endParaRPr lang="en-GB" sz="2200" dirty="0">
              <a:solidFill>
                <a:schemeClr val="tx1"/>
              </a:solidFill>
            </a:endParaRPr>
          </a:p>
          <a:p>
            <a:pPr marL="0" indent="0">
              <a:buNone/>
            </a:pPr>
            <a:r>
              <a:rPr lang="en-GB" sz="2200" dirty="0" smtClean="0">
                <a:solidFill>
                  <a:srgbClr val="A64540"/>
                </a:solidFill>
              </a:rPr>
              <a:t> </a:t>
            </a:r>
            <a:endParaRPr lang="en-GB" sz="2200" dirty="0" smtClean="0">
              <a:solidFill>
                <a:srgbClr val="A64540"/>
              </a:solidFill>
              <a:latin typeface="Calibri"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pic>
        <p:nvPicPr>
          <p:cNvPr id="7" name="Picture 6"/>
          <p:cNvPicPr>
            <a:picLocks noChangeAspect="1"/>
          </p:cNvPicPr>
          <p:nvPr/>
        </p:nvPicPr>
        <p:blipFill rotWithShape="1">
          <a:blip r:embed="rId4"/>
          <a:srcRect l="23250" t="42148" r="51084" b="21408"/>
          <a:stretch/>
        </p:blipFill>
        <p:spPr>
          <a:xfrm>
            <a:off x="3542818" y="1969230"/>
            <a:ext cx="5078696" cy="2028180"/>
          </a:xfrm>
          <a:prstGeom prst="rect">
            <a:avLst/>
          </a:prstGeom>
        </p:spPr>
      </p:pic>
      <p:sp>
        <p:nvSpPr>
          <p:cNvPr id="9" name="Rectangle 8"/>
          <p:cNvSpPr/>
          <p:nvPr/>
        </p:nvSpPr>
        <p:spPr>
          <a:xfrm>
            <a:off x="395536" y="2013824"/>
            <a:ext cx="2942945" cy="1938992"/>
          </a:xfrm>
          <a:prstGeom prst="rect">
            <a:avLst/>
          </a:prstGeom>
          <a:ln>
            <a:solidFill>
              <a:schemeClr val="tx1"/>
            </a:solidFill>
          </a:ln>
        </p:spPr>
        <p:txBody>
          <a:bodyPr wrap="square">
            <a:spAutoFit/>
          </a:bodyPr>
          <a:lstStyle/>
          <a:p>
            <a:pPr algn="ctr"/>
            <a:r>
              <a:rPr lang="en-GB" sz="2400" b="1" dirty="0" smtClean="0">
                <a:solidFill>
                  <a:srgbClr val="C13A41"/>
                </a:solidFill>
              </a:rPr>
              <a:t>Caring </a:t>
            </a:r>
            <a:r>
              <a:rPr lang="en-GB" sz="2400" b="1" dirty="0">
                <a:solidFill>
                  <a:srgbClr val="C13A41"/>
                </a:solidFill>
              </a:rPr>
              <a:t>or service </a:t>
            </a:r>
            <a:r>
              <a:rPr lang="en-GB" sz="2400" b="1" dirty="0" smtClean="0">
                <a:solidFill>
                  <a:srgbClr val="C13A41"/>
                </a:solidFill>
              </a:rPr>
              <a:t>role </a:t>
            </a:r>
            <a:r>
              <a:rPr lang="en-GB" sz="2400" dirty="0" smtClean="0"/>
              <a:t>with</a:t>
            </a:r>
            <a:r>
              <a:rPr lang="en-GB" sz="2400" b="1" dirty="0" smtClean="0">
                <a:solidFill>
                  <a:srgbClr val="C13A41"/>
                </a:solidFill>
              </a:rPr>
              <a:t> </a:t>
            </a:r>
            <a:r>
              <a:rPr lang="en-GB" sz="2400" dirty="0" smtClean="0"/>
              <a:t>people particularly those who </a:t>
            </a:r>
            <a:r>
              <a:rPr lang="en-GB" sz="2400" dirty="0"/>
              <a:t>are </a:t>
            </a:r>
            <a:r>
              <a:rPr lang="en-GB" sz="2400" b="1" dirty="0">
                <a:solidFill>
                  <a:srgbClr val="C13A41"/>
                </a:solidFill>
              </a:rPr>
              <a:t>ill, disabled or disadvantaged</a:t>
            </a:r>
            <a:r>
              <a:rPr lang="en-GB" dirty="0" smtClean="0"/>
              <a:t>.</a:t>
            </a:r>
            <a:endParaRPr lang="en-GB" dirty="0"/>
          </a:p>
        </p:txBody>
      </p:sp>
    </p:spTree>
    <p:extLst>
      <p:ext uri="{BB962C8B-B14F-4D97-AF65-F5344CB8AC3E}">
        <p14:creationId xmlns:p14="http://schemas.microsoft.com/office/powerpoint/2010/main" val="137113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667018"/>
            <a:ext cx="6768752" cy="1152128"/>
          </a:xfrm>
        </p:spPr>
        <p:txBody>
          <a:bodyPr anchor="ctr"/>
          <a:lstStyle/>
          <a:p>
            <a:pPr>
              <a:lnSpc>
                <a:spcPct val="100000"/>
              </a:lnSpc>
              <a:spcBef>
                <a:spcPts val="0"/>
              </a:spcBef>
            </a:pPr>
            <a:r>
              <a:rPr lang="en-GB" sz="4000" dirty="0" smtClean="0"/>
              <a:t/>
            </a:r>
            <a:br>
              <a:rPr lang="en-GB" sz="4000" dirty="0" smtClean="0"/>
            </a:br>
            <a:r>
              <a:rPr lang="en-GB" sz="4000" dirty="0" smtClean="0"/>
              <a:t>Personal Statement</a:t>
            </a:r>
            <a:r>
              <a:rPr lang="en-GB" sz="4000" i="1" dirty="0"/>
              <a:t/>
            </a:r>
            <a:br>
              <a:rPr lang="en-GB" sz="4000" i="1" dirty="0"/>
            </a:br>
            <a:endParaRPr lang="en-GB" sz="4000" i="1" dirty="0"/>
          </a:p>
        </p:txBody>
      </p:sp>
      <p:sp>
        <p:nvSpPr>
          <p:cNvPr id="2" name="Subtitle 1"/>
          <p:cNvSpPr>
            <a:spLocks noGrp="1"/>
          </p:cNvSpPr>
          <p:nvPr>
            <p:ph type="body" sz="quarter" idx="14"/>
          </p:nvPr>
        </p:nvSpPr>
        <p:spPr>
          <a:xfrm>
            <a:off x="395288" y="1807285"/>
            <a:ext cx="8425184" cy="4790365"/>
          </a:xfrm>
          <a:prstGeom prst="rect">
            <a:avLst/>
          </a:prstGeom>
        </p:spPr>
        <p:txBody>
          <a:bodyPr/>
          <a:lstStyle/>
          <a:p>
            <a:pPr>
              <a:buNone/>
            </a:pPr>
            <a:r>
              <a:rPr lang="en-GB" b="1" dirty="0">
                <a:latin typeface="Calibri" pitchFamily="34" charset="0"/>
              </a:rPr>
              <a:t>Applicants must demonstrate suitable evidence of</a:t>
            </a:r>
            <a:r>
              <a:rPr lang="en-GB" b="1" dirty="0" smtClean="0">
                <a:latin typeface="Calibri" pitchFamily="34" charset="0"/>
              </a:rPr>
              <a:t>:</a:t>
            </a:r>
          </a:p>
          <a:p>
            <a:pPr lvl="0"/>
            <a:r>
              <a:rPr lang="en-GB" dirty="0" smtClean="0">
                <a:latin typeface="Calibri" pitchFamily="34" charset="0"/>
              </a:rPr>
              <a:t>Relevant </a:t>
            </a:r>
            <a:r>
              <a:rPr lang="en-GB" dirty="0">
                <a:latin typeface="Calibri" pitchFamily="34" charset="0"/>
              </a:rPr>
              <a:t>work experience </a:t>
            </a:r>
            <a:endParaRPr lang="en-GB" dirty="0" smtClean="0">
              <a:latin typeface="Calibri" pitchFamily="34" charset="0"/>
            </a:endParaRPr>
          </a:p>
          <a:p>
            <a:pPr lvl="0"/>
            <a:endParaRPr lang="en-GB" sz="1200" dirty="0">
              <a:solidFill>
                <a:srgbClr val="B5121B"/>
              </a:solidFill>
              <a:latin typeface="Calibri" pitchFamily="34" charset="0"/>
            </a:endParaRPr>
          </a:p>
          <a:p>
            <a:pPr lvl="0"/>
            <a:r>
              <a:rPr lang="en-GB" dirty="0" smtClean="0">
                <a:solidFill>
                  <a:srgbClr val="B5121B"/>
                </a:solidFill>
                <a:latin typeface="Calibri" pitchFamily="34" charset="0"/>
              </a:rPr>
              <a:t>Insight </a:t>
            </a:r>
            <a:r>
              <a:rPr lang="en-GB" dirty="0">
                <a:solidFill>
                  <a:srgbClr val="B5121B"/>
                </a:solidFill>
                <a:latin typeface="Calibri" pitchFamily="34" charset="0"/>
              </a:rPr>
              <a:t>into a medical career and your suitability, drawn from your work (and voluntary) </a:t>
            </a:r>
            <a:r>
              <a:rPr lang="en-GB" dirty="0" smtClean="0">
                <a:solidFill>
                  <a:srgbClr val="B5121B"/>
                </a:solidFill>
                <a:latin typeface="Calibri" pitchFamily="34" charset="0"/>
              </a:rPr>
              <a:t>experience</a:t>
            </a:r>
          </a:p>
          <a:p>
            <a:pPr lvl="0"/>
            <a:endParaRPr lang="en-GB" sz="1200" dirty="0" smtClean="0">
              <a:solidFill>
                <a:srgbClr val="B5121B"/>
              </a:solidFill>
              <a:latin typeface="Calibri" pitchFamily="34" charset="0"/>
            </a:endParaRPr>
          </a:p>
          <a:p>
            <a:pPr lvl="0"/>
            <a:r>
              <a:rPr lang="en-GB" dirty="0"/>
              <a:t>An understanding of the NHS constitution and </a:t>
            </a:r>
            <a:r>
              <a:rPr lang="en-GB" dirty="0" smtClean="0"/>
              <a:t>core values</a:t>
            </a:r>
          </a:p>
          <a:p>
            <a:pPr lvl="0"/>
            <a:endParaRPr lang="en-GB" sz="1200" dirty="0" smtClean="0"/>
          </a:p>
          <a:p>
            <a:pPr lvl="0"/>
            <a:r>
              <a:rPr lang="en-GB" dirty="0" smtClean="0">
                <a:solidFill>
                  <a:srgbClr val="B5121B"/>
                </a:solidFill>
                <a:latin typeface="Calibri" pitchFamily="34" charset="0"/>
              </a:rPr>
              <a:t>A </a:t>
            </a:r>
            <a:r>
              <a:rPr lang="en-GB" dirty="0">
                <a:solidFill>
                  <a:srgbClr val="B5121B"/>
                </a:solidFill>
                <a:latin typeface="Calibri" pitchFamily="34" charset="0"/>
              </a:rPr>
              <a:t>commitment to society: working for the benefit of others, including voluntary work or significant caring roles </a:t>
            </a:r>
            <a:endParaRPr lang="en-GB" dirty="0" smtClean="0">
              <a:solidFill>
                <a:srgbClr val="B5121B"/>
              </a:solidFill>
              <a:latin typeface="Calibri" pitchFamily="34" charset="0"/>
            </a:endParaRPr>
          </a:p>
          <a:p>
            <a:pPr lvl="0"/>
            <a:endParaRPr lang="en-GB" sz="1200" dirty="0">
              <a:solidFill>
                <a:srgbClr val="B5121B"/>
              </a:solidFill>
              <a:latin typeface="Calibri" pitchFamily="34" charset="0"/>
            </a:endParaRPr>
          </a:p>
          <a:p>
            <a:pPr lvl="0"/>
            <a:r>
              <a:rPr lang="en-GB" dirty="0">
                <a:latin typeface="Calibri" pitchFamily="34" charset="0"/>
              </a:rPr>
              <a:t>Effective written communication skills: a coherent, well-structured personal </a:t>
            </a:r>
            <a:r>
              <a:rPr lang="en-GB" dirty="0" smtClean="0">
                <a:latin typeface="Calibri" pitchFamily="34" charset="0"/>
              </a:rPr>
              <a:t>statement</a:t>
            </a:r>
            <a:endParaRPr lang="en-GB" dirty="0">
              <a:latin typeface="Calibri" pitchFamily="34"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40918130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667018"/>
            <a:ext cx="6768752" cy="1152128"/>
          </a:xfrm>
        </p:spPr>
        <p:txBody>
          <a:bodyPr anchor="ctr"/>
          <a:lstStyle/>
          <a:p>
            <a:pPr algn="ctr">
              <a:lnSpc>
                <a:spcPct val="100000"/>
              </a:lnSpc>
              <a:spcBef>
                <a:spcPts val="0"/>
              </a:spcBef>
            </a:pPr>
            <a:r>
              <a:rPr lang="en-GB" sz="4000" dirty="0" smtClean="0"/>
              <a:t/>
            </a:r>
            <a:br>
              <a:rPr lang="en-GB" sz="4000" dirty="0" smtClean="0"/>
            </a:br>
            <a:r>
              <a:rPr lang="en-GB" sz="4000" dirty="0" smtClean="0"/>
              <a:t>Multiple mini interview (MMI)</a:t>
            </a:r>
            <a:r>
              <a:rPr lang="en-GB" sz="4000" i="1" dirty="0"/>
              <a:t/>
            </a:r>
            <a:br>
              <a:rPr lang="en-GB" sz="4000" i="1" dirty="0"/>
            </a:br>
            <a:endParaRPr lang="en-GB" sz="4000" i="1" dirty="0"/>
          </a:p>
        </p:txBody>
      </p:sp>
      <p:sp>
        <p:nvSpPr>
          <p:cNvPr id="2" name="Subtitle 1"/>
          <p:cNvSpPr>
            <a:spLocks noGrp="1"/>
          </p:cNvSpPr>
          <p:nvPr>
            <p:ph type="body" sz="quarter" idx="14"/>
          </p:nvPr>
        </p:nvSpPr>
        <p:spPr>
          <a:xfrm>
            <a:off x="1567986" y="3065371"/>
            <a:ext cx="6318028" cy="4790365"/>
          </a:xfrm>
          <a:prstGeom prst="rect">
            <a:avLst/>
          </a:prstGeom>
        </p:spPr>
        <p:txBody>
          <a:bodyPr/>
          <a:lstStyle/>
          <a:p>
            <a:pPr lvl="0">
              <a:buSzPct val="100000"/>
            </a:pPr>
            <a:r>
              <a:rPr lang="en-GB" sz="2800" dirty="0"/>
              <a:t>Applicants asked to perform a range of different </a:t>
            </a:r>
            <a:r>
              <a:rPr lang="en-GB" sz="2800" dirty="0" smtClean="0"/>
              <a:t>tasks</a:t>
            </a:r>
          </a:p>
          <a:p>
            <a:pPr marL="0" lvl="0" indent="0">
              <a:buSzPct val="100000"/>
              <a:buNone/>
            </a:pPr>
            <a:endParaRPr lang="en-GB" sz="1100" dirty="0"/>
          </a:p>
          <a:p>
            <a:pPr lvl="0">
              <a:buSzPct val="100000"/>
            </a:pPr>
            <a:r>
              <a:rPr lang="en-GB" sz="2800" dirty="0">
                <a:solidFill>
                  <a:srgbClr val="B5121B"/>
                </a:solidFill>
              </a:rPr>
              <a:t>Assessed against clearly defined </a:t>
            </a:r>
            <a:r>
              <a:rPr lang="en-GB" sz="2800" dirty="0" smtClean="0">
                <a:solidFill>
                  <a:srgbClr val="B5121B"/>
                </a:solidFill>
              </a:rPr>
              <a:t>criteria</a:t>
            </a:r>
          </a:p>
          <a:p>
            <a:pPr lvl="0">
              <a:buSzPct val="100000"/>
            </a:pPr>
            <a:endParaRPr lang="en-GB" sz="1100" dirty="0">
              <a:solidFill>
                <a:srgbClr val="B5121B"/>
              </a:solidFill>
            </a:endParaRPr>
          </a:p>
          <a:p>
            <a:pPr>
              <a:buSzPct val="100000"/>
            </a:pPr>
            <a:r>
              <a:rPr lang="en-GB" sz="2800" dirty="0"/>
              <a:t>Multiple interviewers / assessors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7540" y="227665"/>
            <a:ext cx="2842303" cy="720000"/>
          </a:xfrm>
          <a:prstGeom prst="rect">
            <a:avLst/>
          </a:prstGeom>
        </p:spPr>
      </p:pic>
      <p:sp>
        <p:nvSpPr>
          <p:cNvPr id="4" name="Rectangle 3"/>
          <p:cNvSpPr/>
          <p:nvPr/>
        </p:nvSpPr>
        <p:spPr>
          <a:xfrm>
            <a:off x="6840417" y="1894151"/>
            <a:ext cx="647741" cy="625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3</a:t>
            </a:r>
            <a:endParaRPr lang="en-GB" sz="2800" b="1" dirty="0"/>
          </a:p>
        </p:txBody>
      </p:sp>
      <p:sp>
        <p:nvSpPr>
          <p:cNvPr id="6" name="Rectangle 5"/>
          <p:cNvSpPr/>
          <p:nvPr/>
        </p:nvSpPr>
        <p:spPr>
          <a:xfrm>
            <a:off x="8069121" y="2440338"/>
            <a:ext cx="647741" cy="62503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a:t>Break</a:t>
            </a:r>
            <a:endParaRPr lang="en-GB" dirty="0"/>
          </a:p>
        </p:txBody>
      </p:sp>
      <p:sp>
        <p:nvSpPr>
          <p:cNvPr id="7" name="Rectangle 6"/>
          <p:cNvSpPr/>
          <p:nvPr/>
        </p:nvSpPr>
        <p:spPr>
          <a:xfrm>
            <a:off x="8286013" y="3750715"/>
            <a:ext cx="647741" cy="625033"/>
          </a:xfrm>
          <a:prstGeom prst="rect">
            <a:avLst/>
          </a:prstGeom>
          <a:solidFill>
            <a:schemeClr val="accent2">
              <a:lumMod val="75000"/>
            </a:schemeClr>
          </a:solidFill>
          <a:ln>
            <a:solidFill>
              <a:srgbClr val="A64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Prep</a:t>
            </a:r>
            <a:endParaRPr lang="en-GB" dirty="0"/>
          </a:p>
        </p:txBody>
      </p:sp>
      <p:sp>
        <p:nvSpPr>
          <p:cNvPr id="8" name="Rectangle 7"/>
          <p:cNvSpPr/>
          <p:nvPr/>
        </p:nvSpPr>
        <p:spPr>
          <a:xfrm>
            <a:off x="8069121" y="5183178"/>
            <a:ext cx="647741" cy="625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4</a:t>
            </a:r>
            <a:endParaRPr lang="en-GB" sz="2800" b="1" dirty="0"/>
          </a:p>
        </p:txBody>
      </p:sp>
      <p:sp>
        <p:nvSpPr>
          <p:cNvPr id="9" name="Rectangle 8"/>
          <p:cNvSpPr/>
          <p:nvPr/>
        </p:nvSpPr>
        <p:spPr>
          <a:xfrm>
            <a:off x="6840416" y="5965726"/>
            <a:ext cx="647741" cy="625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5</a:t>
            </a:r>
            <a:endParaRPr lang="en-GB" sz="2800" b="1" dirty="0"/>
          </a:p>
        </p:txBody>
      </p:sp>
      <p:sp>
        <p:nvSpPr>
          <p:cNvPr id="10" name="Rectangle 9"/>
          <p:cNvSpPr/>
          <p:nvPr/>
        </p:nvSpPr>
        <p:spPr>
          <a:xfrm>
            <a:off x="5359798" y="5972614"/>
            <a:ext cx="647741" cy="625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6</a:t>
            </a:r>
            <a:endParaRPr lang="en-GB" sz="2800" b="1" dirty="0"/>
          </a:p>
        </p:txBody>
      </p:sp>
      <p:sp>
        <p:nvSpPr>
          <p:cNvPr id="11" name="Rectangle 10"/>
          <p:cNvSpPr/>
          <p:nvPr/>
        </p:nvSpPr>
        <p:spPr>
          <a:xfrm>
            <a:off x="3874302" y="5972614"/>
            <a:ext cx="647741" cy="625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7</a:t>
            </a:r>
            <a:endParaRPr lang="en-GB" sz="2800" b="1" dirty="0"/>
          </a:p>
        </p:txBody>
      </p:sp>
      <p:sp>
        <p:nvSpPr>
          <p:cNvPr id="12" name="Rectangle 11"/>
          <p:cNvSpPr/>
          <p:nvPr/>
        </p:nvSpPr>
        <p:spPr>
          <a:xfrm>
            <a:off x="2388806" y="5972615"/>
            <a:ext cx="647741" cy="625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8</a:t>
            </a:r>
            <a:endParaRPr lang="en-GB" sz="2800" b="1" dirty="0"/>
          </a:p>
        </p:txBody>
      </p:sp>
      <p:sp>
        <p:nvSpPr>
          <p:cNvPr id="13" name="Rectangle 12"/>
          <p:cNvSpPr/>
          <p:nvPr/>
        </p:nvSpPr>
        <p:spPr>
          <a:xfrm>
            <a:off x="1045388" y="5774406"/>
            <a:ext cx="647741" cy="62503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dirty="0" smtClean="0"/>
              <a:t>Break</a:t>
            </a:r>
            <a:endParaRPr lang="en-GB" dirty="0"/>
          </a:p>
        </p:txBody>
      </p:sp>
      <p:sp>
        <p:nvSpPr>
          <p:cNvPr id="14" name="Rectangle 13"/>
          <p:cNvSpPr/>
          <p:nvPr/>
        </p:nvSpPr>
        <p:spPr>
          <a:xfrm>
            <a:off x="335076" y="4791000"/>
            <a:ext cx="647741" cy="62503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a:t>Break</a:t>
            </a:r>
            <a:endParaRPr lang="en-GB" dirty="0"/>
          </a:p>
        </p:txBody>
      </p:sp>
      <p:sp>
        <p:nvSpPr>
          <p:cNvPr id="15" name="Rectangle 14"/>
          <p:cNvSpPr/>
          <p:nvPr/>
        </p:nvSpPr>
        <p:spPr>
          <a:xfrm>
            <a:off x="342886" y="3321734"/>
            <a:ext cx="647741" cy="625033"/>
          </a:xfrm>
          <a:prstGeom prst="rect">
            <a:avLst/>
          </a:prstGeom>
          <a:solidFill>
            <a:schemeClr val="accent2">
              <a:lumMod val="75000"/>
            </a:schemeClr>
          </a:solidFill>
          <a:ln>
            <a:solidFill>
              <a:srgbClr val="A64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Prep</a:t>
            </a:r>
            <a:endParaRPr lang="en-GB" dirty="0"/>
          </a:p>
        </p:txBody>
      </p:sp>
      <p:sp>
        <p:nvSpPr>
          <p:cNvPr id="16" name="Rectangle 15"/>
          <p:cNvSpPr/>
          <p:nvPr/>
        </p:nvSpPr>
        <p:spPr>
          <a:xfrm>
            <a:off x="1045388" y="2129742"/>
            <a:ext cx="647741" cy="625033"/>
          </a:xfrm>
          <a:prstGeom prst="rect">
            <a:avLst/>
          </a:prstGeom>
          <a:solidFill>
            <a:schemeClr val="accent2">
              <a:lumMod val="75000"/>
            </a:schemeClr>
          </a:solidFill>
          <a:ln>
            <a:solidFill>
              <a:srgbClr val="A64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Prep</a:t>
            </a:r>
            <a:endParaRPr lang="en-GB" dirty="0"/>
          </a:p>
        </p:txBody>
      </p:sp>
      <p:sp>
        <p:nvSpPr>
          <p:cNvPr id="17" name="Rectangle 16"/>
          <p:cNvSpPr/>
          <p:nvPr/>
        </p:nvSpPr>
        <p:spPr>
          <a:xfrm>
            <a:off x="2388807" y="1898249"/>
            <a:ext cx="647741" cy="625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1</a:t>
            </a:r>
            <a:endParaRPr lang="en-GB" sz="3200" b="1" dirty="0"/>
          </a:p>
        </p:txBody>
      </p:sp>
      <p:sp>
        <p:nvSpPr>
          <p:cNvPr id="18" name="Rectangle 17"/>
          <p:cNvSpPr/>
          <p:nvPr/>
        </p:nvSpPr>
        <p:spPr>
          <a:xfrm>
            <a:off x="3874303" y="1910739"/>
            <a:ext cx="647741" cy="625033"/>
          </a:xfrm>
          <a:prstGeom prst="rect">
            <a:avLst/>
          </a:prstGeom>
          <a:solidFill>
            <a:schemeClr val="accent2">
              <a:lumMod val="75000"/>
            </a:schemeClr>
          </a:solidFill>
          <a:ln>
            <a:solidFill>
              <a:srgbClr val="A64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Prep</a:t>
            </a:r>
            <a:endParaRPr lang="en-GB" dirty="0"/>
          </a:p>
        </p:txBody>
      </p:sp>
      <p:sp>
        <p:nvSpPr>
          <p:cNvPr id="19" name="Rectangle 18"/>
          <p:cNvSpPr/>
          <p:nvPr/>
        </p:nvSpPr>
        <p:spPr>
          <a:xfrm>
            <a:off x="5359799" y="1890537"/>
            <a:ext cx="647741" cy="625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2</a:t>
            </a:r>
            <a:endParaRPr lang="en-GB" sz="2800" b="1" dirty="0"/>
          </a:p>
        </p:txBody>
      </p:sp>
      <p:cxnSp>
        <p:nvCxnSpPr>
          <p:cNvPr id="21" name="Straight Arrow Connector 20"/>
          <p:cNvCxnSpPr>
            <a:stCxn id="16" idx="3"/>
            <a:endCxn id="17" idx="1"/>
          </p:cNvCxnSpPr>
          <p:nvPr/>
        </p:nvCxnSpPr>
        <p:spPr>
          <a:xfrm flipV="1">
            <a:off x="1693129" y="2210766"/>
            <a:ext cx="695678" cy="23149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18" idx="1"/>
          </p:cNvCxnSpPr>
          <p:nvPr/>
        </p:nvCxnSpPr>
        <p:spPr>
          <a:xfrm flipV="1">
            <a:off x="3038486" y="2223256"/>
            <a:ext cx="835817" cy="2392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0"/>
            <a:endCxn id="16" idx="1"/>
          </p:cNvCxnSpPr>
          <p:nvPr/>
        </p:nvCxnSpPr>
        <p:spPr>
          <a:xfrm flipV="1">
            <a:off x="666757" y="2442259"/>
            <a:ext cx="378631" cy="8794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4" idx="0"/>
            <a:endCxn id="15" idx="2"/>
          </p:cNvCxnSpPr>
          <p:nvPr/>
        </p:nvCxnSpPr>
        <p:spPr>
          <a:xfrm flipV="1">
            <a:off x="658947" y="3946767"/>
            <a:ext cx="7810" cy="8442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8" idx="3"/>
            <a:endCxn id="19" idx="1"/>
          </p:cNvCxnSpPr>
          <p:nvPr/>
        </p:nvCxnSpPr>
        <p:spPr>
          <a:xfrm flipV="1">
            <a:off x="4522044" y="2203054"/>
            <a:ext cx="837755" cy="202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9" idx="3"/>
            <a:endCxn id="4" idx="1"/>
          </p:cNvCxnSpPr>
          <p:nvPr/>
        </p:nvCxnSpPr>
        <p:spPr>
          <a:xfrm>
            <a:off x="6007540" y="2203054"/>
            <a:ext cx="832877" cy="36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4" idx="3"/>
            <a:endCxn id="6" idx="1"/>
          </p:cNvCxnSpPr>
          <p:nvPr/>
        </p:nvCxnSpPr>
        <p:spPr>
          <a:xfrm>
            <a:off x="7488158" y="2206668"/>
            <a:ext cx="580963" cy="5461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6" idx="2"/>
            <a:endCxn id="7" idx="0"/>
          </p:cNvCxnSpPr>
          <p:nvPr/>
        </p:nvCxnSpPr>
        <p:spPr>
          <a:xfrm>
            <a:off x="8392992" y="3065371"/>
            <a:ext cx="216892" cy="6853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7" idx="2"/>
            <a:endCxn id="8" idx="0"/>
          </p:cNvCxnSpPr>
          <p:nvPr/>
        </p:nvCxnSpPr>
        <p:spPr>
          <a:xfrm flipH="1">
            <a:off x="8392992" y="4375748"/>
            <a:ext cx="216892" cy="8074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8" idx="2"/>
            <a:endCxn id="9" idx="3"/>
          </p:cNvCxnSpPr>
          <p:nvPr/>
        </p:nvCxnSpPr>
        <p:spPr>
          <a:xfrm flipH="1">
            <a:off x="7488157" y="5808211"/>
            <a:ext cx="904835" cy="4700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9" idx="1"/>
            <a:endCxn id="10" idx="3"/>
          </p:cNvCxnSpPr>
          <p:nvPr/>
        </p:nvCxnSpPr>
        <p:spPr>
          <a:xfrm flipH="1">
            <a:off x="6007539" y="6278243"/>
            <a:ext cx="832877" cy="68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10" idx="1"/>
            <a:endCxn id="11" idx="3"/>
          </p:cNvCxnSpPr>
          <p:nvPr/>
        </p:nvCxnSpPr>
        <p:spPr>
          <a:xfrm flipH="1">
            <a:off x="4522043" y="6285131"/>
            <a:ext cx="83775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11" idx="1"/>
            <a:endCxn id="12" idx="3"/>
          </p:cNvCxnSpPr>
          <p:nvPr/>
        </p:nvCxnSpPr>
        <p:spPr>
          <a:xfrm flipH="1">
            <a:off x="3036547" y="6285131"/>
            <a:ext cx="837755"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12" idx="1"/>
            <a:endCxn id="13" idx="3"/>
          </p:cNvCxnSpPr>
          <p:nvPr/>
        </p:nvCxnSpPr>
        <p:spPr>
          <a:xfrm flipH="1" flipV="1">
            <a:off x="1693129" y="6086923"/>
            <a:ext cx="695677" cy="19820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13" idx="1"/>
            <a:endCxn id="14" idx="2"/>
          </p:cNvCxnSpPr>
          <p:nvPr/>
        </p:nvCxnSpPr>
        <p:spPr>
          <a:xfrm flipH="1" flipV="1">
            <a:off x="658947" y="5416033"/>
            <a:ext cx="386441" cy="67089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5537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1196752"/>
            <a:ext cx="8712968"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139952" y="1196752"/>
            <a:ext cx="4680520" cy="1384995"/>
          </a:xfrm>
          <a:prstGeom prst="rect">
            <a:avLst/>
          </a:prstGeom>
          <a:noFill/>
        </p:spPr>
        <p:txBody>
          <a:bodyPr wrap="square" lIns="0" tIns="0" rIns="0" bIns="0" rtlCol="0">
            <a:spAutoFit/>
          </a:bodyPr>
          <a:lstStyle/>
          <a:p>
            <a:pPr algn="ctr">
              <a:lnSpc>
                <a:spcPts val="5400"/>
              </a:lnSpc>
            </a:pPr>
            <a:r>
              <a:rPr lang="en-US" sz="4400" dirty="0" smtClean="0">
                <a:solidFill>
                  <a:srgbClr val="555656"/>
                </a:solidFill>
                <a:latin typeface="Lexia" panose="02060503040202020203"/>
              </a:rPr>
              <a:t>Example </a:t>
            </a:r>
            <a:r>
              <a:rPr lang="en-US" sz="4400" dirty="0">
                <a:solidFill>
                  <a:srgbClr val="555656"/>
                </a:solidFill>
                <a:latin typeface="Lexia" panose="02060503040202020203"/>
              </a:rPr>
              <a:t>MMI </a:t>
            </a:r>
            <a:r>
              <a:rPr lang="en-US" sz="4400" dirty="0" smtClean="0">
                <a:solidFill>
                  <a:srgbClr val="555656"/>
                </a:solidFill>
                <a:latin typeface="Lexia" panose="02060503040202020203"/>
              </a:rPr>
              <a:t>Stations</a:t>
            </a:r>
            <a:endParaRPr lang="en-US" sz="4400" dirty="0">
              <a:solidFill>
                <a:srgbClr val="555656"/>
              </a:solidFill>
              <a:latin typeface="Lexia"/>
              <a:cs typeface="Lexia"/>
            </a:endParaRPr>
          </a:p>
        </p:txBody>
      </p:sp>
      <p:sp>
        <p:nvSpPr>
          <p:cNvPr id="7" name="TextBox 6"/>
          <p:cNvSpPr txBox="1"/>
          <p:nvPr/>
        </p:nvSpPr>
        <p:spPr>
          <a:xfrm>
            <a:off x="4172775" y="3757890"/>
            <a:ext cx="2312586" cy="553998"/>
          </a:xfrm>
          <a:prstGeom prst="rect">
            <a:avLst/>
          </a:prstGeom>
          <a:noFill/>
        </p:spPr>
        <p:txBody>
          <a:bodyPr wrap="square" lIns="0" tIns="0" rIns="0" bIns="0" rtlCol="0">
            <a:spAutoFit/>
          </a:bodyPr>
          <a:lstStyle/>
          <a:p>
            <a:pPr algn="ctr"/>
            <a:r>
              <a:rPr lang="en-GB" dirty="0">
                <a:solidFill>
                  <a:srgbClr val="555656"/>
                </a:solidFill>
              </a:rPr>
              <a:t>Read and analyse </a:t>
            </a:r>
          </a:p>
          <a:p>
            <a:pPr algn="ctr"/>
            <a:r>
              <a:rPr lang="en-GB" dirty="0">
                <a:solidFill>
                  <a:srgbClr val="555656"/>
                </a:solidFill>
              </a:rPr>
              <a:t>a PBL scenario</a:t>
            </a:r>
          </a:p>
        </p:txBody>
      </p:sp>
      <p:cxnSp>
        <p:nvCxnSpPr>
          <p:cNvPr id="8" name="Straight Connector 7"/>
          <p:cNvCxnSpPr/>
          <p:nvPr/>
        </p:nvCxnSpPr>
        <p:spPr>
          <a:xfrm>
            <a:off x="4951210" y="3656337"/>
            <a:ext cx="638657" cy="0"/>
          </a:xfrm>
          <a:prstGeom prst="line">
            <a:avLst/>
          </a:prstGeom>
          <a:ln w="12700">
            <a:solidFill>
              <a:srgbClr val="555656"/>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410375" y="3757890"/>
            <a:ext cx="2312586" cy="553998"/>
          </a:xfrm>
          <a:prstGeom prst="rect">
            <a:avLst/>
          </a:prstGeom>
          <a:noFill/>
        </p:spPr>
        <p:txBody>
          <a:bodyPr wrap="square" lIns="0" tIns="0" rIns="0" bIns="0" rtlCol="0">
            <a:spAutoFit/>
          </a:bodyPr>
          <a:lstStyle/>
          <a:p>
            <a:pPr algn="ctr"/>
            <a:r>
              <a:rPr lang="en-GB" dirty="0">
                <a:solidFill>
                  <a:srgbClr val="555656"/>
                </a:solidFill>
              </a:rPr>
              <a:t>Interact with a </a:t>
            </a:r>
            <a:r>
              <a:rPr lang="en-GB" dirty="0" smtClean="0">
                <a:solidFill>
                  <a:srgbClr val="555656"/>
                </a:solidFill>
              </a:rPr>
              <a:t>member</a:t>
            </a:r>
          </a:p>
          <a:p>
            <a:pPr algn="ctr"/>
            <a:r>
              <a:rPr lang="en-GB" dirty="0" smtClean="0">
                <a:solidFill>
                  <a:srgbClr val="555656"/>
                </a:solidFill>
              </a:rPr>
              <a:t> </a:t>
            </a:r>
            <a:r>
              <a:rPr lang="en-GB" dirty="0">
                <a:solidFill>
                  <a:srgbClr val="555656"/>
                </a:solidFill>
              </a:rPr>
              <a:t>of </a:t>
            </a:r>
            <a:r>
              <a:rPr lang="en-GB" dirty="0" smtClean="0">
                <a:solidFill>
                  <a:srgbClr val="555656"/>
                </a:solidFill>
              </a:rPr>
              <a:t>the public</a:t>
            </a:r>
            <a:endParaRPr lang="en-GB" dirty="0">
              <a:solidFill>
                <a:srgbClr val="555656"/>
              </a:solidFill>
            </a:endParaRPr>
          </a:p>
        </p:txBody>
      </p:sp>
      <p:cxnSp>
        <p:nvCxnSpPr>
          <p:cNvPr id="11" name="Straight Connector 10"/>
          <p:cNvCxnSpPr/>
          <p:nvPr/>
        </p:nvCxnSpPr>
        <p:spPr>
          <a:xfrm>
            <a:off x="7188810" y="3656337"/>
            <a:ext cx="638657" cy="0"/>
          </a:xfrm>
          <a:prstGeom prst="line">
            <a:avLst/>
          </a:prstGeom>
          <a:ln w="12700">
            <a:solidFill>
              <a:srgbClr val="555656"/>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172775" y="5410727"/>
            <a:ext cx="2312586" cy="1107996"/>
          </a:xfrm>
          <a:prstGeom prst="rect">
            <a:avLst/>
          </a:prstGeom>
          <a:noFill/>
        </p:spPr>
        <p:txBody>
          <a:bodyPr wrap="square" lIns="0" tIns="0" rIns="0" bIns="0" rtlCol="0">
            <a:spAutoFit/>
          </a:bodyPr>
          <a:lstStyle/>
          <a:p>
            <a:pPr algn="ctr"/>
            <a:r>
              <a:rPr lang="en-GB" dirty="0">
                <a:solidFill>
                  <a:srgbClr val="555656"/>
                </a:solidFill>
              </a:rPr>
              <a:t>Read a short </a:t>
            </a:r>
          </a:p>
          <a:p>
            <a:pPr algn="ctr"/>
            <a:r>
              <a:rPr lang="en-GB" dirty="0">
                <a:solidFill>
                  <a:srgbClr val="555656"/>
                </a:solidFill>
              </a:rPr>
              <a:t>statement about an </a:t>
            </a:r>
          </a:p>
          <a:p>
            <a:pPr algn="ctr"/>
            <a:r>
              <a:rPr lang="en-GB" dirty="0">
                <a:solidFill>
                  <a:srgbClr val="555656"/>
                </a:solidFill>
              </a:rPr>
              <a:t>ethical issue in </a:t>
            </a:r>
          </a:p>
          <a:p>
            <a:pPr algn="ctr"/>
            <a:r>
              <a:rPr lang="en-GB" dirty="0">
                <a:solidFill>
                  <a:srgbClr val="555656"/>
                </a:solidFill>
              </a:rPr>
              <a:t>medicine &amp; discuss</a:t>
            </a:r>
          </a:p>
        </p:txBody>
      </p:sp>
      <p:cxnSp>
        <p:nvCxnSpPr>
          <p:cNvPr id="14" name="Straight Connector 13"/>
          <p:cNvCxnSpPr/>
          <p:nvPr/>
        </p:nvCxnSpPr>
        <p:spPr>
          <a:xfrm>
            <a:off x="4951210" y="5309174"/>
            <a:ext cx="638657" cy="0"/>
          </a:xfrm>
          <a:prstGeom prst="line">
            <a:avLst/>
          </a:prstGeom>
          <a:ln w="12700">
            <a:solidFill>
              <a:srgbClr val="555656"/>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486887" y="5410727"/>
            <a:ext cx="2312586" cy="1107996"/>
          </a:xfrm>
          <a:prstGeom prst="rect">
            <a:avLst/>
          </a:prstGeom>
          <a:noFill/>
        </p:spPr>
        <p:txBody>
          <a:bodyPr wrap="square" lIns="0" tIns="0" rIns="0" bIns="0" rtlCol="0">
            <a:spAutoFit/>
          </a:bodyPr>
          <a:lstStyle/>
          <a:p>
            <a:pPr algn="ctr"/>
            <a:r>
              <a:rPr lang="en-GB" dirty="0">
                <a:solidFill>
                  <a:srgbClr val="555656"/>
                </a:solidFill>
              </a:rPr>
              <a:t>Short interview to </a:t>
            </a:r>
          </a:p>
          <a:p>
            <a:pPr algn="ctr"/>
            <a:r>
              <a:rPr lang="en-GB" dirty="0">
                <a:solidFill>
                  <a:srgbClr val="555656"/>
                </a:solidFill>
              </a:rPr>
              <a:t>probe your </a:t>
            </a:r>
          </a:p>
          <a:p>
            <a:pPr algn="ctr"/>
            <a:r>
              <a:rPr lang="en-GB" dirty="0">
                <a:solidFill>
                  <a:srgbClr val="555656"/>
                </a:solidFill>
              </a:rPr>
              <a:t>understanding of </a:t>
            </a:r>
          </a:p>
          <a:p>
            <a:pPr algn="ctr"/>
            <a:r>
              <a:rPr lang="en-GB" dirty="0">
                <a:solidFill>
                  <a:srgbClr val="555656"/>
                </a:solidFill>
              </a:rPr>
              <a:t>your career choice</a:t>
            </a:r>
          </a:p>
        </p:txBody>
      </p:sp>
      <p:cxnSp>
        <p:nvCxnSpPr>
          <p:cNvPr id="17" name="Straight Connector 16"/>
          <p:cNvCxnSpPr/>
          <p:nvPr/>
        </p:nvCxnSpPr>
        <p:spPr>
          <a:xfrm>
            <a:off x="7265322" y="5309174"/>
            <a:ext cx="638657" cy="0"/>
          </a:xfrm>
          <a:prstGeom prst="line">
            <a:avLst/>
          </a:prstGeom>
          <a:ln w="12700">
            <a:solidFill>
              <a:srgbClr val="555656"/>
            </a:solidFill>
          </a:ln>
          <a:effectLst/>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3">
            <a:duotone>
              <a:schemeClr val="accent3">
                <a:shade val="45000"/>
                <a:satMod val="135000"/>
              </a:schemeClr>
              <a:prstClr val="white"/>
            </a:duotone>
          </a:blip>
          <a:stretch>
            <a:fillRect/>
          </a:stretch>
        </p:blipFill>
        <p:spPr>
          <a:xfrm>
            <a:off x="4980015" y="2958499"/>
            <a:ext cx="610260" cy="610260"/>
          </a:xfrm>
          <a:prstGeom prst="rect">
            <a:avLst/>
          </a:prstGeom>
        </p:spPr>
      </p:pic>
      <p:pic>
        <p:nvPicPr>
          <p:cNvPr id="21" name="Picture 20"/>
          <p:cNvPicPr>
            <a:picLocks noChangeAspect="1"/>
          </p:cNvPicPr>
          <p:nvPr/>
        </p:nvPicPr>
        <p:blipFill>
          <a:blip r:embed="rId4">
            <a:duotone>
              <a:schemeClr val="accent2">
                <a:shade val="45000"/>
                <a:satMod val="135000"/>
              </a:schemeClr>
              <a:prstClr val="white"/>
            </a:duotone>
          </a:blip>
          <a:stretch>
            <a:fillRect/>
          </a:stretch>
        </p:blipFill>
        <p:spPr>
          <a:xfrm>
            <a:off x="4910022" y="4637369"/>
            <a:ext cx="731824" cy="570253"/>
          </a:xfrm>
          <a:prstGeom prst="rect">
            <a:avLst/>
          </a:prstGeom>
        </p:spPr>
      </p:pic>
      <p:pic>
        <p:nvPicPr>
          <p:cNvPr id="22" name="Picture 21"/>
          <p:cNvPicPr>
            <a:picLocks noChangeAspect="1"/>
          </p:cNvPicPr>
          <p:nvPr/>
        </p:nvPicPr>
        <p:blipFill>
          <a:blip r:embed="rId5">
            <a:duotone>
              <a:schemeClr val="accent6">
                <a:shade val="45000"/>
                <a:satMod val="135000"/>
              </a:schemeClr>
              <a:prstClr val="white"/>
            </a:duotone>
          </a:blip>
          <a:stretch>
            <a:fillRect/>
          </a:stretch>
        </p:blipFill>
        <p:spPr>
          <a:xfrm>
            <a:off x="7265321" y="4507146"/>
            <a:ext cx="691055" cy="681184"/>
          </a:xfrm>
          <a:prstGeom prst="rect">
            <a:avLst/>
          </a:prstGeom>
        </p:spPr>
      </p:pic>
      <p:pic>
        <p:nvPicPr>
          <p:cNvPr id="23" name="Picture 22"/>
          <p:cNvPicPr>
            <a:picLocks noChangeAspect="1"/>
          </p:cNvPicPr>
          <p:nvPr/>
        </p:nvPicPr>
        <p:blipFill>
          <a:blip r:embed="rId6">
            <a:duotone>
              <a:schemeClr val="accent1">
                <a:shade val="45000"/>
                <a:satMod val="135000"/>
              </a:schemeClr>
              <a:prstClr val="white"/>
            </a:duotone>
          </a:blip>
          <a:stretch>
            <a:fillRect/>
          </a:stretch>
        </p:blipFill>
        <p:spPr>
          <a:xfrm>
            <a:off x="7256844" y="2863220"/>
            <a:ext cx="532846" cy="691566"/>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07540" y="276825"/>
            <a:ext cx="2842303" cy="720000"/>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45003" r="16642"/>
          <a:stretch/>
        </p:blipFill>
        <p:spPr>
          <a:xfrm>
            <a:off x="323528" y="333353"/>
            <a:ext cx="3600400" cy="6258061"/>
          </a:xfrm>
          <a:prstGeom prst="rect">
            <a:avLst/>
          </a:prstGeom>
        </p:spPr>
      </p:pic>
    </p:spTree>
    <p:extLst>
      <p:ext uri="{BB962C8B-B14F-4D97-AF65-F5344CB8AC3E}">
        <p14:creationId xmlns:p14="http://schemas.microsoft.com/office/powerpoint/2010/main" val="34380211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667018"/>
            <a:ext cx="6768752" cy="1152128"/>
          </a:xfrm>
        </p:spPr>
        <p:txBody>
          <a:bodyPr anchor="ctr"/>
          <a:lstStyle/>
          <a:p>
            <a:pPr algn="ctr">
              <a:lnSpc>
                <a:spcPct val="100000"/>
              </a:lnSpc>
              <a:spcBef>
                <a:spcPts val="0"/>
              </a:spcBef>
            </a:pPr>
            <a:r>
              <a:rPr lang="en-GB" sz="4000" dirty="0" smtClean="0"/>
              <a:t/>
            </a:r>
            <a:br>
              <a:rPr lang="en-GB" sz="4000" dirty="0" smtClean="0"/>
            </a:br>
            <a:r>
              <a:rPr lang="en-GB" sz="4000" dirty="0" smtClean="0"/>
              <a:t>Fitness to Practice</a:t>
            </a:r>
            <a:r>
              <a:rPr lang="en-GB" sz="4000" i="1" dirty="0"/>
              <a:t/>
            </a:r>
            <a:br>
              <a:rPr lang="en-GB" sz="4000" i="1" dirty="0"/>
            </a:br>
            <a:endParaRPr lang="en-GB" sz="4000" i="1" dirty="0"/>
          </a:p>
        </p:txBody>
      </p:sp>
      <p:sp>
        <p:nvSpPr>
          <p:cNvPr id="2" name="Subtitle 1"/>
          <p:cNvSpPr>
            <a:spLocks noGrp="1"/>
          </p:cNvSpPr>
          <p:nvPr>
            <p:ph type="body" sz="quarter" idx="14"/>
          </p:nvPr>
        </p:nvSpPr>
        <p:spPr>
          <a:xfrm>
            <a:off x="395288" y="1807285"/>
            <a:ext cx="8425184" cy="4790365"/>
          </a:xfrm>
          <a:prstGeom prst="rect">
            <a:avLst/>
          </a:prstGeom>
        </p:spPr>
        <p:txBody>
          <a:bodyPr/>
          <a:lstStyle/>
          <a:p>
            <a:pPr>
              <a:buSzPct val="100000"/>
            </a:pPr>
            <a:r>
              <a:rPr lang="en-GB" dirty="0"/>
              <a:t>Probity</a:t>
            </a:r>
          </a:p>
          <a:p>
            <a:pPr>
              <a:buSzPct val="100000"/>
            </a:pPr>
            <a:r>
              <a:rPr lang="en-GB" dirty="0">
                <a:solidFill>
                  <a:srgbClr val="B5121B"/>
                </a:solidFill>
              </a:rPr>
              <a:t>Health:</a:t>
            </a:r>
          </a:p>
          <a:p>
            <a:pPr lvl="1">
              <a:buSzPct val="100000"/>
            </a:pPr>
            <a:r>
              <a:rPr lang="en-GB" sz="2400" dirty="0"/>
              <a:t>All </a:t>
            </a:r>
            <a:r>
              <a:rPr lang="en-GB" sz="2400" dirty="0">
                <a:solidFill>
                  <a:srgbClr val="B5121B"/>
                </a:solidFill>
              </a:rPr>
              <a:t>disabilities and medical conditions </a:t>
            </a:r>
            <a:r>
              <a:rPr lang="en-GB" sz="2400" dirty="0"/>
              <a:t>must be disclosed on your application form as they may affect your ability to practise medicine</a:t>
            </a:r>
          </a:p>
          <a:p>
            <a:pPr lvl="1">
              <a:lnSpc>
                <a:spcPct val="90000"/>
              </a:lnSpc>
              <a:buSzPct val="100000"/>
            </a:pPr>
            <a:r>
              <a:rPr lang="en-GB" sz="2400" dirty="0"/>
              <a:t>Prospective medical students must be immunised for </a:t>
            </a:r>
            <a:r>
              <a:rPr lang="en-GB" sz="2400" dirty="0">
                <a:solidFill>
                  <a:srgbClr val="B5121B"/>
                </a:solidFill>
              </a:rPr>
              <a:t>hepatitis B</a:t>
            </a:r>
            <a:r>
              <a:rPr lang="en-GB" sz="2400" dirty="0"/>
              <a:t>,</a:t>
            </a:r>
            <a:r>
              <a:rPr lang="en-GB" sz="2400" dirty="0">
                <a:solidFill>
                  <a:srgbClr val="B5121B"/>
                </a:solidFill>
              </a:rPr>
              <a:t> MMR </a:t>
            </a:r>
            <a:r>
              <a:rPr lang="en-GB" sz="2400" dirty="0"/>
              <a:t>and </a:t>
            </a:r>
            <a:r>
              <a:rPr lang="en-GB" sz="2400" dirty="0">
                <a:solidFill>
                  <a:srgbClr val="B5121B"/>
                </a:solidFill>
              </a:rPr>
              <a:t>tuberculosis</a:t>
            </a:r>
            <a:r>
              <a:rPr lang="en-GB" sz="2400" dirty="0"/>
              <a:t>.</a:t>
            </a:r>
          </a:p>
          <a:p>
            <a:pPr>
              <a:lnSpc>
                <a:spcPct val="90000"/>
              </a:lnSpc>
              <a:buSzPct val="100000"/>
            </a:pPr>
            <a:r>
              <a:rPr lang="en-GB" dirty="0"/>
              <a:t>Criminal Record:</a:t>
            </a:r>
          </a:p>
          <a:p>
            <a:pPr lvl="1">
              <a:lnSpc>
                <a:spcPct val="90000"/>
              </a:lnSpc>
              <a:buSzPct val="100000"/>
            </a:pPr>
            <a:r>
              <a:rPr lang="en-GB" sz="2400" dirty="0"/>
              <a:t>All medical students must be cleared by the </a:t>
            </a:r>
            <a:r>
              <a:rPr lang="en-GB" sz="2400" dirty="0">
                <a:solidFill>
                  <a:srgbClr val="B5121B"/>
                </a:solidFill>
              </a:rPr>
              <a:t>Disclosure and Barring Service (DBS)</a:t>
            </a:r>
            <a:r>
              <a:rPr lang="en-GB" sz="2400" dirty="0"/>
              <a:t>.	Criminal convictions, cautions, reprimands and warnings </a:t>
            </a:r>
            <a:r>
              <a:rPr lang="en-GB" sz="2400" dirty="0" err="1"/>
              <a:t>etc</a:t>
            </a:r>
            <a:r>
              <a:rPr lang="en-GB" sz="2400" dirty="0"/>
              <a:t> must be declared on UCAS form.</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16753564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667018"/>
            <a:ext cx="6768752" cy="1152128"/>
          </a:xfrm>
        </p:spPr>
        <p:txBody>
          <a:bodyPr anchor="ctr"/>
          <a:lstStyle/>
          <a:p>
            <a:pPr>
              <a:lnSpc>
                <a:spcPct val="100000"/>
              </a:lnSpc>
              <a:spcBef>
                <a:spcPts val="0"/>
              </a:spcBef>
            </a:pPr>
            <a:r>
              <a:rPr lang="en-GB" sz="4000" dirty="0" smtClean="0"/>
              <a:t/>
            </a:r>
            <a:br>
              <a:rPr lang="en-GB" sz="4000" dirty="0" smtClean="0"/>
            </a:br>
            <a:r>
              <a:rPr lang="en-GB" sz="4000" dirty="0" smtClean="0"/>
              <a:t>LMS Selection Process</a:t>
            </a:r>
            <a:r>
              <a:rPr lang="en-GB" sz="4000" dirty="0"/>
              <a:t/>
            </a:r>
            <a:br>
              <a:rPr lang="en-GB" sz="4000" dirty="0"/>
            </a:br>
            <a:endParaRPr lang="en-GB" sz="4000" dirty="0"/>
          </a:p>
        </p:txBody>
      </p:sp>
      <p:sp>
        <p:nvSpPr>
          <p:cNvPr id="2" name="Subtitle 1"/>
          <p:cNvSpPr>
            <a:spLocks noGrp="1"/>
          </p:cNvSpPr>
          <p:nvPr>
            <p:ph type="body" sz="quarter" idx="14"/>
          </p:nvPr>
        </p:nvSpPr>
        <p:spPr>
          <a:xfrm>
            <a:off x="395288" y="1807285"/>
            <a:ext cx="8540894" cy="4790365"/>
          </a:xfrm>
          <a:prstGeom prst="rect">
            <a:avLst/>
          </a:prstGeom>
        </p:spPr>
        <p:txBody>
          <a:bodyPr/>
          <a:lstStyle/>
          <a:p>
            <a:pPr marL="180000" indent="457200">
              <a:lnSpc>
                <a:spcPct val="90000"/>
              </a:lnSpc>
              <a:spcAft>
                <a:spcPts val="1200"/>
              </a:spcAft>
            </a:pPr>
            <a:r>
              <a:rPr lang="en-GB" sz="3200" dirty="0">
                <a:latin typeface="Calibri" pitchFamily="34" charset="0"/>
              </a:rPr>
              <a:t>Academic Excellence </a:t>
            </a:r>
            <a:endParaRPr lang="en-GB" sz="3200" dirty="0" smtClean="0">
              <a:latin typeface="Calibri" pitchFamily="34" charset="0"/>
            </a:endParaRPr>
          </a:p>
          <a:p>
            <a:pPr marL="980100" lvl="2" indent="457200">
              <a:lnSpc>
                <a:spcPct val="90000"/>
              </a:lnSpc>
              <a:spcAft>
                <a:spcPts val="1200"/>
              </a:spcAft>
            </a:pPr>
            <a:r>
              <a:rPr lang="en-GB" sz="2800" dirty="0" smtClean="0">
                <a:solidFill>
                  <a:schemeClr val="bg1">
                    <a:lumMod val="50000"/>
                  </a:schemeClr>
                </a:solidFill>
                <a:latin typeface="Calibri" pitchFamily="34" charset="0"/>
              </a:rPr>
              <a:t>achieved </a:t>
            </a:r>
            <a:r>
              <a:rPr lang="en-GB" sz="2800" dirty="0">
                <a:solidFill>
                  <a:schemeClr val="bg1">
                    <a:lumMod val="50000"/>
                  </a:schemeClr>
                </a:solidFill>
                <a:latin typeface="Calibri" pitchFamily="34" charset="0"/>
              </a:rPr>
              <a:t>and predicted grades</a:t>
            </a:r>
          </a:p>
          <a:p>
            <a:pPr marL="180000" indent="457200">
              <a:lnSpc>
                <a:spcPct val="90000"/>
              </a:lnSpc>
              <a:spcAft>
                <a:spcPts val="1200"/>
              </a:spcAft>
            </a:pPr>
            <a:r>
              <a:rPr lang="en-GB" sz="3200" dirty="0" smtClean="0">
                <a:solidFill>
                  <a:srgbClr val="C00000"/>
                </a:solidFill>
                <a:latin typeface="Calibri" pitchFamily="34" charset="0"/>
              </a:rPr>
              <a:t>Medical Admissions Test </a:t>
            </a:r>
          </a:p>
          <a:p>
            <a:pPr marL="980100" lvl="2" indent="457200">
              <a:lnSpc>
                <a:spcPct val="90000"/>
              </a:lnSpc>
              <a:spcAft>
                <a:spcPts val="1200"/>
              </a:spcAft>
            </a:pPr>
            <a:r>
              <a:rPr lang="en-GB" sz="2800" dirty="0" smtClean="0">
                <a:solidFill>
                  <a:srgbClr val="C00000"/>
                </a:solidFill>
                <a:latin typeface="Calibri" pitchFamily="34" charset="0"/>
              </a:rPr>
              <a:t>BMAT</a:t>
            </a:r>
            <a:endParaRPr lang="en-GB" sz="1200" dirty="0" smtClean="0">
              <a:solidFill>
                <a:srgbClr val="C00000"/>
              </a:solidFill>
              <a:latin typeface="Calibri" pitchFamily="34" charset="0"/>
            </a:endParaRPr>
          </a:p>
          <a:p>
            <a:pPr marL="180000" indent="457200">
              <a:lnSpc>
                <a:spcPct val="90000"/>
              </a:lnSpc>
              <a:spcAft>
                <a:spcPts val="1200"/>
              </a:spcAft>
            </a:pPr>
            <a:r>
              <a:rPr lang="en-GB" sz="3200" dirty="0" smtClean="0">
                <a:solidFill>
                  <a:schemeClr val="tx1">
                    <a:lumMod val="65000"/>
                    <a:lumOff val="35000"/>
                  </a:schemeClr>
                </a:solidFill>
                <a:latin typeface="Calibri" pitchFamily="34" charset="0"/>
              </a:rPr>
              <a:t>Interview</a:t>
            </a:r>
          </a:p>
          <a:p>
            <a:pPr marL="1437300" lvl="2" indent="-457200">
              <a:lnSpc>
                <a:spcPct val="90000"/>
              </a:lnSpc>
              <a:spcAft>
                <a:spcPts val="1200"/>
              </a:spcAft>
            </a:pPr>
            <a:r>
              <a:rPr lang="en-GB" sz="2800" dirty="0" smtClean="0">
                <a:solidFill>
                  <a:schemeClr val="tx1">
                    <a:lumMod val="65000"/>
                    <a:lumOff val="35000"/>
                  </a:schemeClr>
                </a:solidFill>
                <a:latin typeface="Calibri" pitchFamily="34" charset="0"/>
              </a:rPr>
              <a:t>Personal Statement</a:t>
            </a:r>
            <a:endParaRPr lang="en-GB" sz="3000" dirty="0">
              <a:solidFill>
                <a:schemeClr val="tx1">
                  <a:lumMod val="65000"/>
                  <a:lumOff val="35000"/>
                </a:schemeClr>
              </a:solidFill>
              <a:latin typeface="Calibri" pitchFamily="34" charset="0"/>
            </a:endParaRPr>
          </a:p>
          <a:p>
            <a:pPr marL="180000" indent="457200">
              <a:lnSpc>
                <a:spcPct val="90000"/>
              </a:lnSpc>
              <a:spcAft>
                <a:spcPts val="1200"/>
              </a:spcAft>
            </a:pPr>
            <a:r>
              <a:rPr lang="en-GB" sz="3200" dirty="0" smtClean="0">
                <a:solidFill>
                  <a:srgbClr val="C00000"/>
                </a:solidFill>
                <a:latin typeface="Calibri" pitchFamily="34" charset="0"/>
              </a:rPr>
              <a:t>Fitness to Practice</a:t>
            </a:r>
            <a:endParaRPr lang="en-GB" sz="3200" dirty="0">
              <a:solidFill>
                <a:srgbClr val="C00000"/>
              </a:solidFill>
              <a:latin typeface="Calibri" pitchFamily="34" charset="0"/>
            </a:endParaRPr>
          </a:p>
          <a:p>
            <a:pPr>
              <a:lnSpc>
                <a:spcPct val="90000"/>
              </a:lnSpc>
            </a:pPr>
            <a:endParaRPr lang="en-GB" sz="1600" dirty="0">
              <a:latin typeface="Calibri" pitchFamily="34" charset="0"/>
            </a:endParaRPr>
          </a:p>
          <a:p>
            <a:pPr marL="0" indent="0">
              <a:lnSpc>
                <a:spcPct val="90000"/>
              </a:lnSpc>
              <a:buNone/>
            </a:pPr>
            <a:endParaRPr lang="en-GB" sz="3200" dirty="0">
              <a:solidFill>
                <a:srgbClr val="B5121B"/>
              </a:solidFill>
              <a:latin typeface="Calibri" pitchFamily="34" charset="0"/>
            </a:endParaRPr>
          </a:p>
          <a:p>
            <a:pPr>
              <a:lnSpc>
                <a:spcPct val="90000"/>
              </a:lnSpc>
            </a:pPr>
            <a:endParaRPr lang="en-GB" sz="1600" dirty="0">
              <a:latin typeface="Calibri"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
        <p:nvSpPr>
          <p:cNvPr id="4" name="Right Brace 3"/>
          <p:cNvSpPr/>
          <p:nvPr/>
        </p:nvSpPr>
        <p:spPr>
          <a:xfrm>
            <a:off x="6321286" y="1819146"/>
            <a:ext cx="384313" cy="2355289"/>
          </a:xfrm>
          <a:prstGeom prst="rightBrace">
            <a:avLst/>
          </a:prstGeom>
          <a:noFill/>
          <a:ln>
            <a:solidFill>
              <a:srgbClr val="6666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p:cNvSpPr txBox="1"/>
          <p:nvPr/>
        </p:nvSpPr>
        <p:spPr>
          <a:xfrm>
            <a:off x="6806478" y="2519736"/>
            <a:ext cx="1820687" cy="954107"/>
          </a:xfrm>
          <a:prstGeom prst="rect">
            <a:avLst/>
          </a:prstGeom>
          <a:noFill/>
        </p:spPr>
        <p:txBody>
          <a:bodyPr wrap="square" rtlCol="0">
            <a:spAutoFit/>
          </a:bodyPr>
          <a:lstStyle/>
          <a:p>
            <a:r>
              <a:rPr lang="en-GB" sz="2800" dirty="0" smtClean="0">
                <a:solidFill>
                  <a:srgbClr val="666666"/>
                </a:solidFill>
              </a:rPr>
              <a:t>Academic criteria</a:t>
            </a:r>
            <a:endParaRPr lang="en-GB" sz="2800" dirty="0">
              <a:solidFill>
                <a:srgbClr val="666666"/>
              </a:solidFill>
            </a:endParaRPr>
          </a:p>
        </p:txBody>
      </p:sp>
      <p:sp>
        <p:nvSpPr>
          <p:cNvPr id="7" name="Right Brace 6"/>
          <p:cNvSpPr/>
          <p:nvPr/>
        </p:nvSpPr>
        <p:spPr>
          <a:xfrm>
            <a:off x="5270307" y="4276325"/>
            <a:ext cx="494389" cy="1355850"/>
          </a:xfrm>
          <a:prstGeom prst="rightBrace">
            <a:avLst/>
          </a:prstGeom>
          <a:noFill/>
          <a:ln>
            <a:solidFill>
              <a:srgbClr val="6666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TextBox 7"/>
          <p:cNvSpPr txBox="1"/>
          <p:nvPr/>
        </p:nvSpPr>
        <p:spPr>
          <a:xfrm>
            <a:off x="5764696" y="4431935"/>
            <a:ext cx="2342173" cy="954107"/>
          </a:xfrm>
          <a:prstGeom prst="rect">
            <a:avLst/>
          </a:prstGeom>
          <a:noFill/>
        </p:spPr>
        <p:txBody>
          <a:bodyPr wrap="square" rtlCol="0">
            <a:spAutoFit/>
          </a:bodyPr>
          <a:lstStyle/>
          <a:p>
            <a:r>
              <a:rPr lang="en-GB" sz="2800" dirty="0" smtClean="0">
                <a:solidFill>
                  <a:srgbClr val="666666"/>
                </a:solidFill>
              </a:rPr>
              <a:t>Non-academic criteria</a:t>
            </a:r>
            <a:endParaRPr lang="en-GB" sz="2800" dirty="0">
              <a:solidFill>
                <a:srgbClr val="666666"/>
              </a:solidFill>
            </a:endParaRPr>
          </a:p>
        </p:txBody>
      </p:sp>
    </p:spTree>
    <p:extLst>
      <p:ext uri="{BB962C8B-B14F-4D97-AF65-F5344CB8AC3E}">
        <p14:creationId xmlns:p14="http://schemas.microsoft.com/office/powerpoint/2010/main" val="282322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667018"/>
            <a:ext cx="6768752" cy="1152128"/>
          </a:xfrm>
        </p:spPr>
        <p:txBody>
          <a:bodyPr anchor="ctr"/>
          <a:lstStyle/>
          <a:p>
            <a:pPr>
              <a:lnSpc>
                <a:spcPct val="100000"/>
              </a:lnSpc>
              <a:spcBef>
                <a:spcPts val="0"/>
              </a:spcBef>
            </a:pPr>
            <a:r>
              <a:rPr lang="en-GB" sz="4000" dirty="0" smtClean="0"/>
              <a:t/>
            </a:r>
            <a:br>
              <a:rPr lang="en-GB" sz="4000" dirty="0" smtClean="0"/>
            </a:br>
            <a:r>
              <a:rPr lang="en-GB" sz="4000" dirty="0" smtClean="0"/>
              <a:t>Admissions Tests</a:t>
            </a:r>
            <a:r>
              <a:rPr lang="en-GB" sz="4000" i="1" dirty="0"/>
              <a:t/>
            </a:r>
            <a:br>
              <a:rPr lang="en-GB" sz="4000" i="1" dirty="0"/>
            </a:br>
            <a:endParaRPr lang="en-GB" sz="4000" i="1" dirty="0"/>
          </a:p>
        </p:txBody>
      </p:sp>
      <p:sp>
        <p:nvSpPr>
          <p:cNvPr id="2" name="Subtitle 1"/>
          <p:cNvSpPr>
            <a:spLocks noGrp="1"/>
          </p:cNvSpPr>
          <p:nvPr>
            <p:ph type="body" sz="quarter" idx="14"/>
          </p:nvPr>
        </p:nvSpPr>
        <p:spPr>
          <a:xfrm>
            <a:off x="395288" y="1807286"/>
            <a:ext cx="8576590" cy="2567288"/>
          </a:xfrm>
          <a:prstGeom prst="rect">
            <a:avLst/>
          </a:prstGeom>
        </p:spPr>
        <p:txBody>
          <a:bodyPr/>
          <a:lstStyle/>
          <a:p>
            <a:pPr marL="0" indent="0">
              <a:buNone/>
            </a:pPr>
            <a:r>
              <a:rPr lang="en-GB" dirty="0" smtClean="0"/>
              <a:t>Select for mental </a:t>
            </a:r>
            <a:r>
              <a:rPr lang="en-GB" dirty="0"/>
              <a:t>abilities, attitudes and professional </a:t>
            </a:r>
            <a:r>
              <a:rPr lang="en-GB" dirty="0" smtClean="0"/>
              <a:t>behaviours</a:t>
            </a:r>
          </a:p>
          <a:p>
            <a:pPr lvl="1"/>
            <a:r>
              <a:rPr lang="en-GB" dirty="0" smtClean="0">
                <a:solidFill>
                  <a:srgbClr val="B5121B"/>
                </a:solidFill>
              </a:rPr>
              <a:t>Decide </a:t>
            </a:r>
            <a:r>
              <a:rPr lang="en-GB" dirty="0">
                <a:solidFill>
                  <a:srgbClr val="B5121B"/>
                </a:solidFill>
              </a:rPr>
              <a:t>whether to invite a student to interview</a:t>
            </a:r>
          </a:p>
          <a:p>
            <a:pPr lvl="1"/>
            <a:r>
              <a:rPr lang="en-GB" dirty="0" smtClean="0">
                <a:solidFill>
                  <a:srgbClr val="B5121B"/>
                </a:solidFill>
              </a:rPr>
              <a:t>Inform </a:t>
            </a:r>
            <a:r>
              <a:rPr lang="en-GB" dirty="0">
                <a:solidFill>
                  <a:srgbClr val="B5121B"/>
                </a:solidFill>
              </a:rPr>
              <a:t>whether an offer should be made</a:t>
            </a:r>
          </a:p>
          <a:p>
            <a:pPr lvl="1"/>
            <a:r>
              <a:rPr lang="en-GB" dirty="0" smtClean="0">
                <a:solidFill>
                  <a:srgbClr val="B5121B"/>
                </a:solidFill>
              </a:rPr>
              <a:t>Decide </a:t>
            </a:r>
            <a:r>
              <a:rPr lang="en-GB" dirty="0">
                <a:solidFill>
                  <a:srgbClr val="B5121B"/>
                </a:solidFill>
              </a:rPr>
              <a:t>between two equally ranked applicants</a:t>
            </a:r>
            <a:endParaRPr lang="en-GB" dirty="0" smtClean="0">
              <a:solidFill>
                <a:srgbClr val="B5121B"/>
              </a:solidFill>
            </a:endParaRPr>
          </a:p>
          <a:p>
            <a:pPr>
              <a:spcBef>
                <a:spcPts val="1800"/>
              </a:spcBef>
            </a:pPr>
            <a:r>
              <a:rPr lang="en-GB" dirty="0" smtClean="0"/>
              <a:t>Only sit once a year, each year you apply you’ll need to retake the test</a:t>
            </a:r>
            <a:endParaRPr lang="en-GB" dirty="0"/>
          </a:p>
          <a:p>
            <a:pPr>
              <a:spcBef>
                <a:spcPts val="1800"/>
              </a:spcBef>
            </a:pPr>
            <a:r>
              <a:rPr lang="en-GB" dirty="0" smtClean="0">
                <a:solidFill>
                  <a:srgbClr val="A64540"/>
                </a:solidFill>
              </a:rPr>
              <a:t>Test fee bursary </a:t>
            </a:r>
            <a:r>
              <a:rPr lang="en-GB" dirty="0">
                <a:solidFill>
                  <a:srgbClr val="A64540"/>
                </a:solidFill>
              </a:rPr>
              <a:t>available </a:t>
            </a:r>
            <a:r>
              <a:rPr lang="en-GB" dirty="0" smtClean="0">
                <a:solidFill>
                  <a:srgbClr val="A64540"/>
                </a:solidFill>
              </a:rPr>
              <a:t>for </a:t>
            </a:r>
            <a:r>
              <a:rPr lang="en-GB" dirty="0">
                <a:solidFill>
                  <a:srgbClr val="A64540"/>
                </a:solidFill>
              </a:rPr>
              <a:t>students from low income households</a:t>
            </a:r>
            <a:r>
              <a:rPr lang="en-GB" dirty="0" smtClean="0">
                <a:solidFill>
                  <a:srgbClr val="A64540"/>
                </a:solidFill>
              </a:rPr>
              <a:t>.</a:t>
            </a:r>
          </a:p>
          <a:p>
            <a:pPr marL="0" lvl="0" indent="0">
              <a:buNone/>
            </a:pPr>
            <a:endParaRPr lang="en-GB" dirty="0" smtClean="0">
              <a:solidFill>
                <a:srgbClr val="B5121B"/>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sp>
        <p:nvSpPr>
          <p:cNvPr id="5" name="Rectangle 4"/>
          <p:cNvSpPr/>
          <p:nvPr/>
        </p:nvSpPr>
        <p:spPr>
          <a:xfrm>
            <a:off x="1036374" y="5514842"/>
            <a:ext cx="7294418" cy="831273"/>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University Clinical Aptitude Test (</a:t>
            </a:r>
            <a:r>
              <a:rPr lang="en-GB" sz="2400" b="1" dirty="0">
                <a:solidFill>
                  <a:schemeClr val="tx1"/>
                </a:solidFill>
              </a:rPr>
              <a:t>UCAT </a:t>
            </a:r>
            <a:r>
              <a:rPr lang="en-GB" sz="2400" dirty="0">
                <a:solidFill>
                  <a:schemeClr val="tx1"/>
                </a:solidFill>
              </a:rPr>
              <a:t>formerly UKCAT)</a:t>
            </a:r>
          </a:p>
          <a:p>
            <a:pPr lvl="0"/>
            <a:r>
              <a:rPr lang="en-GB" sz="2400" dirty="0">
                <a:solidFill>
                  <a:schemeClr val="tx1"/>
                </a:solidFill>
              </a:rPr>
              <a:t>Biomedical Admissions Test (</a:t>
            </a:r>
            <a:r>
              <a:rPr lang="en-GB" sz="2400" b="1" dirty="0">
                <a:solidFill>
                  <a:schemeClr val="tx1"/>
                </a:solidFill>
              </a:rPr>
              <a:t>BMAT</a:t>
            </a:r>
            <a:r>
              <a:rPr lang="en-GB" sz="2400" dirty="0" smtClean="0">
                <a:solidFill>
                  <a:schemeClr val="tx1"/>
                </a:solidFill>
              </a:rPr>
              <a:t>)</a:t>
            </a:r>
            <a:endParaRPr lang="en-GB" dirty="0"/>
          </a:p>
        </p:txBody>
      </p:sp>
    </p:spTree>
    <p:extLst>
      <p:ext uri="{BB962C8B-B14F-4D97-AF65-F5344CB8AC3E}">
        <p14:creationId xmlns:p14="http://schemas.microsoft.com/office/powerpoint/2010/main" val="119231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667018"/>
            <a:ext cx="6768752" cy="1152128"/>
          </a:xfrm>
        </p:spPr>
        <p:txBody>
          <a:bodyPr anchor="ctr"/>
          <a:lstStyle/>
          <a:p>
            <a:pPr>
              <a:lnSpc>
                <a:spcPct val="100000"/>
              </a:lnSpc>
              <a:spcBef>
                <a:spcPts val="0"/>
              </a:spcBef>
            </a:pPr>
            <a:r>
              <a:rPr lang="en-GB" sz="4000" dirty="0" smtClean="0"/>
              <a:t/>
            </a:r>
            <a:br>
              <a:rPr lang="en-GB" sz="4000" dirty="0" smtClean="0"/>
            </a:br>
            <a:r>
              <a:rPr lang="en-GB" sz="4000" dirty="0" smtClean="0"/>
              <a:t>COVID19 updates</a:t>
            </a:r>
            <a:r>
              <a:rPr lang="en-GB" sz="4000" i="1" dirty="0"/>
              <a:t/>
            </a:r>
            <a:br>
              <a:rPr lang="en-GB" sz="4000" i="1" dirty="0"/>
            </a:br>
            <a:endParaRPr lang="en-GB" sz="4000"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sp>
        <p:nvSpPr>
          <p:cNvPr id="2" name="TextBox 1"/>
          <p:cNvSpPr txBox="1"/>
          <p:nvPr/>
        </p:nvSpPr>
        <p:spPr>
          <a:xfrm>
            <a:off x="395536" y="2044777"/>
            <a:ext cx="7942676" cy="4031873"/>
          </a:xfrm>
          <a:prstGeom prst="rect">
            <a:avLst/>
          </a:prstGeom>
          <a:solidFill>
            <a:schemeClr val="bg1"/>
          </a:solidFill>
        </p:spPr>
        <p:txBody>
          <a:bodyPr wrap="square" rtlCol="0">
            <a:spAutoFit/>
          </a:bodyPr>
          <a:lstStyle/>
          <a:p>
            <a:pPr marL="457200" indent="-457200">
              <a:spcBef>
                <a:spcPts val="2400"/>
              </a:spcBef>
              <a:buFont typeface="Arial" panose="020B0604020202020204" pitchFamily="34" charset="0"/>
              <a:buChar char="•"/>
            </a:pPr>
            <a:r>
              <a:rPr lang="en-GB" sz="2800" dirty="0" smtClean="0"/>
              <a:t>UCAT have a COVID19 update page</a:t>
            </a:r>
          </a:p>
          <a:p>
            <a:pPr marL="457200" indent="-457200">
              <a:spcBef>
                <a:spcPts val="2400"/>
              </a:spcBef>
              <a:buFont typeface="Arial" panose="020B0604020202020204" pitchFamily="34" charset="0"/>
              <a:buChar char="•"/>
            </a:pPr>
            <a:r>
              <a:rPr lang="en-GB" sz="2800" dirty="0" smtClean="0"/>
              <a:t>Cambridge Admissions Testing have a COVID19 update page</a:t>
            </a:r>
          </a:p>
          <a:p>
            <a:pPr marL="457200" indent="-457200">
              <a:spcBef>
                <a:spcPts val="2400"/>
              </a:spcBef>
              <a:buFont typeface="Arial" panose="020B0604020202020204" pitchFamily="34" charset="0"/>
              <a:buChar char="•"/>
            </a:pPr>
            <a:r>
              <a:rPr lang="en-GB" sz="2800" dirty="0" smtClean="0"/>
              <a:t>Prepare as you would normally have done </a:t>
            </a:r>
          </a:p>
          <a:p>
            <a:pPr marL="457200" indent="-457200">
              <a:spcBef>
                <a:spcPts val="2400"/>
              </a:spcBef>
              <a:buFont typeface="Arial" panose="020B0604020202020204" pitchFamily="34" charset="0"/>
              <a:buChar char="•"/>
            </a:pPr>
            <a:r>
              <a:rPr lang="en-GB" sz="2800" dirty="0" smtClean="0"/>
              <a:t>As School/College situations for summer term become clearer, testing organisations will be able to make decisions</a:t>
            </a:r>
            <a:endParaRPr lang="en-GB" sz="2800" dirty="0"/>
          </a:p>
        </p:txBody>
      </p:sp>
    </p:spTree>
    <p:extLst>
      <p:ext uri="{BB962C8B-B14F-4D97-AF65-F5344CB8AC3E}">
        <p14:creationId xmlns:p14="http://schemas.microsoft.com/office/powerpoint/2010/main" val="42836577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667018"/>
            <a:ext cx="6768752" cy="1152128"/>
          </a:xfrm>
        </p:spPr>
        <p:txBody>
          <a:bodyPr anchor="ctr"/>
          <a:lstStyle/>
          <a:p>
            <a:pPr>
              <a:lnSpc>
                <a:spcPct val="100000"/>
              </a:lnSpc>
              <a:spcBef>
                <a:spcPts val="0"/>
              </a:spcBef>
            </a:pPr>
            <a:r>
              <a:rPr lang="en-GB" sz="4000" dirty="0" smtClean="0"/>
              <a:t/>
            </a:r>
            <a:br>
              <a:rPr lang="en-GB" sz="4000" dirty="0" smtClean="0"/>
            </a:br>
            <a:r>
              <a:rPr lang="en-GB" sz="4000" dirty="0" smtClean="0"/>
              <a:t>Admissions Tests</a:t>
            </a:r>
            <a:r>
              <a:rPr lang="en-GB" sz="4000" i="1" dirty="0"/>
              <a:t/>
            </a:r>
            <a:br>
              <a:rPr lang="en-GB" sz="4000" i="1" dirty="0"/>
            </a:br>
            <a:endParaRPr lang="en-GB" sz="4000"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194091866"/>
              </p:ext>
            </p:extLst>
          </p:nvPr>
        </p:nvGraphicFramePr>
        <p:xfrm>
          <a:off x="322551" y="1910728"/>
          <a:ext cx="8597650" cy="4561391"/>
        </p:xfrm>
        <a:graphic>
          <a:graphicData uri="http://schemas.openxmlformats.org/drawingml/2006/table">
            <a:tbl>
              <a:tblPr firstRow="1" bandRow="1">
                <a:tableStyleId>{21E4AEA4-8DFA-4A89-87EB-49C32662AFE0}</a:tableStyleId>
              </a:tblPr>
              <a:tblGrid>
                <a:gridCol w="1682894">
                  <a:extLst>
                    <a:ext uri="{9D8B030D-6E8A-4147-A177-3AD203B41FA5}">
                      <a16:colId xmlns:a16="http://schemas.microsoft.com/office/drawing/2014/main" val="3672795218"/>
                    </a:ext>
                  </a:extLst>
                </a:gridCol>
                <a:gridCol w="3169227">
                  <a:extLst>
                    <a:ext uri="{9D8B030D-6E8A-4147-A177-3AD203B41FA5}">
                      <a16:colId xmlns:a16="http://schemas.microsoft.com/office/drawing/2014/main" val="1204128683"/>
                    </a:ext>
                  </a:extLst>
                </a:gridCol>
                <a:gridCol w="1766455">
                  <a:extLst>
                    <a:ext uri="{9D8B030D-6E8A-4147-A177-3AD203B41FA5}">
                      <a16:colId xmlns:a16="http://schemas.microsoft.com/office/drawing/2014/main" val="2490795215"/>
                    </a:ext>
                  </a:extLst>
                </a:gridCol>
                <a:gridCol w="1979074">
                  <a:extLst>
                    <a:ext uri="{9D8B030D-6E8A-4147-A177-3AD203B41FA5}">
                      <a16:colId xmlns:a16="http://schemas.microsoft.com/office/drawing/2014/main" val="2135215834"/>
                    </a:ext>
                  </a:extLst>
                </a:gridCol>
              </a:tblGrid>
              <a:tr h="808815">
                <a:tc>
                  <a:txBody>
                    <a:bodyPr/>
                    <a:lstStyle/>
                    <a:p>
                      <a:endParaRPr lang="en-GB" sz="2000" dirty="0"/>
                    </a:p>
                  </a:txBody>
                  <a:tcPr/>
                </a:tc>
                <a:tc>
                  <a:txBody>
                    <a:bodyPr/>
                    <a:lstStyle/>
                    <a:p>
                      <a:pPr algn="ctr"/>
                      <a:r>
                        <a:rPr lang="en-GB" sz="3600" dirty="0" smtClean="0">
                          <a:solidFill>
                            <a:schemeClr val="bg1"/>
                          </a:solidFill>
                        </a:rPr>
                        <a:t>UCAT</a:t>
                      </a:r>
                      <a:endParaRPr lang="en-GB" sz="3600" dirty="0">
                        <a:solidFill>
                          <a:schemeClr val="bg1"/>
                        </a:solidFill>
                      </a:endParaRPr>
                    </a:p>
                  </a:txBody>
                  <a:tcPr anchor="ctr"/>
                </a:tc>
                <a:tc gridSpan="2">
                  <a:txBody>
                    <a:bodyPr/>
                    <a:lstStyle/>
                    <a:p>
                      <a:pPr algn="ctr"/>
                      <a:r>
                        <a:rPr lang="en-GB" sz="3600" dirty="0" smtClean="0">
                          <a:solidFill>
                            <a:schemeClr val="bg1"/>
                          </a:solidFill>
                        </a:rPr>
                        <a:t>BMAT</a:t>
                      </a:r>
                      <a:endParaRPr lang="en-GB" sz="3600" dirty="0">
                        <a:solidFill>
                          <a:schemeClr val="bg1"/>
                        </a:solidFill>
                      </a:endParaRPr>
                    </a:p>
                  </a:txBody>
                  <a:tcPr anchor="ctr"/>
                </a:tc>
                <a:tc hMerge="1">
                  <a:txBody>
                    <a:bodyPr/>
                    <a:lstStyle/>
                    <a:p>
                      <a:endParaRPr lang="en-GB"/>
                    </a:p>
                  </a:txBody>
                  <a:tcPr/>
                </a:tc>
                <a:extLst>
                  <a:ext uri="{0D108BD9-81ED-4DB2-BD59-A6C34878D82A}">
                    <a16:rowId xmlns:a16="http://schemas.microsoft.com/office/drawing/2014/main" val="182008261"/>
                  </a:ext>
                </a:extLst>
              </a:tr>
              <a:tr h="477093">
                <a:tc>
                  <a:txBody>
                    <a:bodyPr/>
                    <a:lstStyle/>
                    <a:p>
                      <a:pPr algn="ctr"/>
                      <a:r>
                        <a:rPr lang="en-GB" sz="2400" dirty="0" smtClean="0"/>
                        <a:t>Duration</a:t>
                      </a:r>
                      <a:endParaRPr lang="en-GB" sz="2400" dirty="0"/>
                    </a:p>
                  </a:txBody>
                  <a:tcPr anchor="ctr"/>
                </a:tc>
                <a:tc gridSpan="3">
                  <a:txBody>
                    <a:bodyPr/>
                    <a:lstStyle/>
                    <a:p>
                      <a:pPr algn="ctr"/>
                      <a:r>
                        <a:rPr lang="en-GB" sz="2400" dirty="0" smtClean="0"/>
                        <a:t>2 hours</a:t>
                      </a:r>
                      <a:endParaRPr lang="en-GB" sz="2400" dirty="0"/>
                    </a:p>
                  </a:txBody>
                  <a:tcPr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74110933"/>
                  </a:ext>
                </a:extLst>
              </a:tr>
              <a:tr h="477093">
                <a:tc>
                  <a:txBody>
                    <a:bodyPr/>
                    <a:lstStyle/>
                    <a:p>
                      <a:pPr algn="ctr"/>
                      <a:r>
                        <a:rPr lang="en-GB" sz="2400" dirty="0" smtClean="0"/>
                        <a:t>Sections</a:t>
                      </a:r>
                      <a:endParaRPr lang="en-GB" sz="2400" dirty="0"/>
                    </a:p>
                  </a:txBody>
                  <a:tcPr anchor="ctr"/>
                </a:tc>
                <a:tc>
                  <a:txBody>
                    <a:bodyPr/>
                    <a:lstStyle/>
                    <a:p>
                      <a:pPr algn="ctr"/>
                      <a:r>
                        <a:rPr lang="en-GB" sz="2400" dirty="0" smtClean="0"/>
                        <a:t>5</a:t>
                      </a:r>
                      <a:endParaRPr lang="en-GB" sz="2400" dirty="0"/>
                    </a:p>
                  </a:txBody>
                  <a:tcPr anchor="ctr"/>
                </a:tc>
                <a:tc gridSpan="2">
                  <a:txBody>
                    <a:bodyPr/>
                    <a:lstStyle/>
                    <a:p>
                      <a:pPr algn="ctr"/>
                      <a:r>
                        <a:rPr lang="en-GB" sz="2400" dirty="0" smtClean="0"/>
                        <a:t>3</a:t>
                      </a:r>
                      <a:endParaRPr lang="en-GB" sz="2400" dirty="0"/>
                    </a:p>
                  </a:txBody>
                  <a:tcPr anchor="ctr"/>
                </a:tc>
                <a:tc hMerge="1">
                  <a:txBody>
                    <a:bodyPr/>
                    <a:lstStyle/>
                    <a:p>
                      <a:endParaRPr lang="en-GB"/>
                    </a:p>
                  </a:txBody>
                  <a:tcPr/>
                </a:tc>
                <a:extLst>
                  <a:ext uri="{0D108BD9-81ED-4DB2-BD59-A6C34878D82A}">
                    <a16:rowId xmlns:a16="http://schemas.microsoft.com/office/drawing/2014/main" val="4074588721"/>
                  </a:ext>
                </a:extLst>
              </a:tr>
              <a:tr h="452802">
                <a:tc>
                  <a:txBody>
                    <a:bodyPr/>
                    <a:lstStyle/>
                    <a:p>
                      <a:pPr algn="ctr"/>
                      <a:r>
                        <a:rPr lang="en-GB" sz="2400" dirty="0" smtClean="0"/>
                        <a:t>How</a:t>
                      </a:r>
                      <a:endParaRPr lang="en-GB" sz="2400" dirty="0"/>
                    </a:p>
                  </a:txBody>
                  <a:tcPr anchor="ctr"/>
                </a:tc>
                <a:tc>
                  <a:txBody>
                    <a:bodyPr/>
                    <a:lstStyle/>
                    <a:p>
                      <a:pPr algn="ctr"/>
                      <a:r>
                        <a:rPr lang="en-GB" sz="2400" dirty="0" smtClean="0"/>
                        <a:t>Computer based</a:t>
                      </a:r>
                      <a:endParaRPr lang="en-GB" sz="2400" dirty="0"/>
                    </a:p>
                  </a:txBody>
                  <a:tcPr anchor="ctr"/>
                </a:tc>
                <a:tc gridSpan="2">
                  <a:txBody>
                    <a:bodyPr/>
                    <a:lstStyle/>
                    <a:p>
                      <a:pPr algn="ctr"/>
                      <a:r>
                        <a:rPr lang="en-GB" sz="2400" dirty="0" smtClean="0"/>
                        <a:t>Pen and paper</a:t>
                      </a:r>
                      <a:endParaRPr lang="en-GB" sz="2400" dirty="0"/>
                    </a:p>
                  </a:txBody>
                  <a:tcPr anchor="ctr"/>
                </a:tc>
                <a:tc hMerge="1">
                  <a:txBody>
                    <a:bodyPr/>
                    <a:lstStyle/>
                    <a:p>
                      <a:endParaRPr lang="en-GB"/>
                    </a:p>
                  </a:txBody>
                  <a:tcPr/>
                </a:tc>
                <a:extLst>
                  <a:ext uri="{0D108BD9-81ED-4DB2-BD59-A6C34878D82A}">
                    <a16:rowId xmlns:a16="http://schemas.microsoft.com/office/drawing/2014/main" val="1323959435"/>
                  </a:ext>
                </a:extLst>
              </a:tr>
              <a:tr h="801112">
                <a:tc>
                  <a:txBody>
                    <a:bodyPr/>
                    <a:lstStyle/>
                    <a:p>
                      <a:pPr algn="ctr"/>
                      <a:r>
                        <a:rPr lang="en-GB" sz="2400" dirty="0" smtClean="0"/>
                        <a:t>Registration date</a:t>
                      </a:r>
                      <a:endParaRPr lang="en-GB" sz="2400" dirty="0"/>
                    </a:p>
                  </a:txBody>
                  <a:tcPr anchor="ctr"/>
                </a:tc>
                <a:tc>
                  <a:txBody>
                    <a:bodyPr/>
                    <a:lstStyle/>
                    <a:p>
                      <a:pPr algn="ctr"/>
                      <a:r>
                        <a:rPr lang="en-GB" sz="2400" dirty="0" smtClean="0"/>
                        <a:t>May to mid-September</a:t>
                      </a:r>
                      <a:endParaRPr lang="en-GB" sz="2400" dirty="0"/>
                    </a:p>
                  </a:txBody>
                  <a:tcPr anchor="ctr"/>
                </a:tc>
                <a:tc>
                  <a:txBody>
                    <a:bodyPr/>
                    <a:lstStyle/>
                    <a:p>
                      <a:pPr algn="ctr"/>
                      <a:r>
                        <a:rPr lang="en-GB" sz="2400" dirty="0" smtClean="0"/>
                        <a:t>Mid-June to mid-Aug</a:t>
                      </a:r>
                      <a:endParaRPr lang="en-GB" sz="2400" dirty="0"/>
                    </a:p>
                  </a:txBody>
                  <a:tcPr anchor="ctr"/>
                </a:tc>
                <a:tc>
                  <a:txBody>
                    <a:bodyPr/>
                    <a:lstStyle/>
                    <a:p>
                      <a:pPr algn="ctr"/>
                      <a:r>
                        <a:rPr lang="en-GB" sz="2400" dirty="0" smtClean="0"/>
                        <a:t>September</a:t>
                      </a:r>
                      <a:endParaRPr lang="en-GB" sz="2400" dirty="0"/>
                    </a:p>
                  </a:txBody>
                  <a:tcPr anchor="ctr"/>
                </a:tc>
                <a:extLst>
                  <a:ext uri="{0D108BD9-81ED-4DB2-BD59-A6C34878D82A}">
                    <a16:rowId xmlns:a16="http://schemas.microsoft.com/office/drawing/2014/main" val="912048219"/>
                  </a:ext>
                </a:extLst>
              </a:tr>
              <a:tr h="555713">
                <a:tc>
                  <a:txBody>
                    <a:bodyPr/>
                    <a:lstStyle/>
                    <a:p>
                      <a:pPr algn="ctr"/>
                      <a:r>
                        <a:rPr lang="en-GB" sz="2400" dirty="0" smtClean="0"/>
                        <a:t>Test date</a:t>
                      </a:r>
                      <a:endParaRPr lang="en-GB" sz="2400" dirty="0"/>
                    </a:p>
                  </a:txBody>
                  <a:tcPr anchor="ctr"/>
                </a:tc>
                <a:tc>
                  <a:txBody>
                    <a:bodyPr/>
                    <a:lstStyle/>
                    <a:p>
                      <a:pPr algn="ctr"/>
                      <a:r>
                        <a:rPr lang="en-GB" sz="2400" dirty="0" smtClean="0"/>
                        <a:t>July to October</a:t>
                      </a:r>
                      <a:endParaRPr lang="en-GB" sz="2400" dirty="0"/>
                    </a:p>
                  </a:txBody>
                  <a:tcPr anchor="ctr"/>
                </a:tc>
                <a:tc>
                  <a:txBody>
                    <a:bodyPr/>
                    <a:lstStyle/>
                    <a:p>
                      <a:pPr algn="ctr"/>
                      <a:r>
                        <a:rPr lang="en-GB" sz="2400" dirty="0" smtClean="0"/>
                        <a:t>September</a:t>
                      </a:r>
                      <a:endParaRPr lang="en-GB" sz="2400" dirty="0"/>
                    </a:p>
                  </a:txBody>
                  <a:tcPr anchor="ctr"/>
                </a:tc>
                <a:tc>
                  <a:txBody>
                    <a:bodyPr/>
                    <a:lstStyle/>
                    <a:p>
                      <a:pPr algn="ctr"/>
                      <a:r>
                        <a:rPr lang="en-GB" sz="2400" dirty="0" smtClean="0"/>
                        <a:t>November</a:t>
                      </a:r>
                      <a:endParaRPr lang="en-GB" sz="2400" dirty="0"/>
                    </a:p>
                  </a:txBody>
                  <a:tcPr anchor="ctr"/>
                </a:tc>
                <a:extLst>
                  <a:ext uri="{0D108BD9-81ED-4DB2-BD59-A6C34878D82A}">
                    <a16:rowId xmlns:a16="http://schemas.microsoft.com/office/drawing/2014/main" val="104448280"/>
                  </a:ext>
                </a:extLst>
              </a:tr>
              <a:tr h="962517">
                <a:tc>
                  <a:txBody>
                    <a:bodyPr/>
                    <a:lstStyle/>
                    <a:p>
                      <a:pPr algn="ctr"/>
                      <a:r>
                        <a:rPr lang="en-GB" sz="2400" dirty="0" smtClean="0"/>
                        <a:t>Where</a:t>
                      </a:r>
                      <a:endParaRPr lang="en-GB" sz="2400" dirty="0"/>
                    </a:p>
                  </a:txBody>
                  <a:tcPr anchor="ctr"/>
                </a:tc>
                <a:tc>
                  <a:txBody>
                    <a:bodyPr/>
                    <a:lstStyle/>
                    <a:p>
                      <a:pPr algn="ctr"/>
                      <a:r>
                        <a:rPr lang="en-GB" sz="2400" dirty="0" smtClean="0"/>
                        <a:t>Test centre</a:t>
                      </a:r>
                      <a:endParaRPr lang="en-GB" sz="2400" dirty="0"/>
                    </a:p>
                  </a:txBody>
                  <a:tcPr anchor="ctr"/>
                </a:tc>
                <a:tc>
                  <a:txBody>
                    <a:bodyPr/>
                    <a:lstStyle/>
                    <a:p>
                      <a:pPr algn="ctr"/>
                      <a:r>
                        <a:rPr lang="en-GB" sz="2400" dirty="0" smtClean="0"/>
                        <a:t>Test centre</a:t>
                      </a:r>
                      <a:endParaRPr lang="en-GB"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smtClean="0"/>
                        <a:t>Test centre or school</a:t>
                      </a:r>
                    </a:p>
                  </a:txBody>
                  <a:tcPr anchor="ctr"/>
                </a:tc>
                <a:extLst>
                  <a:ext uri="{0D108BD9-81ED-4DB2-BD59-A6C34878D82A}">
                    <a16:rowId xmlns:a16="http://schemas.microsoft.com/office/drawing/2014/main" val="795392638"/>
                  </a:ext>
                </a:extLst>
              </a:tr>
            </a:tbl>
          </a:graphicData>
        </a:graphic>
      </p:graphicFrame>
    </p:spTree>
    <p:extLst>
      <p:ext uri="{BB962C8B-B14F-4D97-AF65-F5344CB8AC3E}">
        <p14:creationId xmlns:p14="http://schemas.microsoft.com/office/powerpoint/2010/main" val="15746493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667018"/>
            <a:ext cx="6768752" cy="1152128"/>
          </a:xfrm>
        </p:spPr>
        <p:txBody>
          <a:bodyPr anchor="ctr"/>
          <a:lstStyle/>
          <a:p>
            <a:pPr>
              <a:lnSpc>
                <a:spcPct val="100000"/>
              </a:lnSpc>
              <a:spcBef>
                <a:spcPts val="0"/>
              </a:spcBef>
            </a:pPr>
            <a:r>
              <a:rPr lang="en-GB" sz="4000" dirty="0" smtClean="0"/>
              <a:t/>
            </a:r>
            <a:br>
              <a:rPr lang="en-GB" sz="4000" dirty="0" smtClean="0"/>
            </a:br>
            <a:r>
              <a:rPr lang="en-GB" sz="4000" dirty="0" smtClean="0"/>
              <a:t>BMAT</a:t>
            </a:r>
            <a:r>
              <a:rPr lang="en-GB" sz="4000" i="1" dirty="0"/>
              <a:t/>
            </a:r>
            <a:br>
              <a:rPr lang="en-GB" sz="4000" i="1" dirty="0"/>
            </a:br>
            <a:endParaRPr lang="en-GB" sz="4000" i="1" dirty="0"/>
          </a:p>
        </p:txBody>
      </p:sp>
      <p:sp>
        <p:nvSpPr>
          <p:cNvPr id="2" name="Subtitle 1"/>
          <p:cNvSpPr>
            <a:spLocks noGrp="1"/>
          </p:cNvSpPr>
          <p:nvPr>
            <p:ph type="body" sz="quarter" idx="14"/>
          </p:nvPr>
        </p:nvSpPr>
        <p:spPr>
          <a:xfrm>
            <a:off x="395288" y="1807285"/>
            <a:ext cx="8576590" cy="4790365"/>
          </a:xfrm>
          <a:prstGeom prst="rect">
            <a:avLst/>
          </a:prstGeom>
        </p:spPr>
        <p:txBody>
          <a:bodyPr/>
          <a:lstStyle/>
          <a:p>
            <a:pPr>
              <a:lnSpc>
                <a:spcPct val="90000"/>
              </a:lnSpc>
            </a:pPr>
            <a:r>
              <a:rPr lang="en-GB" b="1" dirty="0" smtClean="0"/>
              <a:t>Key dates (for 2021 entry):</a:t>
            </a:r>
          </a:p>
          <a:p>
            <a:pPr>
              <a:lnSpc>
                <a:spcPct val="90000"/>
              </a:lnSpc>
            </a:pPr>
            <a:r>
              <a:rPr lang="en-GB" b="1" dirty="0" smtClean="0">
                <a:solidFill>
                  <a:srgbClr val="B5121B"/>
                </a:solidFill>
              </a:rPr>
              <a:t>BMAT August</a:t>
            </a:r>
          </a:p>
          <a:p>
            <a:pPr lvl="1">
              <a:lnSpc>
                <a:spcPct val="90000"/>
              </a:lnSpc>
            </a:pPr>
            <a:r>
              <a:rPr lang="en-GB" sz="2000" dirty="0"/>
              <a:t>Register: 		</a:t>
            </a:r>
            <a:r>
              <a:rPr lang="en-GB" sz="2000" dirty="0" smtClean="0"/>
              <a:t>22</a:t>
            </a:r>
            <a:r>
              <a:rPr lang="en-GB" sz="2000" baseline="30000" dirty="0" smtClean="0"/>
              <a:t>nd</a:t>
            </a:r>
            <a:r>
              <a:rPr lang="en-GB" sz="2000" dirty="0" smtClean="0"/>
              <a:t> June – 9</a:t>
            </a:r>
            <a:r>
              <a:rPr lang="en-GB" sz="2000" baseline="30000" dirty="0" smtClean="0"/>
              <a:t>th</a:t>
            </a:r>
            <a:r>
              <a:rPr lang="en-GB" sz="2000" dirty="0" smtClean="0"/>
              <a:t> August 2020</a:t>
            </a:r>
            <a:endParaRPr lang="en-GB" sz="2000" dirty="0">
              <a:solidFill>
                <a:srgbClr val="B5121B"/>
              </a:solidFill>
            </a:endParaRPr>
          </a:p>
          <a:p>
            <a:pPr lvl="1">
              <a:lnSpc>
                <a:spcPct val="90000"/>
              </a:lnSpc>
            </a:pPr>
            <a:r>
              <a:rPr lang="en-GB" sz="2000" dirty="0">
                <a:solidFill>
                  <a:srgbClr val="B5121B"/>
                </a:solidFill>
              </a:rPr>
              <a:t>BMAT </a:t>
            </a:r>
            <a:r>
              <a:rPr lang="en-GB" sz="2000" dirty="0" smtClean="0">
                <a:solidFill>
                  <a:srgbClr val="B5121B"/>
                </a:solidFill>
              </a:rPr>
              <a:t>Sept:  </a:t>
            </a:r>
            <a:r>
              <a:rPr lang="en-GB" sz="2000" dirty="0">
                <a:solidFill>
                  <a:srgbClr val="B5121B"/>
                </a:solidFill>
              </a:rPr>
              <a:t>	</a:t>
            </a:r>
            <a:r>
              <a:rPr lang="en-GB" sz="2000" dirty="0" smtClean="0">
                <a:solidFill>
                  <a:srgbClr val="B5121B"/>
                </a:solidFill>
              </a:rPr>
              <a:t>5th September 2020 (~20 test centres in UK)</a:t>
            </a:r>
            <a:endParaRPr lang="en-GB" sz="2000" dirty="0">
              <a:solidFill>
                <a:srgbClr val="B5121B"/>
              </a:solidFill>
            </a:endParaRPr>
          </a:p>
          <a:p>
            <a:pPr lvl="1">
              <a:lnSpc>
                <a:spcPct val="90000"/>
              </a:lnSpc>
            </a:pPr>
            <a:r>
              <a:rPr lang="en-GB" sz="2000" dirty="0"/>
              <a:t>BMAT results:  	</a:t>
            </a:r>
            <a:r>
              <a:rPr lang="en-GB" sz="2000" dirty="0" smtClean="0"/>
              <a:t>25</a:t>
            </a:r>
            <a:r>
              <a:rPr lang="en-GB" sz="2000" baseline="30000" dirty="0" smtClean="0"/>
              <a:t>th</a:t>
            </a:r>
            <a:r>
              <a:rPr lang="en-GB" sz="2000" dirty="0" smtClean="0"/>
              <a:t> September 2020 – to test takers only</a:t>
            </a:r>
            <a:endParaRPr lang="en-GB" sz="2000" dirty="0"/>
          </a:p>
          <a:p>
            <a:pPr marL="0" indent="0">
              <a:lnSpc>
                <a:spcPct val="90000"/>
              </a:lnSpc>
              <a:buNone/>
            </a:pPr>
            <a:r>
              <a:rPr lang="en-GB" sz="1600" dirty="0">
                <a:hlinkClick r:id="rId3"/>
              </a:rPr>
              <a:t>https://www.admissionstesting.org/for-test-takers/bmat/bmat-september/dates-and-costs/</a:t>
            </a:r>
            <a:endParaRPr lang="en-GB" sz="1600" b="1" dirty="0" smtClean="0">
              <a:solidFill>
                <a:srgbClr val="B5121B"/>
              </a:solidFill>
            </a:endParaRPr>
          </a:p>
          <a:p>
            <a:pPr>
              <a:lnSpc>
                <a:spcPct val="90000"/>
              </a:lnSpc>
            </a:pPr>
            <a:endParaRPr lang="en-GB" b="1" dirty="0" smtClean="0">
              <a:solidFill>
                <a:srgbClr val="B5121B"/>
              </a:solidFill>
            </a:endParaRPr>
          </a:p>
          <a:p>
            <a:pPr>
              <a:lnSpc>
                <a:spcPct val="90000"/>
              </a:lnSpc>
            </a:pPr>
            <a:r>
              <a:rPr lang="en-GB" b="1" dirty="0" smtClean="0">
                <a:solidFill>
                  <a:srgbClr val="B5121B"/>
                </a:solidFill>
              </a:rPr>
              <a:t>BMAT </a:t>
            </a:r>
            <a:r>
              <a:rPr lang="en-GB" b="1" dirty="0" smtClean="0">
                <a:solidFill>
                  <a:srgbClr val="B5121B"/>
                </a:solidFill>
              </a:rPr>
              <a:t>November</a:t>
            </a:r>
            <a:endParaRPr lang="en-GB" b="1" dirty="0">
              <a:solidFill>
                <a:srgbClr val="B5121B"/>
              </a:solidFill>
            </a:endParaRPr>
          </a:p>
          <a:p>
            <a:pPr lvl="1">
              <a:lnSpc>
                <a:spcPct val="90000"/>
              </a:lnSpc>
            </a:pPr>
            <a:r>
              <a:rPr lang="en-GB" sz="2000" dirty="0" smtClean="0"/>
              <a:t>Register: </a:t>
            </a:r>
            <a:r>
              <a:rPr lang="en-GB" sz="2000" dirty="0"/>
              <a:t>	</a:t>
            </a:r>
            <a:r>
              <a:rPr lang="en-GB" sz="2000" dirty="0" smtClean="0"/>
              <a:t>	1</a:t>
            </a:r>
            <a:r>
              <a:rPr lang="en-GB" sz="2000" baseline="30000" dirty="0" smtClean="0"/>
              <a:t>st</a:t>
            </a:r>
            <a:r>
              <a:rPr lang="en-GB" sz="2000" dirty="0" smtClean="0"/>
              <a:t> September - 1</a:t>
            </a:r>
            <a:r>
              <a:rPr lang="en-GB" sz="2000" baseline="30000" dirty="0" smtClean="0"/>
              <a:t>st</a:t>
            </a:r>
            <a:r>
              <a:rPr lang="en-GB" sz="2000" dirty="0" smtClean="0"/>
              <a:t> </a:t>
            </a:r>
            <a:r>
              <a:rPr lang="en-GB" sz="2000" dirty="0"/>
              <a:t>October </a:t>
            </a:r>
            <a:r>
              <a:rPr lang="en-GB" sz="2000" dirty="0" smtClean="0"/>
              <a:t>2020</a:t>
            </a:r>
          </a:p>
          <a:p>
            <a:pPr lvl="1">
              <a:lnSpc>
                <a:spcPct val="90000"/>
              </a:lnSpc>
            </a:pPr>
            <a:r>
              <a:rPr lang="en-GB" sz="2000" dirty="0">
                <a:solidFill>
                  <a:srgbClr val="B5121B"/>
                </a:solidFill>
              </a:rPr>
              <a:t>Late registration:	before 15th October </a:t>
            </a:r>
            <a:r>
              <a:rPr lang="en-GB" sz="2000" dirty="0" smtClean="0">
                <a:solidFill>
                  <a:srgbClr val="B5121B"/>
                </a:solidFill>
              </a:rPr>
              <a:t>2020 </a:t>
            </a:r>
          </a:p>
          <a:p>
            <a:pPr lvl="1">
              <a:lnSpc>
                <a:spcPct val="90000"/>
              </a:lnSpc>
            </a:pPr>
            <a:r>
              <a:rPr lang="en-GB" sz="2000" dirty="0" smtClean="0"/>
              <a:t>BMAT </a:t>
            </a:r>
            <a:r>
              <a:rPr lang="en-GB" sz="2000" dirty="0"/>
              <a:t>test:  	</a:t>
            </a:r>
            <a:r>
              <a:rPr lang="en-GB" sz="2000" dirty="0" smtClean="0"/>
              <a:t>4</a:t>
            </a:r>
            <a:r>
              <a:rPr lang="en-GB" sz="2000" baseline="30000" dirty="0" smtClean="0"/>
              <a:t>th</a:t>
            </a:r>
            <a:r>
              <a:rPr lang="en-GB" sz="2000" dirty="0" smtClean="0"/>
              <a:t> November 2020 (in </a:t>
            </a:r>
            <a:r>
              <a:rPr lang="en-GB" sz="2000" dirty="0"/>
              <a:t>school, college or test </a:t>
            </a:r>
            <a:r>
              <a:rPr lang="en-GB" sz="2000" dirty="0" smtClean="0"/>
              <a:t>centre</a:t>
            </a:r>
            <a:r>
              <a:rPr lang="en-GB" sz="2000" dirty="0"/>
              <a:t>)</a:t>
            </a:r>
          </a:p>
          <a:p>
            <a:pPr lvl="1">
              <a:lnSpc>
                <a:spcPct val="90000"/>
              </a:lnSpc>
            </a:pPr>
            <a:r>
              <a:rPr lang="en-GB" sz="2000" dirty="0">
                <a:solidFill>
                  <a:srgbClr val="B5121B"/>
                </a:solidFill>
              </a:rPr>
              <a:t>BMAT results:  	</a:t>
            </a:r>
            <a:r>
              <a:rPr lang="en-GB" sz="2000" dirty="0" smtClean="0">
                <a:solidFill>
                  <a:srgbClr val="B5121B"/>
                </a:solidFill>
              </a:rPr>
              <a:t>27</a:t>
            </a:r>
            <a:r>
              <a:rPr lang="en-GB" sz="2000" baseline="30000" dirty="0" smtClean="0">
                <a:solidFill>
                  <a:srgbClr val="B5121B"/>
                </a:solidFill>
              </a:rPr>
              <a:t>th</a:t>
            </a:r>
            <a:r>
              <a:rPr lang="en-GB" sz="2000" dirty="0" smtClean="0">
                <a:solidFill>
                  <a:srgbClr val="B5121B"/>
                </a:solidFill>
              </a:rPr>
              <a:t> November 2020</a:t>
            </a:r>
            <a:endParaRPr lang="en-GB" sz="2000" dirty="0">
              <a:solidFill>
                <a:srgbClr val="B5121B"/>
              </a:solidFill>
            </a:endParaRPr>
          </a:p>
          <a:p>
            <a:pPr marL="0" indent="0">
              <a:buFont typeface="Wingdings" pitchFamily="2" charset="2"/>
              <a:buNone/>
            </a:pPr>
            <a:r>
              <a:rPr lang="en-GB" sz="1600" dirty="0">
                <a:hlinkClick r:id="rId4"/>
              </a:rPr>
              <a:t>https://www.admissionstesting.org/for-test-takers/bmat/bmat-november/dates-and-costs/</a:t>
            </a:r>
            <a:endParaRPr lang="en-GB" sz="1600" dirty="0">
              <a:cs typeface="Calibri" pitchFamily="34" charset="0"/>
            </a:endParaRPr>
          </a:p>
          <a:p>
            <a:pPr lvl="0"/>
            <a:endParaRPr lang="en-GB" sz="2000" dirty="0">
              <a:solidFill>
                <a:srgbClr val="B5121B"/>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4216" y="250935"/>
            <a:ext cx="2558073" cy="648000"/>
          </a:xfrm>
          <a:prstGeom prst="rect">
            <a:avLst/>
          </a:prstGeom>
        </p:spPr>
      </p:pic>
    </p:spTree>
    <p:extLst>
      <p:ext uri="{BB962C8B-B14F-4D97-AF65-F5344CB8AC3E}">
        <p14:creationId xmlns:p14="http://schemas.microsoft.com/office/powerpoint/2010/main" val="2353347040"/>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de 2: Text Only">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D52B1E"/>
      </a:hlink>
      <a:folHlink>
        <a:srgbClr val="D52B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3793</Words>
  <Application>Microsoft Office PowerPoint</Application>
  <PresentationFormat>On-screen Show (4:3)</PresentationFormat>
  <Paragraphs>560</Paragraphs>
  <Slides>47</Slides>
  <Notes>45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Arial-BoldMT</vt:lpstr>
      <vt:lpstr>ArialMT</vt:lpstr>
      <vt:lpstr>Calibri</vt:lpstr>
      <vt:lpstr>Courier New</vt:lpstr>
      <vt:lpstr>Lexia</vt:lpstr>
      <vt:lpstr>Times New Roman</vt:lpstr>
      <vt:lpstr>Wingdings</vt:lpstr>
      <vt:lpstr>Slide 2: Text Only</vt:lpstr>
      <vt:lpstr>PowerPoint Presentation</vt:lpstr>
      <vt:lpstr>Preparing for the BMAT</vt:lpstr>
      <vt:lpstr>Medicine… it’s not like other degree courses</vt:lpstr>
      <vt:lpstr> What are we looking for? </vt:lpstr>
      <vt:lpstr> LMS Selection Process </vt:lpstr>
      <vt:lpstr> Admissions Tests </vt:lpstr>
      <vt:lpstr> COVID19 updates </vt:lpstr>
      <vt:lpstr> Admissions Tests </vt:lpstr>
      <vt:lpstr> BMAT </vt:lpstr>
      <vt:lpstr> Access Arrangements </vt:lpstr>
      <vt:lpstr> Bursary </vt:lpstr>
      <vt:lpstr> Myth busting </vt:lpstr>
      <vt:lpstr> Preparing for BMAT: top tips </vt:lpstr>
      <vt:lpstr> BMAT </vt:lpstr>
      <vt:lpstr> Section 1 – Thinking Skills </vt:lpstr>
      <vt:lpstr> Section 1 - Practice </vt:lpstr>
      <vt:lpstr> Section 1 - Practice </vt:lpstr>
      <vt:lpstr>PowerPoint Presentation</vt:lpstr>
      <vt:lpstr>PowerPoint Presentation</vt:lpstr>
      <vt:lpstr>Average scores section 1 (2018)</vt:lpstr>
      <vt:lpstr> Section 2 - Scientific Knowledge and Applications    </vt:lpstr>
      <vt:lpstr> Section 2 - Practice  </vt:lpstr>
      <vt:lpstr> Section 2 - Practice  </vt:lpstr>
      <vt:lpstr> Section 2 - Practice  </vt:lpstr>
      <vt:lpstr> Section 2 - Practice  </vt:lpstr>
      <vt:lpstr> Section 2 - Practice  </vt:lpstr>
      <vt:lpstr>Section 2 preparation tips</vt:lpstr>
      <vt:lpstr>Average scores section 2 (2018)</vt:lpstr>
      <vt:lpstr> Sitting the BMAT: Sections 1 &amp; 2 top tips </vt:lpstr>
      <vt:lpstr> Section 3 - Writing Task   </vt:lpstr>
      <vt:lpstr> Section 3 - Writing Task   </vt:lpstr>
      <vt:lpstr> Section 3 - Writing Task   </vt:lpstr>
      <vt:lpstr> Section 3 - Writing Task   </vt:lpstr>
      <vt:lpstr> Section 3 – On the day  </vt:lpstr>
      <vt:lpstr>Average scores section 3 (2018)</vt:lpstr>
      <vt:lpstr> BMAT </vt:lpstr>
      <vt:lpstr>Example BMAT scores LMS: /23</vt:lpstr>
      <vt:lpstr> Preparing for BMAT: top tips </vt:lpstr>
      <vt:lpstr>PowerPoint Presentation</vt:lpstr>
      <vt:lpstr> Academic entry criteria </vt:lpstr>
      <vt:lpstr>Widening Participation</vt:lpstr>
      <vt:lpstr> A100: Contextually lowered offers </vt:lpstr>
      <vt:lpstr> Work experience </vt:lpstr>
      <vt:lpstr> Personal Statement </vt:lpstr>
      <vt:lpstr> Multiple mini interview (MMI) </vt:lpstr>
      <vt:lpstr>PowerPoint Presentation</vt:lpstr>
      <vt:lpstr> Fitness to Practice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wendy.gallagher</dc:creator>
  <cp:lastModifiedBy>Phillips, Nicola</cp:lastModifiedBy>
  <cp:revision>235</cp:revision>
  <cp:lastPrinted>2019-01-22T14:15:38Z</cp:lastPrinted>
  <dcterms:created xsi:type="dcterms:W3CDTF">2011-10-31T13:04:17Z</dcterms:created>
  <dcterms:modified xsi:type="dcterms:W3CDTF">2020-04-20T09:52:46Z</dcterms:modified>
</cp:coreProperties>
</file>