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media/image7.jpg" ContentType="image/jpeg"/>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0.jpg" ContentType="image/jpeg"/>
  <Override PartName="/ppt/notesSlides/notesSlide3.xml" ContentType="application/vnd.openxmlformats-officedocument.presentationml.notesSlide+xml"/>
  <Override PartName="/ppt/media/image24.jpg" ContentType="image/jpeg"/>
  <Override PartName="/ppt/notesSlides/notesSlide4.xml" ContentType="application/vnd.openxmlformats-officedocument.presentationml.notesSlide+xml"/>
  <Override PartName="/ppt/media/image26.jpg" ContentType="image/jpeg"/>
  <Override PartName="/ppt/notesSlides/notesSlide5.xml" ContentType="application/vnd.openxmlformats-officedocument.presentationml.notesSlide+xml"/>
  <Override PartName="/ppt/media/image31.jpg" ContentType="image/jpeg"/>
  <Override PartName="/ppt/notesSlides/notesSlide6.xml" ContentType="application/vnd.openxmlformats-officedocument.presentationml.notesSlide+xml"/>
  <Override PartName="/ppt/media/image40.jpg" ContentType="image/jpeg"/>
  <Override PartName="/ppt/media/image42.jpg" ContentType="image/jpeg"/>
  <Override PartName="/ppt/notesSlides/notesSlide7.xml" ContentType="application/vnd.openxmlformats-officedocument.presentationml.notesSlide+xml"/>
  <Override PartName="/ppt/media/image46.jpg" ContentType="image/jpeg"/>
  <Override PartName="/ppt/media/image50.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65.jpg" ContentType="image/jpeg"/>
  <Override PartName="/ppt/media/image66.jp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Lst>
  <p:notesMasterIdLst>
    <p:notesMasterId r:id="rId31"/>
  </p:notesMasterIdLst>
  <p:sldIdLst>
    <p:sldId id="256" r:id="rId6"/>
    <p:sldId id="662" r:id="rId7"/>
    <p:sldId id="667" r:id="rId8"/>
    <p:sldId id="668" r:id="rId9"/>
    <p:sldId id="669" r:id="rId10"/>
    <p:sldId id="670" r:id="rId11"/>
    <p:sldId id="671" r:id="rId12"/>
    <p:sldId id="672" r:id="rId13"/>
    <p:sldId id="664" r:id="rId14"/>
    <p:sldId id="665" r:id="rId15"/>
    <p:sldId id="591" r:id="rId16"/>
    <p:sldId id="666" r:id="rId17"/>
    <p:sldId id="266" r:id="rId18"/>
    <p:sldId id="259" r:id="rId19"/>
    <p:sldId id="267" r:id="rId20"/>
    <p:sldId id="260" r:id="rId21"/>
    <p:sldId id="261" r:id="rId22"/>
    <p:sldId id="262" r:id="rId23"/>
    <p:sldId id="264" r:id="rId24"/>
    <p:sldId id="268" r:id="rId25"/>
    <p:sldId id="269" r:id="rId26"/>
    <p:sldId id="270" r:id="rId27"/>
    <p:sldId id="272" r:id="rId28"/>
    <p:sldId id="271" r:id="rId29"/>
    <p:sldId id="2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9BAF"/>
    <a:srgbClr val="719AB7"/>
    <a:srgbClr val="679CB0"/>
    <a:srgbClr val="7FAABE"/>
    <a:srgbClr val="B5121B"/>
    <a:srgbClr val="000000"/>
    <a:srgbClr val="4140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385597-2D7D-204B-A9DF-DB59BCBA6286}" v="8" dt="2025-02-20T16:55:12.6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94" autoAdjust="0"/>
  </p:normalViewPr>
  <p:slideViewPr>
    <p:cSldViewPr snapToGrid="0">
      <p:cViewPr varScale="1">
        <p:scale>
          <a:sx n="75" d="100"/>
          <a:sy n="75" d="100"/>
        </p:scale>
        <p:origin x="90" y="7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2F3E7-441F-477B-9032-3EE7BEB30DA2}" type="datetimeFigureOut">
              <a:rPr lang="en-GB" smtClean="0"/>
              <a:t>21/02/2025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2F0C5-9915-4C9D-B9C1-C3246B8D4C90}" type="slidenum">
              <a:rPr lang="en-GB" smtClean="0"/>
              <a:t>‹#›</a:t>
            </a:fld>
            <a:endParaRPr lang="en-GB"/>
          </a:p>
        </p:txBody>
      </p:sp>
    </p:spTree>
    <p:extLst>
      <p:ext uri="{BB962C8B-B14F-4D97-AF65-F5344CB8AC3E}">
        <p14:creationId xmlns:p14="http://schemas.microsoft.com/office/powerpoint/2010/main" val="83795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Variation of title slide</a:t>
            </a:r>
          </a:p>
          <a:p>
            <a:endParaRPr lang="en-GB" dirty="0"/>
          </a:p>
        </p:txBody>
      </p:sp>
      <p:sp>
        <p:nvSpPr>
          <p:cNvPr id="4" name="Slide Number Placeholder 3"/>
          <p:cNvSpPr>
            <a:spLocks noGrp="1"/>
          </p:cNvSpPr>
          <p:nvPr>
            <p:ph type="sldNum" sz="quarter" idx="10"/>
          </p:nvPr>
        </p:nvSpPr>
        <p:spPr/>
        <p:txBody>
          <a:bodyPr/>
          <a:lstStyle/>
          <a:p>
            <a:fld id="{5F22F0C5-9915-4C9D-B9C1-C3246B8D4C90}" type="slidenum">
              <a:rPr lang="en-GB" smtClean="0"/>
              <a:t>1</a:t>
            </a:fld>
            <a:endParaRPr lang="en-GB"/>
          </a:p>
        </p:txBody>
      </p:sp>
    </p:spTree>
    <p:extLst>
      <p:ext uri="{BB962C8B-B14F-4D97-AF65-F5344CB8AC3E}">
        <p14:creationId xmlns:p14="http://schemas.microsoft.com/office/powerpoint/2010/main" val="1968437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eaLnBrk="1" hangingPunct="1"/>
            <a:r>
              <a:rPr lang="en-US" sz="1200" b="1" kern="1200" dirty="0">
                <a:solidFill>
                  <a:schemeClr val="tx1"/>
                </a:solidFill>
                <a:latin typeface="Lucida Grande" pitchFamily="80" charset="0"/>
                <a:ea typeface="ＭＳ Ｐゴシック" charset="-128"/>
                <a:cs typeface="+mn-cs"/>
              </a:rPr>
              <a:t>LANCASTER UNIVERSITY POWERPOINT TEMPLATES</a:t>
            </a:r>
          </a:p>
          <a:p>
            <a:pPr eaLnBrk="1" hangingPunct="1"/>
            <a:r>
              <a:rPr lang="en-US" sz="1200" kern="1200" baseline="0" dirty="0">
                <a:solidFill>
                  <a:schemeClr val="tx1"/>
                </a:solidFill>
                <a:latin typeface="Lucida Grande" pitchFamily="80" charset="0"/>
                <a:ea typeface="ＭＳ Ｐゴシック" charset="-128"/>
                <a:cs typeface="+mn-cs"/>
              </a:rPr>
              <a:t>These PowerPoint templates are for use by all University staff. Please see below for further information regarding the use of these templates. Should you have any further queries, please contact the marketing team via webmaster@lancaster.ac.uk</a:t>
            </a:r>
          </a:p>
          <a:p>
            <a:pPr eaLnBrk="1" hangingPunct="1"/>
            <a:endParaRPr lang="en-US" sz="1200" kern="1200" dirty="0">
              <a:solidFill>
                <a:srgbClr val="731F43"/>
              </a:solidFill>
              <a:latin typeface="Lucida Grande" pitchFamily="80" charset="0"/>
              <a:ea typeface="ＭＳ Ｐゴシック" charset="-128"/>
              <a:cs typeface="+mn-cs"/>
            </a:endParaRPr>
          </a:p>
          <a:p>
            <a:pPr eaLnBrk="1" hangingPunct="1"/>
            <a:r>
              <a:rPr lang="en-US" sz="1200" b="1" kern="1200" dirty="0">
                <a:solidFill>
                  <a:srgbClr val="731F43"/>
                </a:solidFill>
                <a:latin typeface="Lucida Grande" pitchFamily="80" charset="0"/>
                <a:ea typeface="ＭＳ Ｐゴシック" charset="-128"/>
                <a:cs typeface="+mn-cs"/>
              </a:rPr>
              <a:t>Template slide 3: Insert a new slide</a:t>
            </a:r>
          </a:p>
          <a:p>
            <a:pPr eaLnBrk="1" hangingPunct="1"/>
            <a:r>
              <a:rPr lang="en-US" sz="1200" kern="1200" dirty="0">
                <a:solidFill>
                  <a:srgbClr val="731F43"/>
                </a:solidFill>
                <a:latin typeface="Lucida Grande" pitchFamily="80" charset="0"/>
                <a:ea typeface="ＭＳ Ｐゴシック" charset="-128"/>
                <a:cs typeface="+mn-cs"/>
              </a:rPr>
              <a:t>If you need to insert a new slide, from </a:t>
            </a:r>
            <a:r>
              <a:rPr lang="en-US" sz="1200" kern="1200" baseline="0" dirty="0">
                <a:solidFill>
                  <a:srgbClr val="666666"/>
                </a:solidFill>
                <a:latin typeface="Lucida Grande" pitchFamily="80" charset="0"/>
                <a:ea typeface="ＭＳ Ｐゴシック" charset="-128"/>
                <a:cs typeface="+mn-cs"/>
              </a:rPr>
              <a:t>the ‘home’ toolbar, click on ‘new slide’ and select from the templates the style you require from the dropdown box.</a:t>
            </a:r>
            <a:endParaRPr lang="en-US" sz="1200" kern="1200" dirty="0">
              <a:solidFill>
                <a:srgbClr val="731F43"/>
              </a:solidFill>
              <a:latin typeface="Lucida Grande" pitchFamily="80" charset="0"/>
              <a:ea typeface="ＭＳ Ｐゴシック" charset="-128"/>
              <a:cs typeface="+mn-cs"/>
            </a:endParaRPr>
          </a:p>
          <a:p>
            <a:pPr eaLnBrk="1" hangingPunct="1"/>
            <a:endParaRPr lang="en-US" sz="1200" kern="1200" dirty="0">
              <a:solidFill>
                <a:srgbClr val="731F43"/>
              </a:solidFill>
              <a:latin typeface="Lucida Grande" pitchFamily="80" charset="0"/>
              <a:ea typeface="ＭＳ Ｐゴシック" charset="-128"/>
              <a:cs typeface="+mn-cs"/>
            </a:endParaRPr>
          </a:p>
          <a:p>
            <a:pPr eaLnBrk="1" hangingPunct="1"/>
            <a:r>
              <a:rPr lang="en-US" sz="1200" b="1" kern="1200" dirty="0">
                <a:solidFill>
                  <a:srgbClr val="731F43"/>
                </a:solidFill>
                <a:latin typeface="Lucida Grande" pitchFamily="80" charset="0"/>
                <a:ea typeface="ＭＳ Ｐゴシック" charset="-128"/>
                <a:cs typeface="+mn-cs"/>
              </a:rPr>
              <a:t>Template slide 4: </a:t>
            </a:r>
            <a:r>
              <a:rPr lang="en-US" sz="1200" b="1" kern="1200" baseline="0" dirty="0">
                <a:solidFill>
                  <a:schemeClr val="tx1"/>
                </a:solidFill>
                <a:latin typeface="Lucida Grande" pitchFamily="80" charset="0"/>
                <a:ea typeface="ＭＳ Ｐゴシック" charset="-128"/>
                <a:cs typeface="+mn-cs"/>
              </a:rPr>
              <a:t>Typing new text and copying text from another document</a:t>
            </a:r>
          </a:p>
          <a:p>
            <a:pPr eaLnBrk="1" hangingPunct="1"/>
            <a:r>
              <a:rPr lang="en-US" sz="1200" kern="1200" baseline="0" dirty="0">
                <a:solidFill>
                  <a:schemeClr val="tx1"/>
                </a:solidFill>
                <a:latin typeface="Lucida Grande" pitchFamily="80" charset="0"/>
                <a:ea typeface="ＭＳ Ｐゴシック" charset="-128"/>
                <a:cs typeface="+mn-cs"/>
              </a:rPr>
              <a:t>New text</a:t>
            </a:r>
            <a:r>
              <a:rPr lang="en-US" sz="1200" kern="1200" dirty="0">
                <a:solidFill>
                  <a:schemeClr val="tx1"/>
                </a:solidFill>
                <a:latin typeface="Lucida Grande" pitchFamily="80" charset="0"/>
                <a:ea typeface="ＭＳ Ｐゴシック" charset="-128"/>
                <a:cs typeface="+mn-cs"/>
              </a:rPr>
              <a:t> should be typed over the</a:t>
            </a:r>
            <a:r>
              <a:rPr lang="en-US" sz="1200" kern="1200" baseline="0" dirty="0">
                <a:solidFill>
                  <a:schemeClr val="tx1"/>
                </a:solidFill>
                <a:latin typeface="Lucida Grande" pitchFamily="80" charset="0"/>
                <a:ea typeface="ＭＳ Ｐゴシック" charset="-128"/>
                <a:cs typeface="+mn-cs"/>
              </a:rPr>
              <a:t> text </a:t>
            </a:r>
            <a:r>
              <a:rPr lang="en-US" sz="1200" kern="1200" dirty="0">
                <a:solidFill>
                  <a:schemeClr val="tx1"/>
                </a:solidFill>
                <a:latin typeface="Lucida Grande" pitchFamily="80" charset="0"/>
                <a:ea typeface="ＭＳ Ｐゴシック" charset="-128"/>
                <a:cs typeface="+mn-cs"/>
              </a:rPr>
              <a:t>in the appropriate template. Copy and pasting text from another document will result in changing the style of the typography and layout. This is unavoidable as it is part of the Microsoft</a:t>
            </a:r>
            <a:r>
              <a:rPr lang="en-US" sz="1200" kern="1200" baseline="0" dirty="0">
                <a:solidFill>
                  <a:schemeClr val="tx1"/>
                </a:solidFill>
                <a:latin typeface="Lucida Grande" pitchFamily="80" charset="0"/>
                <a:ea typeface="ＭＳ Ｐゴシック" charset="-128"/>
                <a:cs typeface="+mn-cs"/>
              </a:rPr>
              <a:t> software</a:t>
            </a:r>
            <a:r>
              <a:rPr lang="en-US" sz="1200" kern="1200" dirty="0">
                <a:solidFill>
                  <a:schemeClr val="tx1"/>
                </a:solidFill>
                <a:latin typeface="Lucida Grande" pitchFamily="80" charset="0"/>
                <a:ea typeface="ＭＳ Ｐゴシック" charset="-128"/>
                <a:cs typeface="+mn-cs"/>
              </a:rPr>
              <a:t>. We</a:t>
            </a:r>
            <a:r>
              <a:rPr lang="en-US" sz="1200" kern="1200" baseline="0" dirty="0">
                <a:solidFill>
                  <a:schemeClr val="tx1"/>
                </a:solidFill>
                <a:latin typeface="Lucida Grande" pitchFamily="80" charset="0"/>
                <a:ea typeface="ＭＳ Ｐゴシック" charset="-128"/>
                <a:cs typeface="+mn-cs"/>
              </a:rPr>
              <a:t> appreciate that in sometimes you will need to copy text from another document into this template. Once you have pasted the existing text into the template, you will need to change the formatting so that they typefaces, sizes, </a:t>
            </a:r>
            <a:r>
              <a:rPr lang="en-US" sz="1200" kern="1200" baseline="0" dirty="0" err="1">
                <a:solidFill>
                  <a:schemeClr val="tx1"/>
                </a:solidFill>
                <a:latin typeface="Lucida Grande" pitchFamily="80" charset="0"/>
                <a:ea typeface="ＭＳ Ｐゴシック" charset="-128"/>
                <a:cs typeface="+mn-cs"/>
              </a:rPr>
              <a:t>colour</a:t>
            </a:r>
            <a:r>
              <a:rPr lang="en-US" sz="1200" kern="1200" baseline="0" dirty="0">
                <a:solidFill>
                  <a:schemeClr val="tx1"/>
                </a:solidFill>
                <a:latin typeface="Lucida Grande" pitchFamily="80" charset="0"/>
                <a:ea typeface="ＭＳ Ｐゴシック" charset="-128"/>
                <a:cs typeface="+mn-cs"/>
              </a:rPr>
              <a:t>, line spacing and alignment are consistent with the rest of the template.</a:t>
            </a:r>
            <a:endParaRPr lang="en-US" sz="1200" kern="1200" dirty="0">
              <a:solidFill>
                <a:schemeClr val="tx1"/>
              </a:solidFill>
              <a:latin typeface="Lucida Grande" pitchFamily="80" charset="0"/>
              <a:ea typeface="ＭＳ Ｐゴシック" charset="-128"/>
              <a:cs typeface="+mn-cs"/>
            </a:endParaRPr>
          </a:p>
          <a:p>
            <a:pPr eaLnBrk="1" hangingPunct="1"/>
            <a:endParaRPr lang="en-US" sz="1200" kern="1200" dirty="0">
              <a:solidFill>
                <a:srgbClr val="731F43"/>
              </a:solidFill>
              <a:latin typeface="Lucida Grande" pitchFamily="80" charset="0"/>
              <a:ea typeface="ＭＳ Ｐゴシック" charset="-128"/>
              <a:cs typeface="+mn-cs"/>
            </a:endParaRPr>
          </a:p>
          <a:p>
            <a:pPr eaLnBrk="1" hangingPunct="1"/>
            <a:r>
              <a:rPr lang="en-US" sz="1200" b="1" kern="1200" dirty="0">
                <a:solidFill>
                  <a:srgbClr val="731F43"/>
                </a:solidFill>
                <a:latin typeface="Lucida Grande" pitchFamily="80" charset="0"/>
                <a:ea typeface="ＭＳ Ｐゴシック" charset="-128"/>
                <a:cs typeface="+mn-cs"/>
              </a:rPr>
              <a:t>Template slide 5: Inserting images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aseline="0" dirty="0">
                <a:solidFill>
                  <a:srgbClr val="666666"/>
                </a:solidFill>
                <a:latin typeface="Calibri" pitchFamily="80" charset="0"/>
              </a:rPr>
              <a:t>There are three choices of templates with images already inserted. Please use the template with the relevant image size and positioning. </a:t>
            </a:r>
            <a:r>
              <a:rPr lang="en-US" sz="1200" kern="1200" dirty="0">
                <a:solidFill>
                  <a:srgbClr val="731F43"/>
                </a:solidFill>
                <a:latin typeface="Lucida Grande" pitchFamily="80" charset="0"/>
                <a:ea typeface="ＭＳ Ｐゴシック" charset="-128"/>
                <a:cs typeface="+mn-cs"/>
              </a:rPr>
              <a:t>To</a:t>
            </a:r>
            <a:r>
              <a:rPr lang="en-US" sz="1200" kern="1200" baseline="0" dirty="0">
                <a:solidFill>
                  <a:srgbClr val="731F43"/>
                </a:solidFill>
                <a:latin typeface="Lucida Grande" pitchFamily="80" charset="0"/>
                <a:ea typeface="ＭＳ Ｐゴシック" charset="-128"/>
                <a:cs typeface="+mn-cs"/>
              </a:rPr>
              <a:t> insert an i</a:t>
            </a:r>
            <a:r>
              <a:rPr lang="en-US" sz="1200" kern="1200" dirty="0">
                <a:solidFill>
                  <a:srgbClr val="731F43"/>
                </a:solidFill>
                <a:latin typeface="Lucida Grande" pitchFamily="80" charset="0"/>
                <a:ea typeface="ＭＳ Ｐゴシック" charset="-128"/>
                <a:cs typeface="+mn-cs"/>
              </a:rPr>
              <a:t>mage,</a:t>
            </a:r>
            <a:r>
              <a:rPr lang="en-US" sz="1200" kern="1200" baseline="0" dirty="0">
                <a:solidFill>
                  <a:srgbClr val="731F43"/>
                </a:solidFill>
                <a:latin typeface="Lucida Grande" pitchFamily="80" charset="0"/>
                <a:ea typeface="ＭＳ Ｐゴシック" charset="-128"/>
                <a:cs typeface="+mn-cs"/>
              </a:rPr>
              <a:t> please go to ‘insert’ then ‘picture’ and find your image, highlight it and ‘insert’. Resize the image and position as per the example template.</a:t>
            </a:r>
            <a:endParaRPr lang="en-US" sz="1200" kern="1200" dirty="0">
              <a:solidFill>
                <a:srgbClr val="731F43"/>
              </a:solidFill>
              <a:latin typeface="Lucida Grande" pitchFamily="80" charset="0"/>
              <a:ea typeface="ＭＳ Ｐゴシック" charset="-128"/>
              <a:cs typeface="+mn-cs"/>
            </a:endParaRPr>
          </a:p>
          <a:p>
            <a:pPr eaLnBrk="1" hangingPunct="1"/>
            <a:endParaRPr lang="en-US" sz="1200" kern="1200" dirty="0">
              <a:solidFill>
                <a:srgbClr val="731F43"/>
              </a:solidFill>
              <a:latin typeface="Lucida Grande" pitchFamily="80" charset="0"/>
              <a:ea typeface="ＭＳ Ｐゴシック" charset="-128"/>
              <a:cs typeface="+mn-cs"/>
            </a:endParaRPr>
          </a:p>
          <a:p>
            <a:pPr eaLnBrk="1" hangingPunct="1"/>
            <a:r>
              <a:rPr lang="en-US" sz="1200" b="1" kern="1200" dirty="0">
                <a:solidFill>
                  <a:srgbClr val="731F43"/>
                </a:solidFill>
                <a:latin typeface="Lucida Grande" pitchFamily="80" charset="0"/>
                <a:ea typeface="ＭＳ Ｐゴシック" charset="-128"/>
                <a:cs typeface="+mn-cs"/>
              </a:rPr>
              <a:t>Template slide 6: </a:t>
            </a:r>
            <a:r>
              <a:rPr lang="en-GB" sz="1200" b="1" kern="1200" dirty="0">
                <a:solidFill>
                  <a:schemeClr val="tx1"/>
                </a:solidFill>
                <a:latin typeface="Lucida Grande" pitchFamily="80" charset="0"/>
                <a:ea typeface="ＭＳ Ｐゴシック" charset="-128"/>
                <a:cs typeface="+mn-cs"/>
              </a:rPr>
              <a:t>Text boxes</a:t>
            </a:r>
          </a:p>
          <a:p>
            <a:pPr eaLnBrk="1" hangingPunct="1"/>
            <a:r>
              <a:rPr lang="en-GB" sz="1200" kern="1200" dirty="0">
                <a:solidFill>
                  <a:schemeClr val="tx1"/>
                </a:solidFill>
                <a:latin typeface="Lucida Grande" pitchFamily="80" charset="0"/>
                <a:ea typeface="ＭＳ Ｐゴシック" charset="-128"/>
                <a:cs typeface="+mn-cs"/>
              </a:rPr>
              <a:t>If</a:t>
            </a:r>
            <a:r>
              <a:rPr lang="en-GB" sz="1200" kern="1200" baseline="0" dirty="0">
                <a:solidFill>
                  <a:schemeClr val="tx1"/>
                </a:solidFill>
                <a:latin typeface="Lucida Grande" pitchFamily="80" charset="0"/>
                <a:ea typeface="ＭＳ Ｐゴシック" charset="-128"/>
                <a:cs typeface="+mn-cs"/>
              </a:rPr>
              <a:t> a text box is deleted, either insert a new slide (using the appropriate template) or go to another slide and copy a text box. To select a text box for copying, please click on the outer edge of the text box so that the line goes solid (not dashed). Right click your mouse and select ‘copy’, then go back and ‘paste’ it into the slide where the text box is missing which should paste into the correct position on the slide.</a:t>
            </a:r>
          </a:p>
          <a:p>
            <a:pPr eaLnBrk="1" hangingPunct="1"/>
            <a:endParaRPr lang="en-US" sz="1200" kern="1200" dirty="0">
              <a:solidFill>
                <a:srgbClr val="731F43"/>
              </a:solidFill>
              <a:latin typeface="Lucida Grande" pitchFamily="80" charset="0"/>
              <a:ea typeface="ＭＳ Ｐゴシック" charset="-128"/>
              <a:cs typeface="+mn-cs"/>
            </a:endParaRPr>
          </a:p>
          <a:p>
            <a:pPr eaLnBrk="1" hangingPunct="1"/>
            <a:r>
              <a:rPr lang="en-US" sz="1200" b="1" kern="1200" dirty="0">
                <a:solidFill>
                  <a:srgbClr val="731F43"/>
                </a:solidFill>
                <a:latin typeface="Lucida Grande" pitchFamily="80" charset="0"/>
                <a:ea typeface="ＭＳ Ｐゴシック" charset="-128"/>
                <a:cs typeface="+mn-cs"/>
              </a:rPr>
              <a:t>Template slide 7: Other information</a:t>
            </a:r>
          </a:p>
          <a:p>
            <a:pPr eaLnBrk="1" hangingPunct="1"/>
            <a:endParaRPr lang="en-US" sz="1200" kern="1200" dirty="0">
              <a:solidFill>
                <a:srgbClr val="731F43"/>
              </a:solidFill>
              <a:latin typeface="Lucida Grande" pitchFamily="80" charset="0"/>
              <a:ea typeface="ＭＳ Ｐゴシック" charset="-128"/>
              <a:cs typeface="+mn-cs"/>
            </a:endParaRPr>
          </a:p>
          <a:p>
            <a:pPr eaLnBrk="1" hangingPunct="1"/>
            <a:r>
              <a:rPr lang="en-GB" sz="1200" b="1" kern="1200" dirty="0">
                <a:solidFill>
                  <a:schemeClr val="tx1"/>
                </a:solidFill>
                <a:latin typeface="Lucida Grande" pitchFamily="80" charset="0"/>
                <a:ea typeface="ＭＳ Ｐゴシック" charset="-128"/>
                <a:cs typeface="+mn-cs"/>
              </a:rPr>
              <a:t>Typefaces, sizes</a:t>
            </a:r>
            <a:r>
              <a:rPr lang="en-GB" sz="1200" b="1" kern="1200" baseline="0" dirty="0">
                <a:solidFill>
                  <a:schemeClr val="tx1"/>
                </a:solidFill>
                <a:latin typeface="Lucida Grande" pitchFamily="80" charset="0"/>
                <a:ea typeface="ＭＳ Ｐゴシック" charset="-128"/>
                <a:cs typeface="+mn-cs"/>
              </a:rPr>
              <a:t> and colours</a:t>
            </a:r>
            <a:br>
              <a:rPr lang="en-GB" sz="1200" kern="1200" dirty="0">
                <a:solidFill>
                  <a:schemeClr val="tx1"/>
                </a:solidFill>
                <a:latin typeface="Lucida Grande" pitchFamily="80" charset="0"/>
                <a:ea typeface="ＭＳ Ｐゴシック" charset="-128"/>
                <a:cs typeface="+mn-cs"/>
              </a:rPr>
            </a:br>
            <a:r>
              <a:rPr lang="en-GB" sz="1200" kern="1200" dirty="0">
                <a:solidFill>
                  <a:schemeClr val="tx1"/>
                </a:solidFill>
                <a:latin typeface="Lucida Grande" pitchFamily="80" charset="0"/>
                <a:ea typeface="ＭＳ Ｐゴシック" charset="-128"/>
                <a:cs typeface="+mn-cs"/>
              </a:rPr>
              <a:t>All copy is Calibri.</a:t>
            </a:r>
          </a:p>
          <a:p>
            <a:pPr eaLnBrk="1" hangingPunct="1"/>
            <a:endParaRPr lang="en-GB" sz="1200" kern="1200" dirty="0">
              <a:solidFill>
                <a:schemeClr val="tx1"/>
              </a:solidFill>
              <a:latin typeface="Lucida Grande" pitchFamily="80" charset="0"/>
              <a:ea typeface="ＭＳ Ｐゴシック" charset="-128"/>
              <a:cs typeface="+mn-cs"/>
            </a:endParaRPr>
          </a:p>
          <a:p>
            <a:pPr eaLnBrk="1" hangingPunct="1"/>
            <a:r>
              <a:rPr lang="en-GB" sz="1200" kern="1200" dirty="0">
                <a:solidFill>
                  <a:schemeClr val="tx1"/>
                </a:solidFill>
                <a:latin typeface="Lucida Grande" pitchFamily="80" charset="0"/>
                <a:ea typeface="ＭＳ Ｐゴシック" charset="-128"/>
                <a:cs typeface="+mn-cs"/>
              </a:rPr>
              <a:t>Slide</a:t>
            </a:r>
            <a:r>
              <a:rPr lang="en-GB" sz="1200" kern="1200" baseline="0" dirty="0">
                <a:solidFill>
                  <a:schemeClr val="tx1"/>
                </a:solidFill>
                <a:latin typeface="Lucida Grande" pitchFamily="80" charset="0"/>
                <a:ea typeface="ＭＳ Ｐゴシック" charset="-128"/>
                <a:cs typeface="+mn-cs"/>
              </a:rPr>
              <a:t> title</a:t>
            </a:r>
            <a:r>
              <a:rPr lang="en-GB" sz="1200" kern="1200" dirty="0">
                <a:solidFill>
                  <a:schemeClr val="tx1"/>
                </a:solidFill>
                <a:latin typeface="Lucida Grande" pitchFamily="80" charset="0"/>
                <a:ea typeface="ＭＳ Ｐゴシック" charset="-128"/>
                <a:cs typeface="+mn-cs"/>
              </a:rPr>
              <a:t> copy throughout:</a:t>
            </a:r>
          </a:p>
          <a:p>
            <a:pPr eaLnBrk="1" hangingPunct="1"/>
            <a:r>
              <a:rPr lang="en-GB" sz="1200" i="1" kern="1200" dirty="0">
                <a:solidFill>
                  <a:schemeClr val="tx1"/>
                </a:solidFill>
                <a:latin typeface="Lucida Grande" pitchFamily="80" charset="0"/>
                <a:ea typeface="ＭＳ Ｐゴシック" charset="-128"/>
                <a:cs typeface="+mn-cs"/>
              </a:rPr>
              <a:t>Size:  </a:t>
            </a:r>
            <a:r>
              <a:rPr lang="en-GB" sz="1200" i="0" kern="1200" dirty="0">
                <a:solidFill>
                  <a:schemeClr val="tx1"/>
                </a:solidFill>
                <a:latin typeface="Lucida Grande" pitchFamily="80" charset="0"/>
                <a:ea typeface="ＭＳ Ｐゴシック" charset="-128"/>
                <a:cs typeface="+mn-cs"/>
              </a:rPr>
              <a:t>36 point</a:t>
            </a:r>
            <a:endParaRPr lang="en-GB" sz="1200" kern="1200" dirty="0">
              <a:solidFill>
                <a:schemeClr val="tx1"/>
              </a:solidFill>
              <a:latin typeface="Lucida Grande" pitchFamily="80" charset="0"/>
              <a:ea typeface="ＭＳ Ｐゴシック" charset="-128"/>
              <a:cs typeface="+mn-cs"/>
            </a:endParaRPr>
          </a:p>
          <a:p>
            <a:pPr eaLnBrk="1" hangingPunct="1"/>
            <a:r>
              <a:rPr lang="en-GB" sz="1200" i="1" kern="1200" dirty="0">
                <a:solidFill>
                  <a:schemeClr val="tx1"/>
                </a:solidFill>
                <a:latin typeface="Lucida Grande" pitchFamily="80" charset="0"/>
                <a:ea typeface="ＭＳ Ｐゴシック" charset="-128"/>
                <a:cs typeface="+mn-cs"/>
              </a:rPr>
              <a:t>Colour Lancaster University red:  </a:t>
            </a:r>
            <a:r>
              <a:rPr lang="en-GB" sz="1200" kern="1200" dirty="0">
                <a:solidFill>
                  <a:schemeClr val="tx1"/>
                </a:solidFill>
                <a:latin typeface="Lucida Grande" pitchFamily="80" charset="0"/>
                <a:ea typeface="ＭＳ Ｐゴシック" charset="-128"/>
                <a:cs typeface="+mn-cs"/>
              </a:rPr>
              <a:t>(RGB) R: 181 G: 18 B: 27 (recent</a:t>
            </a:r>
            <a:r>
              <a:rPr lang="en-GB" sz="1200" kern="1200" baseline="0" dirty="0">
                <a:solidFill>
                  <a:schemeClr val="tx1"/>
                </a:solidFill>
                <a:latin typeface="Lucida Grande" pitchFamily="80" charset="0"/>
                <a:ea typeface="ＭＳ Ｐゴシック" charset="-128"/>
                <a:cs typeface="+mn-cs"/>
              </a:rPr>
              <a:t> colours on PowerPoint)</a:t>
            </a:r>
            <a:br>
              <a:rPr lang="en-GB" sz="1200" kern="1200" dirty="0">
                <a:solidFill>
                  <a:schemeClr val="tx1"/>
                </a:solidFill>
                <a:latin typeface="Lucida Grande" pitchFamily="80" charset="0"/>
                <a:ea typeface="ＭＳ Ｐゴシック" charset="-128"/>
                <a:cs typeface="+mn-cs"/>
              </a:rPr>
            </a:br>
            <a:br>
              <a:rPr lang="en-GB" sz="1200" kern="1200" dirty="0">
                <a:solidFill>
                  <a:schemeClr val="tx1"/>
                </a:solidFill>
                <a:latin typeface="Lucida Grande" pitchFamily="80" charset="0"/>
                <a:ea typeface="ＭＳ Ｐゴシック" charset="-128"/>
                <a:cs typeface="+mn-cs"/>
              </a:rPr>
            </a:br>
            <a:r>
              <a:rPr lang="en-GB" sz="1200" kern="1200" dirty="0">
                <a:solidFill>
                  <a:schemeClr val="tx1"/>
                </a:solidFill>
                <a:latin typeface="Lucida Grande" pitchFamily="80" charset="0"/>
                <a:ea typeface="ＭＳ Ｐゴシック" charset="-128"/>
                <a:cs typeface="+mn-cs"/>
              </a:rPr>
              <a:t>Small copy on first and last slide:</a:t>
            </a:r>
            <a:br>
              <a:rPr lang="en-GB" sz="1200" kern="1200" dirty="0">
                <a:solidFill>
                  <a:schemeClr val="tx1"/>
                </a:solidFill>
                <a:latin typeface="Lucida Grande" pitchFamily="80" charset="0"/>
                <a:ea typeface="ＭＳ Ｐゴシック" charset="-128"/>
                <a:cs typeface="+mn-cs"/>
              </a:rPr>
            </a:br>
            <a:r>
              <a:rPr lang="en-GB" sz="1200" i="1" kern="1200" dirty="0">
                <a:solidFill>
                  <a:schemeClr val="tx1"/>
                </a:solidFill>
                <a:latin typeface="Lucida Grande" pitchFamily="80" charset="0"/>
                <a:ea typeface="ＭＳ Ｐゴシック" charset="-128"/>
                <a:cs typeface="+mn-cs"/>
              </a:rPr>
              <a:t>Size:  </a:t>
            </a:r>
            <a:r>
              <a:rPr lang="en-GB" sz="1200" kern="1200" dirty="0">
                <a:solidFill>
                  <a:schemeClr val="tx1"/>
                </a:solidFill>
                <a:latin typeface="Lucida Grande" pitchFamily="80" charset="0"/>
                <a:ea typeface="ＭＳ Ｐゴシック" charset="-128"/>
                <a:cs typeface="+mn-cs"/>
              </a:rPr>
              <a:t>16 point</a:t>
            </a:r>
            <a:br>
              <a:rPr lang="en-GB" sz="1200" kern="1200" dirty="0">
                <a:solidFill>
                  <a:schemeClr val="tx1"/>
                </a:solidFill>
                <a:latin typeface="Lucida Grande" pitchFamily="80" charset="0"/>
                <a:ea typeface="ＭＳ Ｐゴシック" charset="-128"/>
                <a:cs typeface="+mn-cs"/>
              </a:rPr>
            </a:br>
            <a:r>
              <a:rPr lang="en-GB" sz="1200" i="1" kern="1200" dirty="0">
                <a:solidFill>
                  <a:schemeClr val="tx1"/>
                </a:solidFill>
                <a:latin typeface="Lucida Grande" pitchFamily="80" charset="0"/>
                <a:ea typeface="ＭＳ Ｐゴシック" charset="-128"/>
                <a:cs typeface="+mn-cs"/>
              </a:rPr>
              <a:t>Colour</a:t>
            </a:r>
            <a:r>
              <a:rPr lang="en-GB" sz="1200" i="1" kern="1200" baseline="0" dirty="0">
                <a:solidFill>
                  <a:schemeClr val="tx1"/>
                </a:solidFill>
                <a:latin typeface="Lucida Grande" pitchFamily="80" charset="0"/>
                <a:ea typeface="ＭＳ Ｐゴシック" charset="-128"/>
                <a:cs typeface="+mn-cs"/>
              </a:rPr>
              <a:t> </a:t>
            </a:r>
            <a:r>
              <a:rPr lang="en-GB" sz="1200" i="1" kern="1200" dirty="0">
                <a:solidFill>
                  <a:schemeClr val="tx1"/>
                </a:solidFill>
                <a:latin typeface="Lucida Grande" pitchFamily="80" charset="0"/>
                <a:ea typeface="ＭＳ Ｐゴシック" charset="-128"/>
                <a:cs typeface="+mn-cs"/>
              </a:rPr>
              <a:t>grey:  </a:t>
            </a:r>
            <a:r>
              <a:rPr lang="en-GB" sz="1200" kern="1200" dirty="0">
                <a:solidFill>
                  <a:schemeClr val="tx1"/>
                </a:solidFill>
                <a:latin typeface="Lucida Grande" pitchFamily="80" charset="0"/>
                <a:ea typeface="ＭＳ Ｐゴシック" charset="-128"/>
                <a:cs typeface="+mn-cs"/>
              </a:rPr>
              <a:t>(RGB) R: 102 G: 102 B: 102 (recent</a:t>
            </a:r>
            <a:r>
              <a:rPr lang="en-GB" sz="1200" kern="1200" baseline="0" dirty="0">
                <a:solidFill>
                  <a:schemeClr val="tx1"/>
                </a:solidFill>
                <a:latin typeface="Lucida Grande" pitchFamily="80" charset="0"/>
                <a:ea typeface="ＭＳ Ｐゴシック" charset="-128"/>
                <a:cs typeface="+mn-cs"/>
              </a:rPr>
              <a:t> colours on PowerPoint)</a:t>
            </a:r>
            <a:br>
              <a:rPr lang="en-GB" sz="1200" kern="1200" dirty="0">
                <a:solidFill>
                  <a:schemeClr val="tx1"/>
                </a:solidFill>
                <a:latin typeface="Lucida Grande" pitchFamily="80" charset="0"/>
                <a:ea typeface="ＭＳ Ｐゴシック" charset="-128"/>
                <a:cs typeface="+mn-cs"/>
              </a:rPr>
            </a:br>
            <a:endParaRPr lang="en-GB" sz="1200" kern="1200" dirty="0">
              <a:solidFill>
                <a:schemeClr val="tx1"/>
              </a:solidFill>
              <a:latin typeface="Lucida Grande" pitchFamily="80" charset="0"/>
              <a:ea typeface="ＭＳ Ｐゴシック" charset="-128"/>
              <a:cs typeface="+mn-cs"/>
            </a:endParaRPr>
          </a:p>
          <a:p>
            <a:pPr eaLnBrk="1" hangingPunct="1"/>
            <a:r>
              <a:rPr lang="en-GB" sz="1200" kern="1200" dirty="0">
                <a:solidFill>
                  <a:schemeClr val="tx1"/>
                </a:solidFill>
                <a:latin typeface="Lucida Grande" pitchFamily="80" charset="0"/>
                <a:ea typeface="ＭＳ Ｐゴシック" charset="-128"/>
                <a:cs typeface="+mn-cs"/>
              </a:rPr>
              <a:t>Sub-heading</a:t>
            </a:r>
            <a:r>
              <a:rPr lang="en-GB" sz="1200" kern="1200" baseline="0" dirty="0">
                <a:solidFill>
                  <a:schemeClr val="tx1"/>
                </a:solidFill>
                <a:latin typeface="Lucida Grande" pitchFamily="80" charset="0"/>
                <a:ea typeface="ＭＳ Ｐゴシック" charset="-128"/>
                <a:cs typeface="+mn-cs"/>
              </a:rPr>
              <a:t>s</a:t>
            </a:r>
            <a:r>
              <a:rPr lang="en-GB" sz="1200" kern="1200" dirty="0">
                <a:solidFill>
                  <a:schemeClr val="tx1"/>
                </a:solidFill>
                <a:latin typeface="Lucida Grande" pitchFamily="80" charset="0"/>
                <a:ea typeface="ＭＳ Ｐゴシック" charset="-128"/>
                <a:cs typeface="+mn-cs"/>
              </a:rPr>
              <a:t>:</a:t>
            </a:r>
            <a:br>
              <a:rPr lang="en-GB" sz="1200" kern="1200" dirty="0">
                <a:solidFill>
                  <a:schemeClr val="tx1"/>
                </a:solidFill>
                <a:latin typeface="Lucida Grande" pitchFamily="80" charset="0"/>
                <a:ea typeface="ＭＳ Ｐゴシック" charset="-128"/>
                <a:cs typeface="+mn-cs"/>
              </a:rPr>
            </a:br>
            <a:r>
              <a:rPr lang="en-GB" sz="1200" i="1" kern="1200" dirty="0">
                <a:solidFill>
                  <a:schemeClr val="tx1"/>
                </a:solidFill>
                <a:latin typeface="Lucida Grande" pitchFamily="80" charset="0"/>
                <a:ea typeface="ＭＳ Ｐゴシック" charset="-128"/>
                <a:cs typeface="+mn-cs"/>
              </a:rPr>
              <a:t>Size:  </a:t>
            </a:r>
            <a:r>
              <a:rPr lang="en-GB" sz="1200" i="0" kern="1200" dirty="0">
                <a:solidFill>
                  <a:schemeClr val="tx1"/>
                </a:solidFill>
                <a:latin typeface="Lucida Grande" pitchFamily="80" charset="0"/>
                <a:ea typeface="ＭＳ Ｐゴシック" charset="-128"/>
                <a:cs typeface="+mn-cs"/>
              </a:rPr>
              <a:t>24 point – italics</a:t>
            </a:r>
            <a:br>
              <a:rPr lang="en-GB" sz="1200" kern="1200" dirty="0">
                <a:solidFill>
                  <a:schemeClr val="tx1"/>
                </a:solidFill>
                <a:latin typeface="Lucida Grande" pitchFamily="80" charset="0"/>
                <a:ea typeface="ＭＳ Ｐゴシック" charset="-128"/>
                <a:cs typeface="+mn-cs"/>
              </a:rPr>
            </a:br>
            <a:r>
              <a:rPr lang="en-GB" sz="1200" i="1" kern="1200" dirty="0">
                <a:solidFill>
                  <a:schemeClr val="tx1"/>
                </a:solidFill>
                <a:latin typeface="Lucida Grande" pitchFamily="80" charset="0"/>
                <a:ea typeface="ＭＳ Ｐゴシック" charset="-128"/>
                <a:cs typeface="+mn-cs"/>
              </a:rPr>
              <a:t>Colour</a:t>
            </a:r>
            <a:r>
              <a:rPr lang="en-GB" sz="1200" i="1" kern="1200" baseline="0" dirty="0">
                <a:solidFill>
                  <a:schemeClr val="tx1"/>
                </a:solidFill>
                <a:latin typeface="Lucida Grande" pitchFamily="80" charset="0"/>
                <a:ea typeface="ＭＳ Ｐゴシック" charset="-128"/>
                <a:cs typeface="+mn-cs"/>
              </a:rPr>
              <a:t> </a:t>
            </a:r>
            <a:r>
              <a:rPr lang="en-GB" sz="1200" i="1" kern="1200" dirty="0">
                <a:solidFill>
                  <a:schemeClr val="tx1"/>
                </a:solidFill>
                <a:latin typeface="Lucida Grande" pitchFamily="80" charset="0"/>
                <a:ea typeface="ＭＳ Ｐゴシック" charset="-128"/>
                <a:cs typeface="+mn-cs"/>
              </a:rPr>
              <a:t>grey:  </a:t>
            </a:r>
            <a:r>
              <a:rPr lang="en-GB" sz="1200" kern="1200" dirty="0">
                <a:solidFill>
                  <a:schemeClr val="tx1"/>
                </a:solidFill>
                <a:latin typeface="Lucida Grande" pitchFamily="80" charset="0"/>
                <a:ea typeface="ＭＳ Ｐゴシック" charset="-128"/>
                <a:cs typeface="+mn-cs"/>
              </a:rPr>
              <a:t>(RGB) R: 102 G: 102 B: 102 (recent</a:t>
            </a:r>
            <a:r>
              <a:rPr lang="en-GB" sz="1200" kern="1200" baseline="0" dirty="0">
                <a:solidFill>
                  <a:schemeClr val="tx1"/>
                </a:solidFill>
                <a:latin typeface="Lucida Grande" pitchFamily="80" charset="0"/>
                <a:ea typeface="ＭＳ Ｐゴシック" charset="-128"/>
                <a:cs typeface="+mn-cs"/>
              </a:rPr>
              <a:t> colours on PowerPoint)</a:t>
            </a:r>
            <a:endParaRPr lang="en-GB" sz="1200" kern="1200" dirty="0">
              <a:solidFill>
                <a:schemeClr val="tx1"/>
              </a:solidFill>
              <a:latin typeface="Lucida Grande" pitchFamily="80" charset="0"/>
              <a:ea typeface="ＭＳ Ｐゴシック" charset="-128"/>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br>
              <a:rPr lang="en-GB" sz="1200" kern="1200" dirty="0">
                <a:solidFill>
                  <a:schemeClr val="tx1"/>
                </a:solidFill>
                <a:latin typeface="Lucida Grande" pitchFamily="80" charset="0"/>
                <a:ea typeface="ＭＳ Ｐゴシック" charset="-128"/>
                <a:cs typeface="+mn-cs"/>
              </a:rPr>
            </a:br>
            <a:r>
              <a:rPr lang="en-GB" sz="1200" kern="1200" dirty="0">
                <a:solidFill>
                  <a:schemeClr val="tx1"/>
                </a:solidFill>
                <a:latin typeface="Lucida Grande" pitchFamily="80" charset="0"/>
                <a:ea typeface="ＭＳ Ｐゴシック" charset="-128"/>
                <a:cs typeface="+mn-cs"/>
              </a:rPr>
              <a:t>Bullets copy and body copy:</a:t>
            </a:r>
            <a:br>
              <a:rPr lang="en-GB" sz="1200" kern="1200" dirty="0">
                <a:solidFill>
                  <a:schemeClr val="tx1"/>
                </a:solidFill>
                <a:latin typeface="Lucida Grande" pitchFamily="80" charset="0"/>
                <a:ea typeface="ＭＳ Ｐゴシック" charset="-128"/>
                <a:cs typeface="+mn-cs"/>
              </a:rPr>
            </a:br>
            <a:r>
              <a:rPr lang="en-GB" sz="1200" i="1" kern="1200" dirty="0">
                <a:solidFill>
                  <a:schemeClr val="tx1"/>
                </a:solidFill>
                <a:latin typeface="Lucida Grande" pitchFamily="80" charset="0"/>
                <a:ea typeface="ＭＳ Ｐゴシック" charset="-128"/>
                <a:cs typeface="+mn-cs"/>
              </a:rPr>
              <a:t>Size:</a:t>
            </a:r>
            <a:r>
              <a:rPr lang="en-GB" sz="1200" i="1" kern="1200" baseline="0" dirty="0">
                <a:solidFill>
                  <a:schemeClr val="tx1"/>
                </a:solidFill>
                <a:latin typeface="Lucida Grande" pitchFamily="80" charset="0"/>
                <a:ea typeface="ＭＳ Ｐゴシック" charset="-128"/>
                <a:cs typeface="+mn-cs"/>
              </a:rPr>
              <a:t>  </a:t>
            </a:r>
            <a:r>
              <a:rPr lang="en-GB" sz="1200" kern="1200" dirty="0">
                <a:solidFill>
                  <a:schemeClr val="tx1"/>
                </a:solidFill>
                <a:latin typeface="Lucida Grande" pitchFamily="80" charset="0"/>
                <a:ea typeface="ＭＳ Ｐゴシック" charset="-128"/>
                <a:cs typeface="+mn-cs"/>
              </a:rPr>
              <a:t>24 point</a:t>
            </a:r>
            <a:r>
              <a:rPr lang="en-GB" sz="1200" kern="1200" baseline="0" dirty="0">
                <a:solidFill>
                  <a:schemeClr val="tx1"/>
                </a:solidFill>
                <a:latin typeface="Lucida Grande" pitchFamily="80" charset="0"/>
                <a:ea typeface="ＭＳ Ｐゴシック" charset="-128"/>
                <a:cs typeface="+mn-cs"/>
              </a:rPr>
              <a:t> </a:t>
            </a:r>
            <a:r>
              <a:rPr lang="en-GB" sz="1200" kern="1200" dirty="0">
                <a:solidFill>
                  <a:schemeClr val="tx1"/>
                </a:solidFill>
                <a:latin typeface="Lucida Grande" pitchFamily="80" charset="0"/>
                <a:ea typeface="ＭＳ Ｐゴシック" charset="-128"/>
                <a:cs typeface="+mn-cs"/>
              </a:rPr>
              <a:t>(see below for a further option)</a:t>
            </a:r>
            <a:br>
              <a:rPr lang="en-GB" sz="1200" kern="1200" dirty="0">
                <a:solidFill>
                  <a:schemeClr val="tx1"/>
                </a:solidFill>
                <a:latin typeface="Lucida Grande" pitchFamily="80" charset="0"/>
                <a:ea typeface="ＭＳ Ｐゴシック" charset="-128"/>
                <a:cs typeface="+mn-cs"/>
              </a:rPr>
            </a:br>
            <a:r>
              <a:rPr lang="en-GB" sz="1200" i="1" kern="1200" dirty="0">
                <a:solidFill>
                  <a:schemeClr val="tx1"/>
                </a:solidFill>
                <a:latin typeface="Lucida Grande" pitchFamily="80" charset="0"/>
                <a:ea typeface="ＭＳ Ｐゴシック" charset="-128"/>
                <a:cs typeface="+mn-cs"/>
              </a:rPr>
              <a:t>Colour grey:  </a:t>
            </a:r>
            <a:r>
              <a:rPr lang="en-GB" sz="1200" kern="1200" dirty="0">
                <a:solidFill>
                  <a:schemeClr val="tx1"/>
                </a:solidFill>
                <a:latin typeface="Lucida Grande" pitchFamily="80" charset="0"/>
                <a:ea typeface="ＭＳ Ｐゴシック" charset="-128"/>
                <a:cs typeface="+mn-cs"/>
              </a:rPr>
              <a:t>(RGB) R: 102 G: 102 B: 102 (recent</a:t>
            </a:r>
            <a:r>
              <a:rPr lang="en-GB" sz="1200" kern="1200" baseline="0" dirty="0">
                <a:solidFill>
                  <a:schemeClr val="tx1"/>
                </a:solidFill>
                <a:latin typeface="Lucida Grande" pitchFamily="80" charset="0"/>
                <a:ea typeface="ＭＳ Ｐゴシック" charset="-128"/>
                <a:cs typeface="+mn-cs"/>
              </a:rPr>
              <a:t> colours on PowerPoint)</a:t>
            </a:r>
            <a:endParaRPr lang="en-GB" sz="1200" kern="1200" dirty="0">
              <a:solidFill>
                <a:schemeClr val="tx1"/>
              </a:solidFill>
              <a:latin typeface="Lucida Grande" pitchFamily="80" charset="0"/>
              <a:ea typeface="ＭＳ Ｐゴシック" charset="-128"/>
              <a:cs typeface="+mn-cs"/>
            </a:endParaRPr>
          </a:p>
          <a:p>
            <a:pPr eaLnBrk="1" hangingPunct="1"/>
            <a:r>
              <a:rPr lang="en-GB" sz="1200" kern="1200" dirty="0">
                <a:solidFill>
                  <a:schemeClr val="tx1"/>
                </a:solidFill>
                <a:latin typeface="Lucida Grande" pitchFamily="80" charset="0"/>
                <a:ea typeface="ＭＳ Ｐゴシック" charset="-128"/>
                <a:cs typeface="+mn-cs"/>
              </a:rPr>
              <a:t>It</a:t>
            </a:r>
            <a:r>
              <a:rPr lang="en-GB" sz="1200" kern="1200" baseline="0" dirty="0">
                <a:solidFill>
                  <a:schemeClr val="tx1"/>
                </a:solidFill>
                <a:latin typeface="Lucida Grande" pitchFamily="80" charset="0"/>
                <a:ea typeface="ＭＳ Ｐゴシック" charset="-128"/>
                <a:cs typeface="+mn-cs"/>
              </a:rPr>
              <a:t> isn’t advisable to have too much text on a slide, however on rare occasions it may be necessary, therefore there is a slide using 20 point bullet pointed text.</a:t>
            </a:r>
            <a:endParaRPr lang="en-US" sz="1200" kern="1200" dirty="0">
              <a:solidFill>
                <a:schemeClr val="tx1"/>
              </a:solidFill>
              <a:latin typeface="Lucida Grande" pitchFamily="80" charset="0"/>
              <a:ea typeface="ＭＳ Ｐゴシック" charset="-128"/>
              <a:cs typeface="+mn-cs"/>
            </a:endParaRPr>
          </a:p>
          <a:p>
            <a:pPr eaLnBrk="1" hangingPunct="1"/>
            <a:endParaRPr lang="en-US" sz="1200" kern="1200" dirty="0">
              <a:solidFill>
                <a:schemeClr val="tx1"/>
              </a:solidFill>
              <a:latin typeface="Lucida Grande" pitchFamily="80" charset="0"/>
              <a:ea typeface="ＭＳ Ｐゴシック" charset="-128"/>
              <a:cs typeface="+mn-cs"/>
            </a:endParaRPr>
          </a:p>
          <a:p>
            <a:pPr eaLnBrk="1" hangingPunct="1"/>
            <a:r>
              <a:rPr lang="en-US" sz="1200" b="1" kern="1200" dirty="0">
                <a:solidFill>
                  <a:schemeClr val="tx1"/>
                </a:solidFill>
                <a:latin typeface="Lucida Grande" pitchFamily="80" charset="0"/>
                <a:ea typeface="ＭＳ Ｐゴシック" charset="-128"/>
                <a:cs typeface="+mn-cs"/>
              </a:rPr>
              <a:t>Line</a:t>
            </a:r>
            <a:r>
              <a:rPr lang="en-US" sz="1200" b="1" kern="1200" baseline="0" dirty="0">
                <a:solidFill>
                  <a:schemeClr val="tx1"/>
                </a:solidFill>
                <a:latin typeface="Lucida Grande" pitchFamily="80" charset="0"/>
                <a:ea typeface="ＭＳ Ｐゴシック" charset="-128"/>
                <a:cs typeface="+mn-cs"/>
              </a:rPr>
              <a:t> spacing and alignment</a:t>
            </a:r>
          </a:p>
          <a:p>
            <a:pPr eaLnBrk="1" hangingPunct="1"/>
            <a:r>
              <a:rPr lang="en-US" sz="1200" kern="1200" baseline="0" dirty="0">
                <a:solidFill>
                  <a:schemeClr val="tx1"/>
                </a:solidFill>
                <a:latin typeface="Lucida Grande" pitchFamily="80" charset="0"/>
                <a:ea typeface="ＭＳ Ｐゴシック" charset="-128"/>
                <a:cs typeface="+mn-cs"/>
              </a:rPr>
              <a:t>Single line spacing (apart from the main headings which is ‘exactly 35 point’)</a:t>
            </a:r>
          </a:p>
          <a:p>
            <a:pPr eaLnBrk="1" hangingPunct="1"/>
            <a:r>
              <a:rPr lang="en-US" sz="1200" kern="1200" baseline="0" dirty="0">
                <a:solidFill>
                  <a:schemeClr val="tx1"/>
                </a:solidFill>
                <a:latin typeface="Lucida Grande" pitchFamily="80" charset="0"/>
                <a:ea typeface="ＭＳ Ｐゴシック" charset="-128"/>
                <a:cs typeface="+mn-cs"/>
              </a:rPr>
              <a:t>All text is aligned left</a:t>
            </a:r>
            <a:endParaRPr lang="en-US" sz="1200" kern="1200" dirty="0">
              <a:solidFill>
                <a:schemeClr val="tx1"/>
              </a:solidFill>
              <a:latin typeface="Lucida Grande" pitchFamily="80" charset="0"/>
              <a:ea typeface="ＭＳ Ｐゴシック" charset="-128"/>
              <a:cs typeface="+mn-cs"/>
            </a:endParaRPr>
          </a:p>
          <a:p>
            <a:pPr eaLnBrk="1" hangingPunct="1"/>
            <a:endParaRPr lang="en-US" sz="1200" kern="1200" dirty="0">
              <a:solidFill>
                <a:srgbClr val="731F43"/>
              </a:solidFill>
              <a:latin typeface="Lucida Grande" pitchFamily="80" charset="0"/>
              <a:ea typeface="ＭＳ Ｐゴシック" charset="-128"/>
              <a:cs typeface="+mn-cs"/>
            </a:endParaRPr>
          </a:p>
          <a:p>
            <a:pPr eaLnBrk="1" hangingPunct="1"/>
            <a:r>
              <a:rPr lang="en-US" sz="1200" b="1" kern="1200" baseline="0" dirty="0">
                <a:solidFill>
                  <a:srgbClr val="731F43"/>
                </a:solidFill>
                <a:latin typeface="Lucida Grande" pitchFamily="80" charset="0"/>
                <a:ea typeface="ＭＳ Ｐゴシック" charset="-128"/>
                <a:cs typeface="+mn-cs"/>
              </a:rPr>
              <a:t>Slide title options</a:t>
            </a:r>
          </a:p>
          <a:p>
            <a:pPr eaLnBrk="1" hangingPunct="1"/>
            <a:r>
              <a:rPr lang="en-US" sz="1200" kern="1200" baseline="0" dirty="0">
                <a:solidFill>
                  <a:srgbClr val="731F43"/>
                </a:solidFill>
                <a:latin typeface="Lucida Grande" pitchFamily="80" charset="0"/>
                <a:ea typeface="ＭＳ Ｐゴシック" charset="-128"/>
                <a:cs typeface="+mn-cs"/>
              </a:rPr>
              <a:t>There are two options for titles on the slides – one line or two lines for longer titles. Ideally, the one line title should be used, however on rare occasions a two line title maybe needed.</a:t>
            </a:r>
            <a:endParaRPr lang="en-US" sz="1200" kern="1200" dirty="0">
              <a:solidFill>
                <a:srgbClr val="731F43"/>
              </a:solidFill>
              <a:latin typeface="Lucida Grande" pitchFamily="80" charset="0"/>
              <a:ea typeface="ＭＳ Ｐゴシック" charset="-128"/>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8AF62-0413-459D-A055-9BD345497D1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387787-9AA6-4998-B168-15D31B82258F}" type="slidenum">
              <a:rPr lang="en-GB" smtClean="0"/>
              <a:t>2</a:t>
            </a:fld>
            <a:endParaRPr lang="en-GB"/>
          </a:p>
        </p:txBody>
      </p:sp>
    </p:spTree>
    <p:extLst>
      <p:ext uri="{BB962C8B-B14F-4D97-AF65-F5344CB8AC3E}">
        <p14:creationId xmlns:p14="http://schemas.microsoft.com/office/powerpoint/2010/main" val="156882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387787-9AA6-4998-B168-15D31B82258F}" type="slidenum">
              <a:rPr lang="en-GB" smtClean="0"/>
              <a:t>3</a:t>
            </a:fld>
            <a:endParaRPr lang="en-GB"/>
          </a:p>
        </p:txBody>
      </p:sp>
    </p:spTree>
    <p:extLst>
      <p:ext uri="{BB962C8B-B14F-4D97-AF65-F5344CB8AC3E}">
        <p14:creationId xmlns:p14="http://schemas.microsoft.com/office/powerpoint/2010/main" val="156882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387787-9AA6-4998-B168-15D31B82258F}" type="slidenum">
              <a:rPr lang="en-GB" smtClean="0"/>
              <a:t>4</a:t>
            </a:fld>
            <a:endParaRPr lang="en-GB"/>
          </a:p>
        </p:txBody>
      </p:sp>
    </p:spTree>
    <p:extLst>
      <p:ext uri="{BB962C8B-B14F-4D97-AF65-F5344CB8AC3E}">
        <p14:creationId xmlns:p14="http://schemas.microsoft.com/office/powerpoint/2010/main" val="1568822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52C1D-2346-3C45-1133-AE4D8E749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AAC09-5C68-2B80-1D00-4E93A8FCB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C82DCD-D01F-04E9-33ED-3E7D6EB3A7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952E51-3229-4CAB-5CA7-B1C027320FF4}"/>
              </a:ext>
            </a:extLst>
          </p:cNvPr>
          <p:cNvSpPr>
            <a:spLocks noGrp="1"/>
          </p:cNvSpPr>
          <p:nvPr>
            <p:ph type="sldNum" sz="quarter" idx="5"/>
          </p:nvPr>
        </p:nvSpPr>
        <p:spPr/>
        <p:txBody>
          <a:bodyPr/>
          <a:lstStyle/>
          <a:p>
            <a:fld id="{C4387787-9AA6-4998-B168-15D31B82258F}" type="slidenum">
              <a:rPr lang="en-GB" smtClean="0"/>
              <a:t>5</a:t>
            </a:fld>
            <a:endParaRPr lang="en-GB"/>
          </a:p>
        </p:txBody>
      </p:sp>
    </p:spTree>
    <p:extLst>
      <p:ext uri="{BB962C8B-B14F-4D97-AF65-F5344CB8AC3E}">
        <p14:creationId xmlns:p14="http://schemas.microsoft.com/office/powerpoint/2010/main" val="3540451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387787-9AA6-4998-B168-15D31B82258F}" type="slidenum">
              <a:rPr lang="en-GB" smtClean="0"/>
              <a:t>6</a:t>
            </a:fld>
            <a:endParaRPr lang="en-GB"/>
          </a:p>
        </p:txBody>
      </p:sp>
    </p:spTree>
    <p:extLst>
      <p:ext uri="{BB962C8B-B14F-4D97-AF65-F5344CB8AC3E}">
        <p14:creationId xmlns:p14="http://schemas.microsoft.com/office/powerpoint/2010/main" val="1568822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387787-9AA6-4998-B168-15D31B82258F}" type="slidenum">
              <a:rPr lang="en-GB" smtClean="0"/>
              <a:t>7</a:t>
            </a:fld>
            <a:endParaRPr lang="en-GB"/>
          </a:p>
        </p:txBody>
      </p:sp>
    </p:spTree>
    <p:extLst>
      <p:ext uri="{BB962C8B-B14F-4D97-AF65-F5344CB8AC3E}">
        <p14:creationId xmlns:p14="http://schemas.microsoft.com/office/powerpoint/2010/main" val="1568822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387787-9AA6-4998-B168-15D31B82258F}" type="slidenum">
              <a:rPr lang="en-GB" smtClean="0"/>
              <a:t>8</a:t>
            </a:fld>
            <a:endParaRPr lang="en-GB"/>
          </a:p>
        </p:txBody>
      </p:sp>
    </p:spTree>
    <p:extLst>
      <p:ext uri="{BB962C8B-B14F-4D97-AF65-F5344CB8AC3E}">
        <p14:creationId xmlns:p14="http://schemas.microsoft.com/office/powerpoint/2010/main" val="1568822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fld id="{D3FE48D7-B765-DF48-ABE7-0F8964562B4E}" type="slidenum">
              <a:rPr lang="en-US" smtClean="0"/>
              <a:t>11</a:t>
            </a:fld>
            <a:endParaRPr lang="en-US"/>
          </a:p>
        </p:txBody>
      </p:sp>
    </p:spTree>
    <p:extLst>
      <p:ext uri="{BB962C8B-B14F-4D97-AF65-F5344CB8AC3E}">
        <p14:creationId xmlns:p14="http://schemas.microsoft.com/office/powerpoint/2010/main" val="671085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Red">
    <p:spTree>
      <p:nvGrpSpPr>
        <p:cNvPr id="1" name=""/>
        <p:cNvGrpSpPr/>
        <p:nvPr/>
      </p:nvGrpSpPr>
      <p:grpSpPr>
        <a:xfrm>
          <a:off x="0" y="0"/>
          <a:ext cx="0" cy="0"/>
          <a:chOff x="0" y="0"/>
          <a:chExt cx="0" cy="0"/>
        </a:xfrm>
      </p:grpSpPr>
      <p:sp>
        <p:nvSpPr>
          <p:cNvPr id="6" name="object 2" descr="Red background">
            <a:extLst>
              <a:ext uri="{FF2B5EF4-FFF2-40B4-BE49-F238E27FC236}">
                <a16:creationId xmlns:a16="http://schemas.microsoft.com/office/drawing/2014/main" id="{1EF2C280-F524-405F-B409-A0B3EEB3A760}"/>
              </a:ext>
              <a:ext uri="{C183D7F6-B498-43B3-948B-1728B52AA6E4}">
                <adec:decorative xmlns:adec="http://schemas.microsoft.com/office/drawing/2017/decorative" val="0"/>
              </a:ext>
            </a:extLst>
          </p:cNvPr>
          <p:cNvSpPr/>
          <p:nvPr userDrawn="1"/>
        </p:nvSpPr>
        <p:spPr>
          <a:xfrm>
            <a:off x="195942" y="195942"/>
            <a:ext cx="11812555" cy="6475445"/>
          </a:xfrm>
          <a:custGeom>
            <a:avLst/>
            <a:gdLst/>
            <a:ahLst/>
            <a:cxnLst/>
            <a:rect l="l" t="t" r="r" b="b"/>
            <a:pathLst>
              <a:path w="12048490" h="6713220">
                <a:moveTo>
                  <a:pt x="0" y="6713004"/>
                </a:moveTo>
                <a:lnTo>
                  <a:pt x="12048210" y="6713004"/>
                </a:lnTo>
                <a:lnTo>
                  <a:pt x="12048210" y="0"/>
                </a:lnTo>
                <a:lnTo>
                  <a:pt x="0" y="0"/>
                </a:lnTo>
                <a:lnTo>
                  <a:pt x="0" y="6713004"/>
                </a:lnTo>
                <a:close/>
              </a:path>
            </a:pathLst>
          </a:custGeom>
          <a:solidFill>
            <a:srgbClr val="B5111A"/>
          </a:solidFill>
        </p:spPr>
        <p:txBody>
          <a:bodyPr wrap="square" lIns="0" tIns="0" rIns="0" bIns="0" rtlCol="0"/>
          <a:lstStyle/>
          <a:p>
            <a:endParaRPr/>
          </a:p>
        </p:txBody>
      </p:sp>
      <p:pic>
        <p:nvPicPr>
          <p:cNvPr id="9" name="Picture 8" descr="Lancaster University">
            <a:extLst>
              <a:ext uri="{FF2B5EF4-FFF2-40B4-BE49-F238E27FC236}">
                <a16:creationId xmlns:a16="http://schemas.microsoft.com/office/drawing/2014/main" id="{B4C545BB-4FC6-4C07-B4BC-1B3873E92B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4942" y="762000"/>
            <a:ext cx="2552491" cy="806916"/>
          </a:xfrm>
          <a:prstGeom prst="rect">
            <a:avLst/>
          </a:prstGeom>
        </p:spPr>
      </p:pic>
      <p:sp>
        <p:nvSpPr>
          <p:cNvPr id="2" name="Title 1">
            <a:extLst>
              <a:ext uri="{FF2B5EF4-FFF2-40B4-BE49-F238E27FC236}">
                <a16:creationId xmlns:a16="http://schemas.microsoft.com/office/drawing/2014/main" id="{470CF9F2-6D22-4CA4-A596-A6A43B8C793E}"/>
              </a:ext>
            </a:extLst>
          </p:cNvPr>
          <p:cNvSpPr>
            <a:spLocks noGrp="1"/>
          </p:cNvSpPr>
          <p:nvPr>
            <p:ph type="ctrTitle" hasCustomPrompt="1"/>
          </p:nvPr>
        </p:nvSpPr>
        <p:spPr>
          <a:xfrm>
            <a:off x="900940" y="2205022"/>
            <a:ext cx="9144000" cy="1399152"/>
          </a:xfrm>
        </p:spPr>
        <p:txBody>
          <a:bodyPr anchor="b">
            <a:normAutofit/>
          </a:bodyPr>
          <a:lstStyle>
            <a:lvl1pPr algn="l">
              <a:lnSpc>
                <a:spcPts val="4400"/>
              </a:lnSpc>
              <a:spcBef>
                <a:spcPts val="1110"/>
              </a:spcBef>
              <a:defRPr sz="4550">
                <a:solidFill>
                  <a:schemeClr val="bg1"/>
                </a:solidFill>
                <a:latin typeface="Calibri" panose="020F0502020204030204" pitchFamily="34" charset="0"/>
                <a:cs typeface="Calibri" panose="020F0502020204030204" pitchFamily="34" charset="0"/>
              </a:defRPr>
            </a:lvl1pPr>
          </a:lstStyle>
          <a:p>
            <a:r>
              <a:rPr lang="en-US" dirty="0"/>
              <a:t>Template slide: </a:t>
            </a:r>
            <a:br>
              <a:rPr lang="en-US" dirty="0"/>
            </a:br>
            <a:r>
              <a:rPr lang="en-US" dirty="0"/>
              <a:t>presentation title goes here</a:t>
            </a:r>
            <a:endParaRPr lang="en-GB" dirty="0"/>
          </a:p>
        </p:txBody>
      </p:sp>
      <p:sp>
        <p:nvSpPr>
          <p:cNvPr id="3" name="Subtitle 2">
            <a:extLst>
              <a:ext uri="{FF2B5EF4-FFF2-40B4-BE49-F238E27FC236}">
                <a16:creationId xmlns:a16="http://schemas.microsoft.com/office/drawing/2014/main" id="{6D01B88C-C94B-424C-B0DC-611AA046862B}"/>
              </a:ext>
            </a:extLst>
          </p:cNvPr>
          <p:cNvSpPr>
            <a:spLocks noGrp="1"/>
          </p:cNvSpPr>
          <p:nvPr>
            <p:ph type="subTitle" idx="1" hasCustomPrompt="1"/>
          </p:nvPr>
        </p:nvSpPr>
        <p:spPr>
          <a:xfrm>
            <a:off x="934338" y="4152381"/>
            <a:ext cx="9144000" cy="1655762"/>
          </a:xfrm>
        </p:spPr>
        <p:txBody>
          <a:bodyPr>
            <a:normAutofit/>
          </a:bodyPr>
          <a:lstStyle>
            <a:lvl1pPr marL="0" indent="0" algn="l">
              <a:lnSpc>
                <a:spcPts val="2800"/>
              </a:lnSpc>
              <a:spcBef>
                <a:spcPts val="525"/>
              </a:spcBef>
              <a:buNone/>
              <a:defRPr sz="26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date, month, year here</a:t>
            </a:r>
          </a:p>
          <a:p>
            <a:r>
              <a:rPr lang="en-US" dirty="0"/>
              <a:t>Insert presenter name</a:t>
            </a:r>
            <a:endParaRPr lang="en-GB" dirty="0"/>
          </a:p>
        </p:txBody>
      </p:sp>
      <p:sp>
        <p:nvSpPr>
          <p:cNvPr id="8" name="object 6">
            <a:extLst>
              <a:ext uri="{FF2B5EF4-FFF2-40B4-BE49-F238E27FC236}">
                <a16:creationId xmlns:a16="http://schemas.microsoft.com/office/drawing/2014/main" id="{4260E1F7-11D6-4F9A-9CDB-A1450D1E497D}"/>
              </a:ext>
            </a:extLst>
          </p:cNvPr>
          <p:cNvSpPr/>
          <p:nvPr userDrawn="1"/>
        </p:nvSpPr>
        <p:spPr>
          <a:xfrm>
            <a:off x="992097" y="3829921"/>
            <a:ext cx="1584325" cy="0"/>
          </a:xfrm>
          <a:custGeom>
            <a:avLst/>
            <a:gdLst/>
            <a:ahLst/>
            <a:cxnLst/>
            <a:rect l="l" t="t" r="r" b="b"/>
            <a:pathLst>
              <a:path w="1584325">
                <a:moveTo>
                  <a:pt x="0" y="0"/>
                </a:moveTo>
                <a:lnTo>
                  <a:pt x="1584159" y="0"/>
                </a:lnTo>
              </a:path>
            </a:pathLst>
          </a:custGeom>
          <a:ln w="16929">
            <a:solidFill>
              <a:srgbClr val="A6ADB1"/>
            </a:solidFill>
          </a:ln>
        </p:spPr>
        <p:txBody>
          <a:bodyPr wrap="square" lIns="0" tIns="0" rIns="0" bIns="0" rtlCol="0"/>
          <a:lstStyle/>
          <a:p>
            <a:endParaRPr/>
          </a:p>
        </p:txBody>
      </p:sp>
      <p:sp>
        <p:nvSpPr>
          <p:cNvPr id="10" name="object 6">
            <a:extLst>
              <a:ext uri="{FF2B5EF4-FFF2-40B4-BE49-F238E27FC236}">
                <a16:creationId xmlns:a16="http://schemas.microsoft.com/office/drawing/2014/main" id="{BCDE62AB-9720-4075-A15D-483E19C7DADA}"/>
              </a:ext>
              <a:ext uri="{C183D7F6-B498-43B3-948B-1728B52AA6E4}">
                <adec:decorative xmlns:adec="http://schemas.microsoft.com/office/drawing/2017/decorative" val="1"/>
              </a:ext>
            </a:extLst>
          </p:cNvPr>
          <p:cNvSpPr/>
          <p:nvPr userDrawn="1"/>
        </p:nvSpPr>
        <p:spPr>
          <a:xfrm>
            <a:off x="971922" y="3832747"/>
            <a:ext cx="1590675" cy="0"/>
          </a:xfrm>
          <a:custGeom>
            <a:avLst/>
            <a:gdLst/>
            <a:ahLst/>
            <a:cxnLst/>
            <a:rect l="l" t="t" r="r" b="b"/>
            <a:pathLst>
              <a:path w="1590675">
                <a:moveTo>
                  <a:pt x="0" y="0"/>
                </a:moveTo>
                <a:lnTo>
                  <a:pt x="1590421" y="0"/>
                </a:lnTo>
              </a:path>
            </a:pathLst>
          </a:custGeom>
          <a:ln w="17043">
            <a:solidFill>
              <a:srgbClr val="A6ADB1"/>
            </a:solidFill>
          </a:ln>
        </p:spPr>
        <p:txBody>
          <a:bodyPr wrap="square" lIns="0" tIns="0" rIns="0" bIns="0" rtlCol="0"/>
          <a:lstStyle/>
          <a:p>
            <a:endParaRPr/>
          </a:p>
        </p:txBody>
      </p:sp>
      <p:sp>
        <p:nvSpPr>
          <p:cNvPr id="13" name="Slide Number Placeholder 5">
            <a:extLst>
              <a:ext uri="{FF2B5EF4-FFF2-40B4-BE49-F238E27FC236}">
                <a16:creationId xmlns:a16="http://schemas.microsoft.com/office/drawing/2014/main" id="{7BD4E107-ACD4-4A6A-8618-FDF878C3B9DA}"/>
              </a:ext>
            </a:extLst>
          </p:cNvPr>
          <p:cNvSpPr>
            <a:spLocks noGrp="1"/>
          </p:cNvSpPr>
          <p:nvPr>
            <p:ph type="sldNum" sz="quarter" idx="4"/>
          </p:nvPr>
        </p:nvSpPr>
        <p:spPr>
          <a:xfrm>
            <a:off x="8955058" y="6092983"/>
            <a:ext cx="2743200" cy="365125"/>
          </a:xfrm>
          <a:prstGeom prst="rect">
            <a:avLst/>
          </a:prstGeom>
        </p:spPr>
        <p:txBody>
          <a:bodyPr vert="horz" lIns="91440" tIns="45720" rIns="91440" bIns="45720" rtlCol="0" anchor="ctr"/>
          <a:lstStyle>
            <a:lvl1pPr algn="r">
              <a:defRPr sz="1800">
                <a:solidFill>
                  <a:schemeClr val="bg1"/>
                </a:solidFill>
              </a:defRPr>
            </a:lvl1pPr>
          </a:lstStyle>
          <a:p>
            <a:fld id="{6998E55D-8E2A-4AFE-A61C-B5DBBB7761E7}" type="slidenum">
              <a:rPr lang="en-GB" smtClean="0"/>
              <a:pPr/>
              <a:t>‹#›</a:t>
            </a:fld>
            <a:endParaRPr lang="en-GB"/>
          </a:p>
        </p:txBody>
      </p:sp>
    </p:spTree>
    <p:extLst>
      <p:ext uri="{BB962C8B-B14F-4D97-AF65-F5344CB8AC3E}">
        <p14:creationId xmlns:p14="http://schemas.microsoft.com/office/powerpoint/2010/main" val="336469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object 4">
            <a:extLst>
              <a:ext uri="{FF2B5EF4-FFF2-40B4-BE49-F238E27FC236}">
                <a16:creationId xmlns:a16="http://schemas.microsoft.com/office/drawing/2014/main" id="{E911A0A4-9D31-4F34-8E71-4A07A9FDE92A}"/>
              </a:ext>
              <a:ext uri="{C183D7F6-B498-43B3-948B-1728B52AA6E4}">
                <adec:decorative xmlns:adec="http://schemas.microsoft.com/office/drawing/2017/decorative" val="1"/>
              </a:ext>
            </a:extLst>
          </p:cNvPr>
          <p:cNvSpPr/>
          <p:nvPr userDrawn="1"/>
        </p:nvSpPr>
        <p:spPr>
          <a:xfrm>
            <a:off x="854508" y="1832146"/>
            <a:ext cx="1584325" cy="0"/>
          </a:xfrm>
          <a:custGeom>
            <a:avLst/>
            <a:gdLst/>
            <a:ahLst/>
            <a:cxnLst/>
            <a:rect l="l" t="t" r="r" b="b"/>
            <a:pathLst>
              <a:path w="1584325">
                <a:moveTo>
                  <a:pt x="0" y="0"/>
                </a:moveTo>
                <a:lnTo>
                  <a:pt x="1583728" y="0"/>
                </a:lnTo>
              </a:path>
            </a:pathLst>
          </a:custGeom>
          <a:ln w="16929">
            <a:solidFill>
              <a:srgbClr val="A6ADB1"/>
            </a:solidFill>
          </a:ln>
        </p:spPr>
        <p:txBody>
          <a:bodyPr wrap="square" lIns="0" tIns="0" rIns="0" bIns="0" rtlCol="0"/>
          <a:lstStyle/>
          <a:p>
            <a:endParaRPr/>
          </a:p>
        </p:txBody>
      </p:sp>
      <p:sp>
        <p:nvSpPr>
          <p:cNvPr id="13" name="Title 1">
            <a:extLst>
              <a:ext uri="{FF2B5EF4-FFF2-40B4-BE49-F238E27FC236}">
                <a16:creationId xmlns:a16="http://schemas.microsoft.com/office/drawing/2014/main" id="{DBE2592A-4048-4211-B609-EB603E5AE283}"/>
              </a:ext>
            </a:extLst>
          </p:cNvPr>
          <p:cNvSpPr>
            <a:spLocks noGrp="1"/>
          </p:cNvSpPr>
          <p:nvPr>
            <p:ph type="title"/>
          </p:nvPr>
        </p:nvSpPr>
        <p:spPr>
          <a:xfrm>
            <a:off x="735559" y="531848"/>
            <a:ext cx="7568682" cy="1158840"/>
          </a:xfrm>
        </p:spPr>
        <p:txBody>
          <a:bodyPr>
            <a:normAutofit/>
          </a:bodyPr>
          <a:lstStyle>
            <a:lvl1pPr>
              <a:lnSpc>
                <a:spcPts val="3470"/>
              </a:lnSpc>
              <a:spcBef>
                <a:spcPts val="750"/>
              </a:spcBef>
              <a:defRPr sz="3600">
                <a:solidFill>
                  <a:srgbClr val="B5121B"/>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432CECB2-8BBC-4238-95E4-9CF53BEC0F2A}"/>
              </a:ext>
            </a:extLst>
          </p:cNvPr>
          <p:cNvSpPr>
            <a:spLocks noGrp="1"/>
          </p:cNvSpPr>
          <p:nvPr>
            <p:ph type="sldNum" sz="quarter" idx="4"/>
          </p:nvPr>
        </p:nvSpPr>
        <p:spPr>
          <a:xfrm>
            <a:off x="8955058" y="6092983"/>
            <a:ext cx="2743200" cy="365125"/>
          </a:xfrm>
          <a:prstGeom prst="rect">
            <a:avLst/>
          </a:prstGeom>
        </p:spPr>
        <p:txBody>
          <a:bodyPr vert="horz" lIns="91440" tIns="45720" rIns="91440" bIns="45720" rtlCol="0" anchor="ctr"/>
          <a:lstStyle>
            <a:lvl1pPr algn="r">
              <a:defRPr sz="1800">
                <a:solidFill>
                  <a:srgbClr val="414042"/>
                </a:solidFill>
              </a:defRPr>
            </a:lvl1pPr>
          </a:lstStyle>
          <a:p>
            <a:fld id="{6998E55D-8E2A-4AFE-A61C-B5DBBB7761E7}" type="slidenum">
              <a:rPr lang="en-GB" smtClean="0"/>
              <a:pPr/>
              <a:t>‹#›</a:t>
            </a:fld>
            <a:endParaRPr lang="en-GB"/>
          </a:p>
        </p:txBody>
      </p:sp>
      <p:pic>
        <p:nvPicPr>
          <p:cNvPr id="15" name="Picture 14" descr="Lancaster University">
            <a:extLst>
              <a:ext uri="{FF2B5EF4-FFF2-40B4-BE49-F238E27FC236}">
                <a16:creationId xmlns:a16="http://schemas.microsoft.com/office/drawing/2014/main" id="{F43189D6-09CC-4664-8F2F-E317A914F4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4359" y="762000"/>
            <a:ext cx="2098889" cy="663520"/>
          </a:xfrm>
          <a:prstGeom prst="rect">
            <a:avLst/>
          </a:prstGeom>
        </p:spPr>
      </p:pic>
    </p:spTree>
    <p:extLst>
      <p:ext uri="{BB962C8B-B14F-4D97-AF65-F5344CB8AC3E}">
        <p14:creationId xmlns:p14="http://schemas.microsoft.com/office/powerpoint/2010/main" val="2537887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AEB81DE-9DB5-4365-A5C5-617C96B6EED8}"/>
              </a:ext>
            </a:extLst>
          </p:cNvPr>
          <p:cNvSpPr>
            <a:spLocks noGrp="1"/>
          </p:cNvSpPr>
          <p:nvPr>
            <p:ph type="sldNum" sz="quarter" idx="4"/>
          </p:nvPr>
        </p:nvSpPr>
        <p:spPr>
          <a:xfrm>
            <a:off x="8955058" y="6092983"/>
            <a:ext cx="2743200" cy="365125"/>
          </a:xfrm>
          <a:prstGeom prst="rect">
            <a:avLst/>
          </a:prstGeom>
        </p:spPr>
        <p:txBody>
          <a:bodyPr vert="horz" lIns="91440" tIns="45720" rIns="91440" bIns="45720" rtlCol="0" anchor="ctr"/>
          <a:lstStyle>
            <a:lvl1pPr algn="r">
              <a:defRPr sz="1800">
                <a:solidFill>
                  <a:srgbClr val="414042"/>
                </a:solidFill>
              </a:defRPr>
            </a:lvl1pPr>
          </a:lstStyle>
          <a:p>
            <a:fld id="{6998E55D-8E2A-4AFE-A61C-B5DBBB7761E7}" type="slidenum">
              <a:rPr lang="en-GB" smtClean="0"/>
              <a:pPr/>
              <a:t>‹#›</a:t>
            </a:fld>
            <a:endParaRPr lang="en-GB"/>
          </a:p>
        </p:txBody>
      </p:sp>
    </p:spTree>
    <p:extLst>
      <p:ext uri="{BB962C8B-B14F-4D97-AF65-F5344CB8AC3E}">
        <p14:creationId xmlns:p14="http://schemas.microsoft.com/office/powerpoint/2010/main" val="68635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8: blank slide">
    <p:spTree>
      <p:nvGrpSpPr>
        <p:cNvPr id="1" name=""/>
        <p:cNvGrpSpPr/>
        <p:nvPr/>
      </p:nvGrpSpPr>
      <p:grpSpPr>
        <a:xfrm>
          <a:off x="0" y="0"/>
          <a:ext cx="0" cy="0"/>
          <a:chOff x="0" y="0"/>
          <a:chExt cx="0" cy="0"/>
        </a:xfrm>
      </p:grpSpPr>
      <p:sp>
        <p:nvSpPr>
          <p:cNvPr id="3" name="Title 1"/>
          <p:cNvSpPr>
            <a:spLocks noGrp="1"/>
          </p:cNvSpPr>
          <p:nvPr>
            <p:ph type="ctrTitle"/>
          </p:nvPr>
        </p:nvSpPr>
        <p:spPr>
          <a:xfrm>
            <a:off x="527382" y="548680"/>
            <a:ext cx="9025002" cy="1152128"/>
          </a:xfrm>
          <a:prstGeom prst="rect">
            <a:avLst/>
          </a:prstGeom>
        </p:spPr>
        <p:txBody>
          <a:bodyPr/>
          <a:lstStyle>
            <a:lvl1pPr algn="l">
              <a:lnSpc>
                <a:spcPts val="3152"/>
              </a:lnSpc>
              <a:defRPr sz="3243">
                <a:solidFill>
                  <a:srgbClr val="B5121B"/>
                </a:solidFill>
              </a:defRPr>
            </a:lvl1pPr>
          </a:lstStyle>
          <a:p>
            <a:r>
              <a:rPr lang="en-US"/>
              <a:t>Click to edit Master title style</a:t>
            </a:r>
            <a:endParaRPr lang="en-GB"/>
          </a:p>
        </p:txBody>
      </p:sp>
    </p:spTree>
    <p:extLst>
      <p:ext uri="{BB962C8B-B14F-4D97-AF65-F5344CB8AC3E}">
        <p14:creationId xmlns:p14="http://schemas.microsoft.com/office/powerpoint/2010/main" val="535756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88D765E-6947-4112-A313-D7450D70040B}"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64FFD5-857D-4E78-9487-744EAAF262D3}" type="slidenum">
              <a:rPr lang="en-GB" smtClean="0"/>
              <a:t>‹#›</a:t>
            </a:fld>
            <a:endParaRPr lang="en-GB"/>
          </a:p>
        </p:txBody>
      </p:sp>
    </p:spTree>
    <p:extLst>
      <p:ext uri="{BB962C8B-B14F-4D97-AF65-F5344CB8AC3E}">
        <p14:creationId xmlns:p14="http://schemas.microsoft.com/office/powerpoint/2010/main" val="2945746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88D765E-6947-4112-A313-D7450D70040B}"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64FFD5-857D-4E78-9487-744EAAF262D3}" type="slidenum">
              <a:rPr lang="en-GB" smtClean="0"/>
              <a:t>‹#›</a:t>
            </a:fld>
            <a:endParaRPr lang="en-GB"/>
          </a:p>
        </p:txBody>
      </p:sp>
    </p:spTree>
    <p:extLst>
      <p:ext uri="{BB962C8B-B14F-4D97-AF65-F5344CB8AC3E}">
        <p14:creationId xmlns:p14="http://schemas.microsoft.com/office/powerpoint/2010/main" val="1949665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8D765E-6947-4112-A313-D7450D70040B}"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64FFD5-857D-4E78-9487-744EAAF262D3}" type="slidenum">
              <a:rPr lang="en-GB" smtClean="0"/>
              <a:t>‹#›</a:t>
            </a:fld>
            <a:endParaRPr lang="en-GB"/>
          </a:p>
        </p:txBody>
      </p:sp>
    </p:spTree>
    <p:extLst>
      <p:ext uri="{BB962C8B-B14F-4D97-AF65-F5344CB8AC3E}">
        <p14:creationId xmlns:p14="http://schemas.microsoft.com/office/powerpoint/2010/main" val="2790230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88D765E-6947-4112-A313-D7450D70040B}"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64FFD5-857D-4E78-9487-744EAAF262D3}" type="slidenum">
              <a:rPr lang="en-GB" smtClean="0"/>
              <a:t>‹#›</a:t>
            </a:fld>
            <a:endParaRPr lang="en-GB"/>
          </a:p>
        </p:txBody>
      </p:sp>
    </p:spTree>
    <p:extLst>
      <p:ext uri="{BB962C8B-B14F-4D97-AF65-F5344CB8AC3E}">
        <p14:creationId xmlns:p14="http://schemas.microsoft.com/office/powerpoint/2010/main" val="3223276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88D765E-6947-4112-A313-D7450D70040B}" type="datetimeFigureOut">
              <a:rPr lang="en-GB" smtClean="0"/>
              <a:t>21/02/2025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364FFD5-857D-4E78-9487-744EAAF262D3}" type="slidenum">
              <a:rPr lang="en-GB" smtClean="0"/>
              <a:t>‹#›</a:t>
            </a:fld>
            <a:endParaRPr lang="en-GB"/>
          </a:p>
        </p:txBody>
      </p:sp>
    </p:spTree>
    <p:extLst>
      <p:ext uri="{BB962C8B-B14F-4D97-AF65-F5344CB8AC3E}">
        <p14:creationId xmlns:p14="http://schemas.microsoft.com/office/powerpoint/2010/main" val="2882278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88D765E-6947-4112-A313-D7450D70040B}" type="datetimeFigureOut">
              <a:rPr lang="en-GB" smtClean="0"/>
              <a:t>21/02/2025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364FFD5-857D-4E78-9487-744EAAF262D3}" type="slidenum">
              <a:rPr lang="en-GB" smtClean="0"/>
              <a:t>‹#›</a:t>
            </a:fld>
            <a:endParaRPr lang="en-GB"/>
          </a:p>
        </p:txBody>
      </p:sp>
    </p:spTree>
    <p:extLst>
      <p:ext uri="{BB962C8B-B14F-4D97-AF65-F5344CB8AC3E}">
        <p14:creationId xmlns:p14="http://schemas.microsoft.com/office/powerpoint/2010/main" val="181233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8D765E-6947-4112-A313-D7450D70040B}" type="datetimeFigureOut">
              <a:rPr lang="en-GB" smtClean="0"/>
              <a:t>21/02/2025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64FFD5-857D-4E78-9487-744EAAF262D3}" type="slidenum">
              <a:rPr lang="en-GB" smtClean="0"/>
              <a:t>‹#›</a:t>
            </a:fld>
            <a:endParaRPr lang="en-GB"/>
          </a:p>
        </p:txBody>
      </p:sp>
    </p:spTree>
    <p:extLst>
      <p:ext uri="{BB962C8B-B14F-4D97-AF65-F5344CB8AC3E}">
        <p14:creationId xmlns:p14="http://schemas.microsoft.com/office/powerpoint/2010/main" val="271357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F9F2-6D22-4CA4-A596-A6A43B8C793E}"/>
              </a:ext>
            </a:extLst>
          </p:cNvPr>
          <p:cNvSpPr>
            <a:spLocks noGrp="1"/>
          </p:cNvSpPr>
          <p:nvPr>
            <p:ph type="ctrTitle" hasCustomPrompt="1"/>
          </p:nvPr>
        </p:nvSpPr>
        <p:spPr>
          <a:xfrm>
            <a:off x="900940" y="2205022"/>
            <a:ext cx="9144000" cy="1399152"/>
          </a:xfrm>
        </p:spPr>
        <p:txBody>
          <a:bodyPr anchor="b">
            <a:normAutofit/>
          </a:bodyPr>
          <a:lstStyle>
            <a:lvl1pPr algn="l">
              <a:lnSpc>
                <a:spcPts val="4400"/>
              </a:lnSpc>
              <a:spcBef>
                <a:spcPts val="1110"/>
              </a:spcBef>
              <a:defRPr sz="4550">
                <a:solidFill>
                  <a:srgbClr val="B5121B"/>
                </a:solidFill>
                <a:latin typeface="Calibri" panose="020F0502020204030204" pitchFamily="34" charset="0"/>
                <a:cs typeface="Calibri" panose="020F0502020204030204" pitchFamily="34" charset="0"/>
              </a:defRPr>
            </a:lvl1pPr>
          </a:lstStyle>
          <a:p>
            <a:r>
              <a:rPr lang="en-US" dirty="0"/>
              <a:t>Template slide: </a:t>
            </a:r>
            <a:br>
              <a:rPr lang="en-US" dirty="0"/>
            </a:br>
            <a:r>
              <a:rPr lang="en-US" dirty="0"/>
              <a:t>presentation title goes here</a:t>
            </a:r>
            <a:endParaRPr lang="en-GB" dirty="0"/>
          </a:p>
        </p:txBody>
      </p:sp>
      <p:sp>
        <p:nvSpPr>
          <p:cNvPr id="3" name="Subtitle 2">
            <a:extLst>
              <a:ext uri="{FF2B5EF4-FFF2-40B4-BE49-F238E27FC236}">
                <a16:creationId xmlns:a16="http://schemas.microsoft.com/office/drawing/2014/main" id="{6D01B88C-C94B-424C-B0DC-611AA046862B}"/>
              </a:ext>
            </a:extLst>
          </p:cNvPr>
          <p:cNvSpPr>
            <a:spLocks noGrp="1"/>
          </p:cNvSpPr>
          <p:nvPr>
            <p:ph type="subTitle" idx="1" hasCustomPrompt="1"/>
          </p:nvPr>
        </p:nvSpPr>
        <p:spPr>
          <a:xfrm>
            <a:off x="934338" y="4152381"/>
            <a:ext cx="9144000" cy="1655762"/>
          </a:xfrm>
        </p:spPr>
        <p:txBody>
          <a:bodyPr>
            <a:normAutofit/>
          </a:bodyPr>
          <a:lstStyle>
            <a:lvl1pPr marL="0" indent="0" algn="l">
              <a:lnSpc>
                <a:spcPts val="2800"/>
              </a:lnSpc>
              <a:spcBef>
                <a:spcPts val="525"/>
              </a:spcBef>
              <a:buNone/>
              <a:defRPr sz="26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date, month, year here</a:t>
            </a:r>
          </a:p>
          <a:p>
            <a:r>
              <a:rPr lang="en-US" dirty="0"/>
              <a:t>Insert presenter name</a:t>
            </a:r>
            <a:endParaRPr lang="en-GB" dirty="0"/>
          </a:p>
        </p:txBody>
      </p:sp>
      <p:pic>
        <p:nvPicPr>
          <p:cNvPr id="7" name="Picture 6" descr="Lancaster University">
            <a:extLst>
              <a:ext uri="{FF2B5EF4-FFF2-40B4-BE49-F238E27FC236}">
                <a16:creationId xmlns:a16="http://schemas.microsoft.com/office/drawing/2014/main" id="{2528AF01-8AC0-4C10-8386-19F11482E5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56682" y="762000"/>
            <a:ext cx="2565317" cy="810971"/>
          </a:xfrm>
          <a:prstGeom prst="rect">
            <a:avLst/>
          </a:prstGeom>
        </p:spPr>
      </p:pic>
      <p:sp>
        <p:nvSpPr>
          <p:cNvPr id="8" name="object 6">
            <a:extLst>
              <a:ext uri="{FF2B5EF4-FFF2-40B4-BE49-F238E27FC236}">
                <a16:creationId xmlns:a16="http://schemas.microsoft.com/office/drawing/2014/main" id="{4260E1F7-11D6-4F9A-9CDB-A1450D1E497D}"/>
              </a:ext>
              <a:ext uri="{C183D7F6-B498-43B3-948B-1728B52AA6E4}">
                <adec:decorative xmlns:adec="http://schemas.microsoft.com/office/drawing/2017/decorative" val="1"/>
              </a:ext>
            </a:extLst>
          </p:cNvPr>
          <p:cNvSpPr/>
          <p:nvPr userDrawn="1"/>
        </p:nvSpPr>
        <p:spPr>
          <a:xfrm>
            <a:off x="992097" y="3829921"/>
            <a:ext cx="1584325" cy="0"/>
          </a:xfrm>
          <a:custGeom>
            <a:avLst/>
            <a:gdLst/>
            <a:ahLst/>
            <a:cxnLst/>
            <a:rect l="l" t="t" r="r" b="b"/>
            <a:pathLst>
              <a:path w="1584325">
                <a:moveTo>
                  <a:pt x="0" y="0"/>
                </a:moveTo>
                <a:lnTo>
                  <a:pt x="1584159" y="0"/>
                </a:lnTo>
              </a:path>
            </a:pathLst>
          </a:custGeom>
          <a:ln w="16929">
            <a:solidFill>
              <a:srgbClr val="A6ADB1"/>
            </a:solidFill>
          </a:ln>
        </p:spPr>
        <p:txBody>
          <a:bodyPr wrap="square" lIns="0" tIns="0" rIns="0" bIns="0" rtlCol="0"/>
          <a:lstStyle/>
          <a:p>
            <a:endParaRPr/>
          </a:p>
        </p:txBody>
      </p:sp>
      <p:sp>
        <p:nvSpPr>
          <p:cNvPr id="11" name="Slide Number Placeholder 5">
            <a:extLst>
              <a:ext uri="{FF2B5EF4-FFF2-40B4-BE49-F238E27FC236}">
                <a16:creationId xmlns:a16="http://schemas.microsoft.com/office/drawing/2014/main" id="{195C828A-191B-48BF-BB4A-DF202F883DD1}"/>
              </a:ext>
            </a:extLst>
          </p:cNvPr>
          <p:cNvSpPr>
            <a:spLocks noGrp="1"/>
          </p:cNvSpPr>
          <p:nvPr>
            <p:ph type="sldNum" sz="quarter" idx="4"/>
          </p:nvPr>
        </p:nvSpPr>
        <p:spPr>
          <a:xfrm>
            <a:off x="8955058" y="6092983"/>
            <a:ext cx="2743200" cy="365125"/>
          </a:xfrm>
          <a:prstGeom prst="rect">
            <a:avLst/>
          </a:prstGeom>
        </p:spPr>
        <p:txBody>
          <a:bodyPr vert="horz" lIns="91440" tIns="45720" rIns="91440" bIns="45720" rtlCol="0" anchor="ctr"/>
          <a:lstStyle>
            <a:lvl1pPr algn="r">
              <a:defRPr sz="1800">
                <a:solidFill>
                  <a:srgbClr val="414042"/>
                </a:solidFill>
              </a:defRPr>
            </a:lvl1pPr>
          </a:lstStyle>
          <a:p>
            <a:fld id="{6998E55D-8E2A-4AFE-A61C-B5DBBB7761E7}" type="slidenum">
              <a:rPr lang="en-GB" smtClean="0"/>
              <a:pPr/>
              <a:t>‹#›</a:t>
            </a:fld>
            <a:endParaRPr lang="en-GB"/>
          </a:p>
        </p:txBody>
      </p:sp>
    </p:spTree>
    <p:extLst>
      <p:ext uri="{BB962C8B-B14F-4D97-AF65-F5344CB8AC3E}">
        <p14:creationId xmlns:p14="http://schemas.microsoft.com/office/powerpoint/2010/main" val="1675682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8D765E-6947-4112-A313-D7450D70040B}"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64FFD5-857D-4E78-9487-744EAAF262D3}" type="slidenum">
              <a:rPr lang="en-GB" smtClean="0"/>
              <a:t>‹#›</a:t>
            </a:fld>
            <a:endParaRPr lang="en-GB"/>
          </a:p>
        </p:txBody>
      </p:sp>
    </p:spTree>
    <p:extLst>
      <p:ext uri="{BB962C8B-B14F-4D97-AF65-F5344CB8AC3E}">
        <p14:creationId xmlns:p14="http://schemas.microsoft.com/office/powerpoint/2010/main" val="380392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8D765E-6947-4112-A313-D7450D70040B}"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64FFD5-857D-4E78-9487-744EAAF262D3}" type="slidenum">
              <a:rPr lang="en-GB" smtClean="0"/>
              <a:t>‹#›</a:t>
            </a:fld>
            <a:endParaRPr lang="en-GB"/>
          </a:p>
        </p:txBody>
      </p:sp>
    </p:spTree>
    <p:extLst>
      <p:ext uri="{BB962C8B-B14F-4D97-AF65-F5344CB8AC3E}">
        <p14:creationId xmlns:p14="http://schemas.microsoft.com/office/powerpoint/2010/main" val="3885546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88D765E-6947-4112-A313-D7450D70040B}"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64FFD5-857D-4E78-9487-744EAAF262D3}" type="slidenum">
              <a:rPr lang="en-GB" smtClean="0"/>
              <a:t>‹#›</a:t>
            </a:fld>
            <a:endParaRPr lang="en-GB"/>
          </a:p>
        </p:txBody>
      </p:sp>
    </p:spTree>
    <p:extLst>
      <p:ext uri="{BB962C8B-B14F-4D97-AF65-F5344CB8AC3E}">
        <p14:creationId xmlns:p14="http://schemas.microsoft.com/office/powerpoint/2010/main" val="2152939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88D765E-6947-4112-A313-D7450D70040B}"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64FFD5-857D-4E78-9487-744EAAF262D3}" type="slidenum">
              <a:rPr lang="en-GB" smtClean="0"/>
              <a:t>‹#›</a:t>
            </a:fld>
            <a:endParaRPr lang="en-GB"/>
          </a:p>
        </p:txBody>
      </p:sp>
    </p:spTree>
    <p:extLst>
      <p:ext uri="{BB962C8B-B14F-4D97-AF65-F5344CB8AC3E}">
        <p14:creationId xmlns:p14="http://schemas.microsoft.com/office/powerpoint/2010/main" val="3220922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lide 3: text using bullet points">
    <p:spTree>
      <p:nvGrpSpPr>
        <p:cNvPr id="1" name=""/>
        <p:cNvGrpSpPr/>
        <p:nvPr/>
      </p:nvGrpSpPr>
      <p:grpSpPr>
        <a:xfrm>
          <a:off x="0" y="0"/>
          <a:ext cx="0" cy="0"/>
          <a:chOff x="0" y="0"/>
          <a:chExt cx="0" cy="0"/>
        </a:xfrm>
      </p:grpSpPr>
      <p:sp>
        <p:nvSpPr>
          <p:cNvPr id="4" name="Title 1"/>
          <p:cNvSpPr>
            <a:spLocks noGrp="1"/>
          </p:cNvSpPr>
          <p:nvPr>
            <p:ph type="ctrTitle"/>
          </p:nvPr>
        </p:nvSpPr>
        <p:spPr>
          <a:xfrm>
            <a:off x="527381" y="548680"/>
            <a:ext cx="9025003" cy="1152128"/>
          </a:xfrm>
          <a:prstGeom prst="rect">
            <a:avLst/>
          </a:prstGeom>
        </p:spPr>
        <p:txBody>
          <a:bodyPr/>
          <a:lstStyle>
            <a:lvl1pPr algn="l">
              <a:lnSpc>
                <a:spcPts val="3500"/>
              </a:lnSpc>
              <a:defRPr sz="3600">
                <a:solidFill>
                  <a:srgbClr val="B5121B"/>
                </a:solidFill>
              </a:defRPr>
            </a:lvl1pPr>
          </a:lstStyle>
          <a:p>
            <a:r>
              <a:rPr lang="en-US" dirty="0"/>
              <a:t>Click to edit Master title style</a:t>
            </a:r>
            <a:endParaRPr lang="en-GB" dirty="0"/>
          </a:p>
        </p:txBody>
      </p:sp>
      <p:sp>
        <p:nvSpPr>
          <p:cNvPr id="5" name="Text Placeholder 7"/>
          <p:cNvSpPr>
            <a:spLocks noGrp="1"/>
          </p:cNvSpPr>
          <p:nvPr>
            <p:ph type="body" sz="quarter" idx="14"/>
          </p:nvPr>
        </p:nvSpPr>
        <p:spPr>
          <a:xfrm>
            <a:off x="527051" y="1844676"/>
            <a:ext cx="11233579"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78922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4: smaller text using bullet points">
    <p:spTree>
      <p:nvGrpSpPr>
        <p:cNvPr id="1" name=""/>
        <p:cNvGrpSpPr/>
        <p:nvPr/>
      </p:nvGrpSpPr>
      <p:grpSpPr>
        <a:xfrm>
          <a:off x="0" y="0"/>
          <a:ext cx="0" cy="0"/>
          <a:chOff x="0" y="0"/>
          <a:chExt cx="0" cy="0"/>
        </a:xfrm>
      </p:grpSpPr>
      <p:sp>
        <p:nvSpPr>
          <p:cNvPr id="4" name="Title 1"/>
          <p:cNvSpPr>
            <a:spLocks noGrp="1"/>
          </p:cNvSpPr>
          <p:nvPr>
            <p:ph type="ctrTitle"/>
          </p:nvPr>
        </p:nvSpPr>
        <p:spPr>
          <a:xfrm>
            <a:off x="527381" y="548680"/>
            <a:ext cx="9025003" cy="1152128"/>
          </a:xfrm>
          <a:prstGeom prst="rect">
            <a:avLst/>
          </a:prstGeom>
        </p:spPr>
        <p:txBody>
          <a:bodyPr/>
          <a:lstStyle>
            <a:lvl1pPr algn="l">
              <a:lnSpc>
                <a:spcPts val="3500"/>
              </a:lnSpc>
              <a:defRPr sz="3600">
                <a:solidFill>
                  <a:srgbClr val="B5121B"/>
                </a:solidFill>
              </a:defRPr>
            </a:lvl1pPr>
          </a:lstStyle>
          <a:p>
            <a:r>
              <a:rPr lang="en-US" dirty="0"/>
              <a:t>Click to edit Master title style</a:t>
            </a:r>
            <a:endParaRPr lang="en-GB" dirty="0"/>
          </a:p>
        </p:txBody>
      </p:sp>
      <p:sp>
        <p:nvSpPr>
          <p:cNvPr id="5" name="Text Placeholder 7"/>
          <p:cNvSpPr>
            <a:spLocks noGrp="1"/>
          </p:cNvSpPr>
          <p:nvPr>
            <p:ph type="body" sz="quarter" idx="14"/>
          </p:nvPr>
        </p:nvSpPr>
        <p:spPr>
          <a:xfrm>
            <a:off x="527051" y="1844676"/>
            <a:ext cx="11233579"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83659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ide 5: text with bullet points &amp; 1 image">
    <p:spTree>
      <p:nvGrpSpPr>
        <p:cNvPr id="1" name=""/>
        <p:cNvGrpSpPr/>
        <p:nvPr/>
      </p:nvGrpSpPr>
      <p:grpSpPr>
        <a:xfrm>
          <a:off x="0" y="0"/>
          <a:ext cx="0" cy="0"/>
          <a:chOff x="0" y="0"/>
          <a:chExt cx="0" cy="0"/>
        </a:xfrm>
      </p:grpSpPr>
      <p:sp>
        <p:nvSpPr>
          <p:cNvPr id="4" name="Title 1"/>
          <p:cNvSpPr>
            <a:spLocks noGrp="1"/>
          </p:cNvSpPr>
          <p:nvPr>
            <p:ph type="ctrTitle"/>
          </p:nvPr>
        </p:nvSpPr>
        <p:spPr>
          <a:xfrm>
            <a:off x="527381" y="548680"/>
            <a:ext cx="9025003" cy="1152128"/>
          </a:xfrm>
          <a:prstGeom prst="rect">
            <a:avLst/>
          </a:prstGeom>
        </p:spPr>
        <p:txBody>
          <a:bodyPr/>
          <a:lstStyle>
            <a:lvl1pPr algn="l">
              <a:lnSpc>
                <a:spcPts val="3500"/>
              </a:lnSpc>
              <a:defRPr sz="3600">
                <a:solidFill>
                  <a:srgbClr val="B5121B"/>
                </a:solidFill>
              </a:defRPr>
            </a:lvl1pPr>
          </a:lstStyle>
          <a:p>
            <a:r>
              <a:rPr lang="en-US" dirty="0"/>
              <a:t>Click to edit Master title style</a:t>
            </a:r>
            <a:endParaRPr lang="en-GB" dirty="0"/>
          </a:p>
        </p:txBody>
      </p:sp>
      <p:sp>
        <p:nvSpPr>
          <p:cNvPr id="5" name="Text Placeholder 7"/>
          <p:cNvSpPr>
            <a:spLocks noGrp="1"/>
          </p:cNvSpPr>
          <p:nvPr>
            <p:ph type="body" sz="quarter" idx="14"/>
          </p:nvPr>
        </p:nvSpPr>
        <p:spPr>
          <a:xfrm>
            <a:off x="527053" y="1844676"/>
            <a:ext cx="7201129"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a:t>Click to edit Master text styles</a:t>
            </a:r>
          </a:p>
        </p:txBody>
      </p:sp>
      <p:sp>
        <p:nvSpPr>
          <p:cNvPr id="2" name="TextBox 1"/>
          <p:cNvSpPr txBox="1"/>
          <p:nvPr userDrawn="1"/>
        </p:nvSpPr>
        <p:spPr>
          <a:xfrm>
            <a:off x="4312030" y="3660229"/>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683129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lide 8: blank slide">
    <p:spTree>
      <p:nvGrpSpPr>
        <p:cNvPr id="1" name=""/>
        <p:cNvGrpSpPr/>
        <p:nvPr/>
      </p:nvGrpSpPr>
      <p:grpSpPr>
        <a:xfrm>
          <a:off x="0" y="0"/>
          <a:ext cx="0" cy="0"/>
          <a:chOff x="0" y="0"/>
          <a:chExt cx="0" cy="0"/>
        </a:xfrm>
      </p:grpSpPr>
      <p:sp>
        <p:nvSpPr>
          <p:cNvPr id="3" name="Title 1"/>
          <p:cNvSpPr>
            <a:spLocks noGrp="1"/>
          </p:cNvSpPr>
          <p:nvPr>
            <p:ph type="ctrTitle"/>
          </p:nvPr>
        </p:nvSpPr>
        <p:spPr>
          <a:xfrm>
            <a:off x="527381" y="548680"/>
            <a:ext cx="9025003" cy="1152128"/>
          </a:xfrm>
          <a:prstGeom prst="rect">
            <a:avLst/>
          </a:prstGeom>
        </p:spPr>
        <p:txBody>
          <a:bodyPr/>
          <a:lstStyle>
            <a:lvl1pPr algn="l">
              <a:lnSpc>
                <a:spcPts val="3500"/>
              </a:lnSpc>
              <a:defRPr sz="3600">
                <a:solidFill>
                  <a:srgbClr val="B5121B"/>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2458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F9F2-6D22-4CA4-A596-A6A43B8C793E}"/>
              </a:ext>
            </a:extLst>
          </p:cNvPr>
          <p:cNvSpPr>
            <a:spLocks noGrp="1"/>
          </p:cNvSpPr>
          <p:nvPr>
            <p:ph type="ctrTitle" hasCustomPrompt="1"/>
          </p:nvPr>
        </p:nvSpPr>
        <p:spPr>
          <a:xfrm>
            <a:off x="900940" y="2205022"/>
            <a:ext cx="9144000" cy="1399152"/>
          </a:xfrm>
        </p:spPr>
        <p:txBody>
          <a:bodyPr anchor="b">
            <a:normAutofit/>
          </a:bodyPr>
          <a:lstStyle>
            <a:lvl1pPr algn="l">
              <a:lnSpc>
                <a:spcPts val="4400"/>
              </a:lnSpc>
              <a:spcBef>
                <a:spcPts val="1110"/>
              </a:spcBef>
              <a:defRPr sz="4550">
                <a:solidFill>
                  <a:srgbClr val="B5121B"/>
                </a:solidFill>
                <a:latin typeface="Calibri" panose="020F0502020204030204" pitchFamily="34" charset="0"/>
                <a:cs typeface="Calibri" panose="020F0502020204030204" pitchFamily="34" charset="0"/>
              </a:defRPr>
            </a:lvl1pPr>
          </a:lstStyle>
          <a:p>
            <a:r>
              <a:rPr lang="en-US" dirty="0"/>
              <a:t>Template slide: </a:t>
            </a:r>
            <a:br>
              <a:rPr lang="en-US" dirty="0"/>
            </a:br>
            <a:r>
              <a:rPr lang="en-US" dirty="0"/>
              <a:t>presentation title goes here</a:t>
            </a:r>
            <a:endParaRPr lang="en-GB" dirty="0"/>
          </a:p>
        </p:txBody>
      </p:sp>
      <p:sp>
        <p:nvSpPr>
          <p:cNvPr id="3" name="Subtitle 2">
            <a:extLst>
              <a:ext uri="{FF2B5EF4-FFF2-40B4-BE49-F238E27FC236}">
                <a16:creationId xmlns:a16="http://schemas.microsoft.com/office/drawing/2014/main" id="{6D01B88C-C94B-424C-B0DC-611AA046862B}"/>
              </a:ext>
            </a:extLst>
          </p:cNvPr>
          <p:cNvSpPr>
            <a:spLocks noGrp="1"/>
          </p:cNvSpPr>
          <p:nvPr>
            <p:ph type="subTitle" idx="1" hasCustomPrompt="1"/>
          </p:nvPr>
        </p:nvSpPr>
        <p:spPr>
          <a:xfrm>
            <a:off x="934338" y="4152381"/>
            <a:ext cx="9144000" cy="1655762"/>
          </a:xfrm>
        </p:spPr>
        <p:txBody>
          <a:bodyPr>
            <a:normAutofit/>
          </a:bodyPr>
          <a:lstStyle>
            <a:lvl1pPr marL="0" indent="0" algn="l">
              <a:lnSpc>
                <a:spcPts val="2800"/>
              </a:lnSpc>
              <a:spcBef>
                <a:spcPts val="525"/>
              </a:spcBef>
              <a:buNone/>
              <a:defRPr sz="26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date, month, year here</a:t>
            </a:r>
          </a:p>
          <a:p>
            <a:r>
              <a:rPr lang="en-US" dirty="0"/>
              <a:t>Insert presenter name</a:t>
            </a:r>
            <a:endParaRPr lang="en-GB" dirty="0"/>
          </a:p>
        </p:txBody>
      </p:sp>
      <p:pic>
        <p:nvPicPr>
          <p:cNvPr id="7" name="Picture 6" descr="Lancaster University">
            <a:extLst>
              <a:ext uri="{FF2B5EF4-FFF2-40B4-BE49-F238E27FC236}">
                <a16:creationId xmlns:a16="http://schemas.microsoft.com/office/drawing/2014/main" id="{2528AF01-8AC0-4C10-8386-19F11482E5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56682" y="762000"/>
            <a:ext cx="2565317" cy="810971"/>
          </a:xfrm>
          <a:prstGeom prst="rect">
            <a:avLst/>
          </a:prstGeom>
        </p:spPr>
      </p:pic>
      <p:sp>
        <p:nvSpPr>
          <p:cNvPr id="8" name="object 6">
            <a:extLst>
              <a:ext uri="{FF2B5EF4-FFF2-40B4-BE49-F238E27FC236}">
                <a16:creationId xmlns:a16="http://schemas.microsoft.com/office/drawing/2014/main" id="{4260E1F7-11D6-4F9A-9CDB-A1450D1E497D}"/>
              </a:ext>
              <a:ext uri="{C183D7F6-B498-43B3-948B-1728B52AA6E4}">
                <adec:decorative xmlns:adec="http://schemas.microsoft.com/office/drawing/2017/decorative" val="1"/>
              </a:ext>
            </a:extLst>
          </p:cNvPr>
          <p:cNvSpPr/>
          <p:nvPr userDrawn="1"/>
        </p:nvSpPr>
        <p:spPr>
          <a:xfrm>
            <a:off x="992097" y="3829921"/>
            <a:ext cx="1584325" cy="0"/>
          </a:xfrm>
          <a:custGeom>
            <a:avLst/>
            <a:gdLst/>
            <a:ahLst/>
            <a:cxnLst/>
            <a:rect l="l" t="t" r="r" b="b"/>
            <a:pathLst>
              <a:path w="1584325">
                <a:moveTo>
                  <a:pt x="0" y="0"/>
                </a:moveTo>
                <a:lnTo>
                  <a:pt x="1584159" y="0"/>
                </a:lnTo>
              </a:path>
            </a:pathLst>
          </a:custGeom>
          <a:ln w="16929">
            <a:solidFill>
              <a:srgbClr val="A6ADB1"/>
            </a:solidFill>
          </a:ln>
        </p:spPr>
        <p:txBody>
          <a:bodyPr wrap="square" lIns="0" tIns="0" rIns="0" bIns="0" rtlCol="0"/>
          <a:lstStyle/>
          <a:p>
            <a:endParaRPr/>
          </a:p>
        </p:txBody>
      </p:sp>
      <p:sp>
        <p:nvSpPr>
          <p:cNvPr id="6" name="object 8" descr="University Academy 92 Manchester">
            <a:extLst>
              <a:ext uri="{FF2B5EF4-FFF2-40B4-BE49-F238E27FC236}">
                <a16:creationId xmlns:a16="http://schemas.microsoft.com/office/drawing/2014/main" id="{97C89DA9-7708-4EE0-9C2E-17C843B198F5}"/>
              </a:ext>
            </a:extLst>
          </p:cNvPr>
          <p:cNvSpPr/>
          <p:nvPr userDrawn="1"/>
        </p:nvSpPr>
        <p:spPr>
          <a:xfrm>
            <a:off x="6888886" y="697941"/>
            <a:ext cx="1481137" cy="777608"/>
          </a:xfrm>
          <a:prstGeom prst="rect">
            <a:avLst/>
          </a:prstGeom>
          <a:blipFill>
            <a:blip r:embed="rId3" cstate="print"/>
            <a:stretch>
              <a:fillRect/>
            </a:stretch>
          </a:blipFill>
        </p:spPr>
        <p:txBody>
          <a:bodyPr wrap="square" lIns="0" tIns="0" rIns="0" bIns="0" rtlCol="0"/>
          <a:lstStyle/>
          <a:p>
            <a:endParaRPr/>
          </a:p>
        </p:txBody>
      </p:sp>
      <p:sp>
        <p:nvSpPr>
          <p:cNvPr id="9" name="object 9" descr="Blackburn College">
            <a:extLst>
              <a:ext uri="{FF2B5EF4-FFF2-40B4-BE49-F238E27FC236}">
                <a16:creationId xmlns:a16="http://schemas.microsoft.com/office/drawing/2014/main" id="{B2D8FC4D-6A10-4AFC-90EE-36BEDC612D9F}"/>
              </a:ext>
            </a:extLst>
          </p:cNvPr>
          <p:cNvSpPr/>
          <p:nvPr userDrawn="1"/>
        </p:nvSpPr>
        <p:spPr>
          <a:xfrm>
            <a:off x="4800858" y="717994"/>
            <a:ext cx="1763493" cy="617945"/>
          </a:xfrm>
          <a:prstGeom prst="rect">
            <a:avLst/>
          </a:prstGeom>
          <a:blipFill>
            <a:blip r:embed="rId4" cstate="print"/>
            <a:stretch>
              <a:fillRect/>
            </a:stretch>
          </a:blipFill>
        </p:spPr>
        <p:txBody>
          <a:bodyPr wrap="square" lIns="0" tIns="0" rIns="0" bIns="0" rtlCol="0"/>
          <a:lstStyle/>
          <a:p>
            <a:endParaRPr/>
          </a:p>
        </p:txBody>
      </p:sp>
      <p:sp>
        <p:nvSpPr>
          <p:cNvPr id="10" name="object 10" descr="Blackpool &amp; The Fylde college">
            <a:extLst>
              <a:ext uri="{FF2B5EF4-FFF2-40B4-BE49-F238E27FC236}">
                <a16:creationId xmlns:a16="http://schemas.microsoft.com/office/drawing/2014/main" id="{74C67722-6D8E-4717-BBA0-D9603159F8C3}"/>
              </a:ext>
            </a:extLst>
          </p:cNvPr>
          <p:cNvSpPr/>
          <p:nvPr userDrawn="1"/>
        </p:nvSpPr>
        <p:spPr>
          <a:xfrm>
            <a:off x="2927182" y="665080"/>
            <a:ext cx="1543981" cy="642486"/>
          </a:xfrm>
          <a:prstGeom prst="rect">
            <a:avLst/>
          </a:prstGeom>
          <a:blipFill>
            <a:blip r:embed="rId5" cstate="print"/>
            <a:stretch>
              <a:fillRect/>
            </a:stretch>
          </a:blipFill>
        </p:spPr>
        <p:txBody>
          <a:bodyPr wrap="square" lIns="0" tIns="0" rIns="0" bIns="0" rtlCol="0"/>
          <a:lstStyle/>
          <a:p>
            <a:endParaRPr/>
          </a:p>
        </p:txBody>
      </p:sp>
      <p:sp>
        <p:nvSpPr>
          <p:cNvPr id="11" name="object 11" descr="Furness college">
            <a:extLst>
              <a:ext uri="{FF2B5EF4-FFF2-40B4-BE49-F238E27FC236}">
                <a16:creationId xmlns:a16="http://schemas.microsoft.com/office/drawing/2014/main" id="{544291F1-FBE8-4BF5-82D3-3E12A047DE75}"/>
              </a:ext>
            </a:extLst>
          </p:cNvPr>
          <p:cNvSpPr/>
          <p:nvPr userDrawn="1"/>
        </p:nvSpPr>
        <p:spPr>
          <a:xfrm>
            <a:off x="891120" y="700908"/>
            <a:ext cx="1786115" cy="699558"/>
          </a:xfrm>
          <a:prstGeom prst="rect">
            <a:avLst/>
          </a:prstGeom>
          <a:blipFill>
            <a:blip r:embed="rId6" cstate="print"/>
            <a:stretch>
              <a:fillRect/>
            </a:stretch>
          </a:blipFill>
        </p:spPr>
        <p:txBody>
          <a:bodyPr wrap="square" lIns="0" tIns="0" rIns="0" bIns="0" rtlCol="0"/>
          <a:lstStyle/>
          <a:p>
            <a:endParaRPr dirty="0"/>
          </a:p>
        </p:txBody>
      </p:sp>
      <p:sp>
        <p:nvSpPr>
          <p:cNvPr id="14" name="Slide Number Placeholder 5">
            <a:extLst>
              <a:ext uri="{FF2B5EF4-FFF2-40B4-BE49-F238E27FC236}">
                <a16:creationId xmlns:a16="http://schemas.microsoft.com/office/drawing/2014/main" id="{FB57897E-9B28-47E3-BC7F-FA671A1687F8}"/>
              </a:ext>
            </a:extLst>
          </p:cNvPr>
          <p:cNvSpPr>
            <a:spLocks noGrp="1"/>
          </p:cNvSpPr>
          <p:nvPr>
            <p:ph type="sldNum" sz="quarter" idx="4"/>
          </p:nvPr>
        </p:nvSpPr>
        <p:spPr>
          <a:xfrm>
            <a:off x="8955058" y="6092983"/>
            <a:ext cx="2743200" cy="365125"/>
          </a:xfrm>
          <a:prstGeom prst="rect">
            <a:avLst/>
          </a:prstGeom>
        </p:spPr>
        <p:txBody>
          <a:bodyPr vert="horz" lIns="91440" tIns="45720" rIns="91440" bIns="45720" rtlCol="0" anchor="ctr"/>
          <a:lstStyle>
            <a:lvl1pPr algn="r">
              <a:defRPr sz="1800">
                <a:solidFill>
                  <a:srgbClr val="414042"/>
                </a:solidFill>
              </a:defRPr>
            </a:lvl1pPr>
          </a:lstStyle>
          <a:p>
            <a:fld id="{6998E55D-8E2A-4AFE-A61C-B5DBBB7761E7}" type="slidenum">
              <a:rPr lang="en-GB" smtClean="0"/>
              <a:pPr/>
              <a:t>‹#›</a:t>
            </a:fld>
            <a:endParaRPr lang="en-GB"/>
          </a:p>
        </p:txBody>
      </p:sp>
    </p:spTree>
    <p:extLst>
      <p:ext uri="{BB962C8B-B14F-4D97-AF65-F5344CB8AC3E}">
        <p14:creationId xmlns:p14="http://schemas.microsoft.com/office/powerpoint/2010/main" val="125463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11" name="object 2" descr="Blue background">
            <a:extLst>
              <a:ext uri="{FF2B5EF4-FFF2-40B4-BE49-F238E27FC236}">
                <a16:creationId xmlns:a16="http://schemas.microsoft.com/office/drawing/2014/main" id="{35A2C7DA-9587-4F85-9BC4-F30F0308AA7E}"/>
              </a:ext>
              <a:ext uri="{C183D7F6-B498-43B3-948B-1728B52AA6E4}">
                <adec:decorative xmlns:adec="http://schemas.microsoft.com/office/drawing/2017/decorative" val="0"/>
              </a:ext>
            </a:extLst>
          </p:cNvPr>
          <p:cNvSpPr/>
          <p:nvPr userDrawn="1"/>
        </p:nvSpPr>
        <p:spPr>
          <a:xfrm>
            <a:off x="185057" y="181946"/>
            <a:ext cx="11821886" cy="6494107"/>
          </a:xfrm>
          <a:custGeom>
            <a:avLst/>
            <a:gdLst/>
            <a:ahLst/>
            <a:cxnLst/>
            <a:rect l="l" t="t" r="r" b="b"/>
            <a:pathLst>
              <a:path w="12049125" h="6713855">
                <a:moveTo>
                  <a:pt x="0" y="6713410"/>
                </a:moveTo>
                <a:lnTo>
                  <a:pt x="12048617" y="6713410"/>
                </a:lnTo>
                <a:lnTo>
                  <a:pt x="12048617" y="0"/>
                </a:lnTo>
                <a:lnTo>
                  <a:pt x="0" y="0"/>
                </a:lnTo>
                <a:lnTo>
                  <a:pt x="0" y="6713410"/>
                </a:lnTo>
                <a:close/>
              </a:path>
            </a:pathLst>
          </a:custGeom>
          <a:solidFill>
            <a:srgbClr val="709BAF"/>
          </a:solidFill>
        </p:spPr>
        <p:txBody>
          <a:bodyPr wrap="square" lIns="0" tIns="0" rIns="0" bIns="0" rtlCol="0"/>
          <a:lstStyle/>
          <a:p>
            <a:endParaRPr>
              <a:solidFill>
                <a:schemeClr val="bg1"/>
              </a:solidFill>
            </a:endParaRPr>
          </a:p>
        </p:txBody>
      </p:sp>
      <p:pic>
        <p:nvPicPr>
          <p:cNvPr id="9" name="Picture 8" descr="Lancaster University">
            <a:extLst>
              <a:ext uri="{FF2B5EF4-FFF2-40B4-BE49-F238E27FC236}">
                <a16:creationId xmlns:a16="http://schemas.microsoft.com/office/drawing/2014/main" id="{B4C545BB-4FC6-4C07-B4BC-1B3873E92B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4942" y="762000"/>
            <a:ext cx="2552491" cy="806916"/>
          </a:xfrm>
          <a:prstGeom prst="rect">
            <a:avLst/>
          </a:prstGeom>
        </p:spPr>
      </p:pic>
      <p:sp>
        <p:nvSpPr>
          <p:cNvPr id="2" name="Title 1">
            <a:extLst>
              <a:ext uri="{FF2B5EF4-FFF2-40B4-BE49-F238E27FC236}">
                <a16:creationId xmlns:a16="http://schemas.microsoft.com/office/drawing/2014/main" id="{470CF9F2-6D22-4CA4-A596-A6A43B8C793E}"/>
              </a:ext>
            </a:extLst>
          </p:cNvPr>
          <p:cNvSpPr>
            <a:spLocks noGrp="1"/>
          </p:cNvSpPr>
          <p:nvPr>
            <p:ph type="ctrTitle" hasCustomPrompt="1"/>
          </p:nvPr>
        </p:nvSpPr>
        <p:spPr>
          <a:xfrm>
            <a:off x="900940" y="2205022"/>
            <a:ext cx="9144000" cy="1399152"/>
          </a:xfrm>
        </p:spPr>
        <p:txBody>
          <a:bodyPr anchor="b">
            <a:normAutofit/>
          </a:bodyPr>
          <a:lstStyle>
            <a:lvl1pPr algn="l">
              <a:lnSpc>
                <a:spcPts val="4400"/>
              </a:lnSpc>
              <a:spcBef>
                <a:spcPts val="1110"/>
              </a:spcBef>
              <a:defRPr sz="4550">
                <a:solidFill>
                  <a:schemeClr val="bg1"/>
                </a:solidFill>
                <a:latin typeface="Calibri" panose="020F0502020204030204" pitchFamily="34" charset="0"/>
                <a:cs typeface="Calibri" panose="020F0502020204030204" pitchFamily="34" charset="0"/>
              </a:defRPr>
            </a:lvl1pPr>
          </a:lstStyle>
          <a:p>
            <a:r>
              <a:rPr lang="en-US" dirty="0"/>
              <a:t>Template slide: </a:t>
            </a:r>
            <a:br>
              <a:rPr lang="en-US" dirty="0"/>
            </a:br>
            <a:r>
              <a:rPr lang="en-US" dirty="0"/>
              <a:t>section title goes here</a:t>
            </a:r>
            <a:endParaRPr lang="en-GB" dirty="0"/>
          </a:p>
        </p:txBody>
      </p:sp>
      <p:sp>
        <p:nvSpPr>
          <p:cNvPr id="3" name="Subtitle 2">
            <a:extLst>
              <a:ext uri="{FF2B5EF4-FFF2-40B4-BE49-F238E27FC236}">
                <a16:creationId xmlns:a16="http://schemas.microsoft.com/office/drawing/2014/main" id="{6D01B88C-C94B-424C-B0DC-611AA046862B}"/>
              </a:ext>
            </a:extLst>
          </p:cNvPr>
          <p:cNvSpPr>
            <a:spLocks noGrp="1"/>
          </p:cNvSpPr>
          <p:nvPr>
            <p:ph type="subTitle" idx="1" hasCustomPrompt="1"/>
          </p:nvPr>
        </p:nvSpPr>
        <p:spPr>
          <a:xfrm>
            <a:off x="934338" y="4152381"/>
            <a:ext cx="9144000" cy="1655762"/>
          </a:xfrm>
        </p:spPr>
        <p:txBody>
          <a:bodyPr>
            <a:normAutofit/>
          </a:bodyPr>
          <a:lstStyle>
            <a:lvl1pPr marL="0" indent="0" algn="l">
              <a:lnSpc>
                <a:spcPts val="2800"/>
              </a:lnSpc>
              <a:spcBef>
                <a:spcPts val="525"/>
              </a:spcBef>
              <a:buNone/>
              <a:defRPr sz="265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date, month, year here</a:t>
            </a:r>
          </a:p>
          <a:p>
            <a:r>
              <a:rPr lang="en-US" dirty="0"/>
              <a:t>Insert presenter name</a:t>
            </a:r>
            <a:endParaRPr lang="en-GB" dirty="0"/>
          </a:p>
        </p:txBody>
      </p:sp>
      <p:sp>
        <p:nvSpPr>
          <p:cNvPr id="8" name="object 6">
            <a:extLst>
              <a:ext uri="{FF2B5EF4-FFF2-40B4-BE49-F238E27FC236}">
                <a16:creationId xmlns:a16="http://schemas.microsoft.com/office/drawing/2014/main" id="{4260E1F7-11D6-4F9A-9CDB-A1450D1E497D}"/>
              </a:ext>
            </a:extLst>
          </p:cNvPr>
          <p:cNvSpPr/>
          <p:nvPr userDrawn="1"/>
        </p:nvSpPr>
        <p:spPr>
          <a:xfrm>
            <a:off x="992097" y="3829921"/>
            <a:ext cx="1584325" cy="0"/>
          </a:xfrm>
          <a:custGeom>
            <a:avLst/>
            <a:gdLst/>
            <a:ahLst/>
            <a:cxnLst/>
            <a:rect l="l" t="t" r="r" b="b"/>
            <a:pathLst>
              <a:path w="1584325">
                <a:moveTo>
                  <a:pt x="0" y="0"/>
                </a:moveTo>
                <a:lnTo>
                  <a:pt x="1584159" y="0"/>
                </a:lnTo>
              </a:path>
            </a:pathLst>
          </a:custGeom>
          <a:ln w="16929">
            <a:solidFill>
              <a:srgbClr val="A6ADB1"/>
            </a:solidFill>
          </a:ln>
        </p:spPr>
        <p:txBody>
          <a:bodyPr wrap="square" lIns="0" tIns="0" rIns="0" bIns="0" rtlCol="0"/>
          <a:lstStyle/>
          <a:p>
            <a:endParaRPr/>
          </a:p>
        </p:txBody>
      </p:sp>
      <p:sp>
        <p:nvSpPr>
          <p:cNvPr id="10" name="object 6">
            <a:extLst>
              <a:ext uri="{FF2B5EF4-FFF2-40B4-BE49-F238E27FC236}">
                <a16:creationId xmlns:a16="http://schemas.microsoft.com/office/drawing/2014/main" id="{BCDE62AB-9720-4075-A15D-483E19C7DADA}"/>
              </a:ext>
              <a:ext uri="{C183D7F6-B498-43B3-948B-1728B52AA6E4}">
                <adec:decorative xmlns:adec="http://schemas.microsoft.com/office/drawing/2017/decorative" val="1"/>
              </a:ext>
            </a:extLst>
          </p:cNvPr>
          <p:cNvSpPr/>
          <p:nvPr userDrawn="1"/>
        </p:nvSpPr>
        <p:spPr>
          <a:xfrm>
            <a:off x="971922" y="3832747"/>
            <a:ext cx="1590675" cy="0"/>
          </a:xfrm>
          <a:custGeom>
            <a:avLst/>
            <a:gdLst/>
            <a:ahLst/>
            <a:cxnLst/>
            <a:rect l="l" t="t" r="r" b="b"/>
            <a:pathLst>
              <a:path w="1590675">
                <a:moveTo>
                  <a:pt x="0" y="0"/>
                </a:moveTo>
                <a:lnTo>
                  <a:pt x="1590421" y="0"/>
                </a:lnTo>
              </a:path>
            </a:pathLst>
          </a:custGeom>
          <a:ln w="17043">
            <a:solidFill>
              <a:schemeClr val="bg1"/>
            </a:solidFill>
          </a:ln>
        </p:spPr>
        <p:txBody>
          <a:bodyPr wrap="square" lIns="0" tIns="0" rIns="0" bIns="0" rtlCol="0"/>
          <a:lstStyle/>
          <a:p>
            <a:endParaRPr/>
          </a:p>
        </p:txBody>
      </p:sp>
      <p:sp>
        <p:nvSpPr>
          <p:cNvPr id="14" name="Slide Number Placeholder 5">
            <a:extLst>
              <a:ext uri="{FF2B5EF4-FFF2-40B4-BE49-F238E27FC236}">
                <a16:creationId xmlns:a16="http://schemas.microsoft.com/office/drawing/2014/main" id="{5B6FFB34-2A03-4DFF-8F1A-D7E69F6F8290}"/>
              </a:ext>
            </a:extLst>
          </p:cNvPr>
          <p:cNvSpPr>
            <a:spLocks noGrp="1"/>
          </p:cNvSpPr>
          <p:nvPr>
            <p:ph type="sldNum" sz="quarter" idx="4"/>
          </p:nvPr>
        </p:nvSpPr>
        <p:spPr>
          <a:xfrm>
            <a:off x="8955058" y="6092983"/>
            <a:ext cx="2743200" cy="365125"/>
          </a:xfrm>
          <a:prstGeom prst="rect">
            <a:avLst/>
          </a:prstGeom>
        </p:spPr>
        <p:txBody>
          <a:bodyPr vert="horz" lIns="91440" tIns="45720" rIns="91440" bIns="45720" rtlCol="0" anchor="ctr"/>
          <a:lstStyle>
            <a:lvl1pPr algn="r">
              <a:defRPr sz="1800">
                <a:solidFill>
                  <a:schemeClr val="bg1"/>
                </a:solidFill>
              </a:defRPr>
            </a:lvl1pPr>
          </a:lstStyle>
          <a:p>
            <a:fld id="{6998E55D-8E2A-4AFE-A61C-B5DBBB7761E7}" type="slidenum">
              <a:rPr lang="en-GB" smtClean="0"/>
              <a:pPr/>
              <a:t>‹#›</a:t>
            </a:fld>
            <a:endParaRPr lang="en-GB"/>
          </a:p>
        </p:txBody>
      </p:sp>
    </p:spTree>
    <p:extLst>
      <p:ext uri="{BB962C8B-B14F-4D97-AF65-F5344CB8AC3E}">
        <p14:creationId xmlns:p14="http://schemas.microsoft.com/office/powerpoint/2010/main" val="185759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6C40D-D6BC-4D4D-AF4C-44A15AE979CC}"/>
              </a:ext>
            </a:extLst>
          </p:cNvPr>
          <p:cNvSpPr>
            <a:spLocks noGrp="1"/>
          </p:cNvSpPr>
          <p:nvPr>
            <p:ph type="title"/>
          </p:nvPr>
        </p:nvSpPr>
        <p:spPr>
          <a:xfrm>
            <a:off x="783773" y="475866"/>
            <a:ext cx="8250058" cy="1224153"/>
          </a:xfrm>
        </p:spPr>
        <p:txBody>
          <a:bodyPr>
            <a:normAutofit/>
          </a:bodyPr>
          <a:lstStyle>
            <a:lvl1pPr>
              <a:lnSpc>
                <a:spcPts val="3470"/>
              </a:lnSpc>
              <a:spcBef>
                <a:spcPts val="750"/>
              </a:spcBef>
              <a:defRPr sz="3600">
                <a:solidFill>
                  <a:srgbClr val="B5121B"/>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BD462D4-273F-48E4-BC67-135E64C37926}"/>
              </a:ext>
            </a:extLst>
          </p:cNvPr>
          <p:cNvSpPr>
            <a:spLocks noGrp="1"/>
          </p:cNvSpPr>
          <p:nvPr>
            <p:ph idx="1"/>
          </p:nvPr>
        </p:nvSpPr>
        <p:spPr>
          <a:xfrm>
            <a:off x="783773" y="2313991"/>
            <a:ext cx="9808029" cy="3862971"/>
          </a:xfrm>
        </p:spPr>
        <p:txBody>
          <a:bodyPr/>
          <a:lstStyle>
            <a:lvl1pPr>
              <a:buClr>
                <a:srgbClr val="AEB4B9"/>
              </a:buClr>
              <a:defRPr sz="2600">
                <a:solidFill>
                  <a:schemeClr val="tx1"/>
                </a:solidFill>
              </a:defRPr>
            </a:lvl1pPr>
            <a:lvl2pPr>
              <a:buClr>
                <a:srgbClr val="AEB4B9"/>
              </a:buClr>
              <a:defRPr>
                <a:solidFill>
                  <a:schemeClr val="tx1"/>
                </a:solidFill>
              </a:defRPr>
            </a:lvl2pPr>
            <a:lvl3pPr>
              <a:buClr>
                <a:srgbClr val="AEB4B9"/>
              </a:buClr>
              <a:defRPr>
                <a:solidFill>
                  <a:schemeClr val="tx1"/>
                </a:solidFill>
              </a:defRPr>
            </a:lvl3pPr>
            <a:lvl4pPr>
              <a:buClr>
                <a:srgbClr val="AEB4B9"/>
              </a:buClr>
              <a:defRPr>
                <a:solidFill>
                  <a:schemeClr val="tx1"/>
                </a:solidFill>
              </a:defRPr>
            </a:lvl4pPr>
            <a:lvl5pPr>
              <a:buClr>
                <a:srgbClr val="AEB4B9"/>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object 4">
            <a:extLst>
              <a:ext uri="{FF2B5EF4-FFF2-40B4-BE49-F238E27FC236}">
                <a16:creationId xmlns:a16="http://schemas.microsoft.com/office/drawing/2014/main" id="{A95A3A47-0757-4333-ACCD-258450620A52}"/>
              </a:ext>
              <a:ext uri="{C183D7F6-B498-43B3-948B-1728B52AA6E4}">
                <adec:decorative xmlns:adec="http://schemas.microsoft.com/office/drawing/2017/decorative" val="1"/>
              </a:ext>
            </a:extLst>
          </p:cNvPr>
          <p:cNvSpPr/>
          <p:nvPr userDrawn="1"/>
        </p:nvSpPr>
        <p:spPr>
          <a:xfrm>
            <a:off x="811766" y="1841477"/>
            <a:ext cx="1584325" cy="0"/>
          </a:xfrm>
          <a:custGeom>
            <a:avLst/>
            <a:gdLst/>
            <a:ahLst/>
            <a:cxnLst/>
            <a:rect l="l" t="t" r="r" b="b"/>
            <a:pathLst>
              <a:path w="1584325">
                <a:moveTo>
                  <a:pt x="0" y="0"/>
                </a:moveTo>
                <a:lnTo>
                  <a:pt x="1583728" y="0"/>
                </a:lnTo>
              </a:path>
            </a:pathLst>
          </a:custGeom>
          <a:ln w="16929">
            <a:solidFill>
              <a:srgbClr val="A6ADB1"/>
            </a:solidFill>
          </a:ln>
        </p:spPr>
        <p:txBody>
          <a:bodyPr wrap="square" lIns="0" tIns="0" rIns="0" bIns="0" rtlCol="0"/>
          <a:lstStyle/>
          <a:p>
            <a:endParaRPr/>
          </a:p>
        </p:txBody>
      </p:sp>
      <p:sp>
        <p:nvSpPr>
          <p:cNvPr id="13" name="Slide Number Placeholder 5">
            <a:extLst>
              <a:ext uri="{FF2B5EF4-FFF2-40B4-BE49-F238E27FC236}">
                <a16:creationId xmlns:a16="http://schemas.microsoft.com/office/drawing/2014/main" id="{0DE9228C-9B11-4DC9-8F13-D4D1ED507AE8}"/>
              </a:ext>
            </a:extLst>
          </p:cNvPr>
          <p:cNvSpPr>
            <a:spLocks noGrp="1"/>
          </p:cNvSpPr>
          <p:nvPr>
            <p:ph type="sldNum" sz="quarter" idx="4"/>
          </p:nvPr>
        </p:nvSpPr>
        <p:spPr>
          <a:xfrm>
            <a:off x="8955058" y="6092983"/>
            <a:ext cx="2743200" cy="365125"/>
          </a:xfrm>
          <a:prstGeom prst="rect">
            <a:avLst/>
          </a:prstGeom>
        </p:spPr>
        <p:txBody>
          <a:bodyPr vert="horz" lIns="91440" tIns="45720" rIns="91440" bIns="45720" rtlCol="0" anchor="ctr"/>
          <a:lstStyle>
            <a:lvl1pPr algn="r">
              <a:defRPr sz="1800">
                <a:solidFill>
                  <a:srgbClr val="414042"/>
                </a:solidFill>
              </a:defRPr>
            </a:lvl1pPr>
          </a:lstStyle>
          <a:p>
            <a:fld id="{6998E55D-8E2A-4AFE-A61C-B5DBBB7761E7}" type="slidenum">
              <a:rPr lang="en-GB" smtClean="0"/>
              <a:pPr/>
              <a:t>‹#›</a:t>
            </a:fld>
            <a:endParaRPr lang="en-GB"/>
          </a:p>
        </p:txBody>
      </p:sp>
      <p:pic>
        <p:nvPicPr>
          <p:cNvPr id="14" name="Picture 13" descr="Lancaster University">
            <a:extLst>
              <a:ext uri="{FF2B5EF4-FFF2-40B4-BE49-F238E27FC236}">
                <a16:creationId xmlns:a16="http://schemas.microsoft.com/office/drawing/2014/main" id="{0D9761CB-0BB4-44A2-BF26-F0470B4DCF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4359" y="762000"/>
            <a:ext cx="2098889" cy="663520"/>
          </a:xfrm>
          <a:prstGeom prst="rect">
            <a:avLst/>
          </a:prstGeom>
        </p:spPr>
      </p:pic>
    </p:spTree>
    <p:extLst>
      <p:ext uri="{BB962C8B-B14F-4D97-AF65-F5344CB8AC3E}">
        <p14:creationId xmlns:p14="http://schemas.microsoft.com/office/powerpoint/2010/main" val="1521737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D462D4-273F-48E4-BC67-135E64C37926}"/>
              </a:ext>
            </a:extLst>
          </p:cNvPr>
          <p:cNvSpPr>
            <a:spLocks noGrp="1"/>
          </p:cNvSpPr>
          <p:nvPr>
            <p:ph idx="1" hasCustomPrompt="1"/>
          </p:nvPr>
        </p:nvSpPr>
        <p:spPr>
          <a:xfrm>
            <a:off x="772883" y="2313991"/>
            <a:ext cx="9742714" cy="3862971"/>
          </a:xfrm>
        </p:spPr>
        <p:txBody>
          <a:bodyPr/>
          <a:lstStyle>
            <a:lvl1pPr marL="0" indent="0">
              <a:spcAft>
                <a:spcPts val="600"/>
              </a:spcAft>
              <a:buClr>
                <a:srgbClr val="AEB4B9"/>
              </a:buClr>
              <a:buNone/>
              <a:defRPr sz="2600" i="0">
                <a:solidFill>
                  <a:schemeClr val="tx1"/>
                </a:solidFill>
              </a:defRPr>
            </a:lvl1pPr>
            <a:lvl2pPr>
              <a:buClr>
                <a:srgbClr val="AEB4B9"/>
              </a:buClr>
              <a:defRPr>
                <a:solidFill>
                  <a:schemeClr val="tx1"/>
                </a:solidFill>
              </a:defRPr>
            </a:lvl2pPr>
            <a:lvl3pPr>
              <a:buClr>
                <a:srgbClr val="AEB4B9"/>
              </a:buClr>
              <a:defRPr>
                <a:solidFill>
                  <a:schemeClr val="tx1"/>
                </a:solidFill>
              </a:defRPr>
            </a:lvl3pPr>
            <a:lvl4pPr>
              <a:buClr>
                <a:srgbClr val="AEB4B9"/>
              </a:buClr>
              <a:defRPr>
                <a:solidFill>
                  <a:schemeClr val="tx1"/>
                </a:solidFill>
              </a:defRPr>
            </a:lvl4pPr>
            <a:lvl5pPr>
              <a:buClr>
                <a:srgbClr val="AEB4B9"/>
              </a:buClr>
              <a:defRPr>
                <a:solidFill>
                  <a:schemeClr val="tx1"/>
                </a:solidFill>
              </a:defRPr>
            </a:lvl5pPr>
          </a:lstStyle>
          <a:p>
            <a:pPr lvl="0"/>
            <a:r>
              <a:rPr lang="en-US" dirty="0"/>
              <a:t>Template slide: text only (use italics for sub-headings)</a:t>
            </a:r>
          </a:p>
        </p:txBody>
      </p:sp>
      <p:sp>
        <p:nvSpPr>
          <p:cNvPr id="11" name="Title 1">
            <a:extLst>
              <a:ext uri="{FF2B5EF4-FFF2-40B4-BE49-F238E27FC236}">
                <a16:creationId xmlns:a16="http://schemas.microsoft.com/office/drawing/2014/main" id="{659C926E-B465-430E-9BB4-30F751A3EBC1}"/>
              </a:ext>
            </a:extLst>
          </p:cNvPr>
          <p:cNvSpPr>
            <a:spLocks noGrp="1"/>
          </p:cNvSpPr>
          <p:nvPr>
            <p:ph type="title"/>
          </p:nvPr>
        </p:nvSpPr>
        <p:spPr>
          <a:xfrm>
            <a:off x="783773" y="475866"/>
            <a:ext cx="8040738" cy="1224153"/>
          </a:xfrm>
        </p:spPr>
        <p:txBody>
          <a:bodyPr>
            <a:normAutofit/>
          </a:bodyPr>
          <a:lstStyle>
            <a:lvl1pPr>
              <a:lnSpc>
                <a:spcPts val="3470"/>
              </a:lnSpc>
              <a:spcBef>
                <a:spcPts val="750"/>
              </a:spcBef>
              <a:defRPr sz="3600">
                <a:solidFill>
                  <a:srgbClr val="B5121B"/>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13" name="object 4">
            <a:extLst>
              <a:ext uri="{FF2B5EF4-FFF2-40B4-BE49-F238E27FC236}">
                <a16:creationId xmlns:a16="http://schemas.microsoft.com/office/drawing/2014/main" id="{0BDBDF81-CC4C-4516-B38C-887511BA3EDF}"/>
              </a:ext>
              <a:ext uri="{C183D7F6-B498-43B3-948B-1728B52AA6E4}">
                <adec:decorative xmlns:adec="http://schemas.microsoft.com/office/drawing/2017/decorative" val="1"/>
              </a:ext>
            </a:extLst>
          </p:cNvPr>
          <p:cNvSpPr/>
          <p:nvPr userDrawn="1"/>
        </p:nvSpPr>
        <p:spPr>
          <a:xfrm>
            <a:off x="811766" y="1841477"/>
            <a:ext cx="1584325" cy="0"/>
          </a:xfrm>
          <a:custGeom>
            <a:avLst/>
            <a:gdLst/>
            <a:ahLst/>
            <a:cxnLst/>
            <a:rect l="l" t="t" r="r" b="b"/>
            <a:pathLst>
              <a:path w="1584325">
                <a:moveTo>
                  <a:pt x="0" y="0"/>
                </a:moveTo>
                <a:lnTo>
                  <a:pt x="1583728" y="0"/>
                </a:lnTo>
              </a:path>
            </a:pathLst>
          </a:custGeom>
          <a:ln w="16929">
            <a:solidFill>
              <a:srgbClr val="A6ADB1"/>
            </a:solidFill>
          </a:ln>
        </p:spPr>
        <p:txBody>
          <a:bodyPr wrap="square" lIns="0" tIns="0" rIns="0" bIns="0" rtlCol="0"/>
          <a:lstStyle/>
          <a:p>
            <a:endParaRPr/>
          </a:p>
        </p:txBody>
      </p:sp>
      <p:sp>
        <p:nvSpPr>
          <p:cNvPr id="15" name="Slide Number Placeholder 5">
            <a:extLst>
              <a:ext uri="{FF2B5EF4-FFF2-40B4-BE49-F238E27FC236}">
                <a16:creationId xmlns:a16="http://schemas.microsoft.com/office/drawing/2014/main" id="{531E803A-17E5-4587-B9C8-543F40CC1832}"/>
              </a:ext>
            </a:extLst>
          </p:cNvPr>
          <p:cNvSpPr>
            <a:spLocks noGrp="1"/>
          </p:cNvSpPr>
          <p:nvPr>
            <p:ph type="sldNum" sz="quarter" idx="4"/>
          </p:nvPr>
        </p:nvSpPr>
        <p:spPr>
          <a:xfrm>
            <a:off x="8955058" y="6102314"/>
            <a:ext cx="2743200" cy="365125"/>
          </a:xfrm>
          <a:prstGeom prst="rect">
            <a:avLst/>
          </a:prstGeom>
        </p:spPr>
        <p:txBody>
          <a:bodyPr vert="horz" lIns="91440" tIns="45720" rIns="91440" bIns="45720" rtlCol="0" anchor="ctr"/>
          <a:lstStyle>
            <a:lvl1pPr algn="r">
              <a:defRPr sz="1800">
                <a:solidFill>
                  <a:srgbClr val="414042"/>
                </a:solidFill>
              </a:defRPr>
            </a:lvl1pPr>
          </a:lstStyle>
          <a:p>
            <a:fld id="{6998E55D-8E2A-4AFE-A61C-B5DBBB7761E7}" type="slidenum">
              <a:rPr lang="en-GB" smtClean="0"/>
              <a:pPr/>
              <a:t>‹#›</a:t>
            </a:fld>
            <a:endParaRPr lang="en-GB"/>
          </a:p>
        </p:txBody>
      </p:sp>
      <p:pic>
        <p:nvPicPr>
          <p:cNvPr id="17" name="Picture 16" descr="Lancaster University">
            <a:extLst>
              <a:ext uri="{FF2B5EF4-FFF2-40B4-BE49-F238E27FC236}">
                <a16:creationId xmlns:a16="http://schemas.microsoft.com/office/drawing/2014/main" id="{15D4E1DC-C857-4EB7-8E98-3A0E76300C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4359" y="762000"/>
            <a:ext cx="2098889" cy="663520"/>
          </a:xfrm>
          <a:prstGeom prst="rect">
            <a:avLst/>
          </a:prstGeom>
        </p:spPr>
      </p:pic>
    </p:spTree>
    <p:extLst>
      <p:ext uri="{BB962C8B-B14F-4D97-AF65-F5344CB8AC3E}">
        <p14:creationId xmlns:p14="http://schemas.microsoft.com/office/powerpoint/2010/main" val="1394571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75D8C4-2991-4037-8748-66E7016A65DF}"/>
              </a:ext>
            </a:extLst>
          </p:cNvPr>
          <p:cNvSpPr>
            <a:spLocks noGrp="1"/>
          </p:cNvSpPr>
          <p:nvPr>
            <p:ph type="ctrTitle" hasCustomPrompt="1"/>
          </p:nvPr>
        </p:nvSpPr>
        <p:spPr>
          <a:xfrm>
            <a:off x="900940" y="2205022"/>
            <a:ext cx="9913240" cy="1399152"/>
          </a:xfrm>
        </p:spPr>
        <p:txBody>
          <a:bodyPr anchor="b">
            <a:normAutofit/>
          </a:bodyPr>
          <a:lstStyle>
            <a:lvl1pPr algn="l">
              <a:lnSpc>
                <a:spcPts val="4400"/>
              </a:lnSpc>
              <a:spcBef>
                <a:spcPts val="1110"/>
              </a:spcBef>
              <a:defRPr sz="4550">
                <a:solidFill>
                  <a:srgbClr val="B5121B"/>
                </a:solidFill>
                <a:latin typeface="Calibri" panose="020F0502020204030204" pitchFamily="34" charset="0"/>
                <a:cs typeface="Calibri" panose="020F0502020204030204" pitchFamily="34" charset="0"/>
              </a:defRPr>
            </a:lvl1pPr>
          </a:lstStyle>
          <a:p>
            <a:r>
              <a:rPr lang="en-US" dirty="0"/>
              <a:t>Add question text here</a:t>
            </a:r>
            <a:endParaRPr lang="en-GB" dirty="0"/>
          </a:p>
        </p:txBody>
      </p:sp>
      <p:pic>
        <p:nvPicPr>
          <p:cNvPr id="8" name="Picture 7" descr="Lancaster University">
            <a:extLst>
              <a:ext uri="{FF2B5EF4-FFF2-40B4-BE49-F238E27FC236}">
                <a16:creationId xmlns:a16="http://schemas.microsoft.com/office/drawing/2014/main" id="{5A0CDDDE-2A8D-4F00-B876-791A126CBD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4359" y="762000"/>
            <a:ext cx="2098889" cy="663520"/>
          </a:xfrm>
          <a:prstGeom prst="rect">
            <a:avLst/>
          </a:prstGeom>
        </p:spPr>
      </p:pic>
      <p:sp>
        <p:nvSpPr>
          <p:cNvPr id="9" name="object 5">
            <a:extLst>
              <a:ext uri="{FF2B5EF4-FFF2-40B4-BE49-F238E27FC236}">
                <a16:creationId xmlns:a16="http://schemas.microsoft.com/office/drawing/2014/main" id="{A1F40E0C-FCFE-45A8-B4CD-8E1C0339D496}"/>
              </a:ext>
              <a:ext uri="{C183D7F6-B498-43B3-948B-1728B52AA6E4}">
                <adec:decorative xmlns:adec="http://schemas.microsoft.com/office/drawing/2017/decorative" val="1"/>
              </a:ext>
            </a:extLst>
          </p:cNvPr>
          <p:cNvSpPr/>
          <p:nvPr userDrawn="1"/>
        </p:nvSpPr>
        <p:spPr>
          <a:xfrm>
            <a:off x="992097" y="3830968"/>
            <a:ext cx="1584325" cy="0"/>
          </a:xfrm>
          <a:custGeom>
            <a:avLst/>
            <a:gdLst/>
            <a:ahLst/>
            <a:cxnLst/>
            <a:rect l="l" t="t" r="r" b="b"/>
            <a:pathLst>
              <a:path w="1584325">
                <a:moveTo>
                  <a:pt x="0" y="0"/>
                </a:moveTo>
                <a:lnTo>
                  <a:pt x="1584159" y="0"/>
                </a:lnTo>
              </a:path>
            </a:pathLst>
          </a:custGeom>
          <a:ln w="16929">
            <a:solidFill>
              <a:srgbClr val="A6ADB1"/>
            </a:solidFill>
          </a:ln>
        </p:spPr>
        <p:txBody>
          <a:bodyPr wrap="square" lIns="0" tIns="0" rIns="0" bIns="0" rtlCol="0"/>
          <a:lstStyle/>
          <a:p>
            <a:endParaRPr/>
          </a:p>
        </p:txBody>
      </p:sp>
      <p:sp>
        <p:nvSpPr>
          <p:cNvPr id="13" name="Slide Number Placeholder 5">
            <a:extLst>
              <a:ext uri="{FF2B5EF4-FFF2-40B4-BE49-F238E27FC236}">
                <a16:creationId xmlns:a16="http://schemas.microsoft.com/office/drawing/2014/main" id="{F55EE488-FA38-4ABE-A8A1-1C0A496D55BF}"/>
              </a:ext>
            </a:extLst>
          </p:cNvPr>
          <p:cNvSpPr>
            <a:spLocks noGrp="1"/>
          </p:cNvSpPr>
          <p:nvPr>
            <p:ph type="sldNum" sz="quarter" idx="4"/>
          </p:nvPr>
        </p:nvSpPr>
        <p:spPr>
          <a:xfrm>
            <a:off x="8955058" y="6092983"/>
            <a:ext cx="2743200" cy="365125"/>
          </a:xfrm>
          <a:prstGeom prst="rect">
            <a:avLst/>
          </a:prstGeom>
        </p:spPr>
        <p:txBody>
          <a:bodyPr vert="horz" lIns="91440" tIns="45720" rIns="91440" bIns="45720" rtlCol="0" anchor="ctr"/>
          <a:lstStyle>
            <a:lvl1pPr algn="r">
              <a:defRPr sz="1800">
                <a:solidFill>
                  <a:srgbClr val="414042"/>
                </a:solidFill>
              </a:defRPr>
            </a:lvl1pPr>
          </a:lstStyle>
          <a:p>
            <a:fld id="{6998E55D-8E2A-4AFE-A61C-B5DBBB7761E7}" type="slidenum">
              <a:rPr lang="en-GB" smtClean="0"/>
              <a:pPr/>
              <a:t>‹#›</a:t>
            </a:fld>
            <a:endParaRPr lang="en-GB"/>
          </a:p>
        </p:txBody>
      </p:sp>
    </p:spTree>
    <p:extLst>
      <p:ext uri="{BB962C8B-B14F-4D97-AF65-F5344CB8AC3E}">
        <p14:creationId xmlns:p14="http://schemas.microsoft.com/office/powerpoint/2010/main" val="2372925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AACC63-D887-40E8-8239-FD16AE528F07}"/>
              </a:ext>
            </a:extLst>
          </p:cNvPr>
          <p:cNvSpPr>
            <a:spLocks noGrp="1"/>
          </p:cNvSpPr>
          <p:nvPr>
            <p:ph type="title"/>
          </p:nvPr>
        </p:nvSpPr>
        <p:spPr>
          <a:xfrm>
            <a:off x="819538" y="522516"/>
            <a:ext cx="7568682" cy="1168172"/>
          </a:xfrm>
        </p:spPr>
        <p:txBody>
          <a:bodyPr>
            <a:normAutofit/>
          </a:bodyPr>
          <a:lstStyle>
            <a:lvl1pPr>
              <a:lnSpc>
                <a:spcPts val="3470"/>
              </a:lnSpc>
              <a:spcBef>
                <a:spcPts val="750"/>
              </a:spcBef>
              <a:defRPr sz="3600">
                <a:solidFill>
                  <a:srgbClr val="B5121B"/>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10" name="Content Placeholder 2">
            <a:extLst>
              <a:ext uri="{FF2B5EF4-FFF2-40B4-BE49-F238E27FC236}">
                <a16:creationId xmlns:a16="http://schemas.microsoft.com/office/drawing/2014/main" id="{524D0BDC-AEAF-40AB-BD13-7775E203703A}"/>
              </a:ext>
            </a:extLst>
          </p:cNvPr>
          <p:cNvSpPr>
            <a:spLocks noGrp="1"/>
          </p:cNvSpPr>
          <p:nvPr>
            <p:ph idx="1"/>
          </p:nvPr>
        </p:nvSpPr>
        <p:spPr>
          <a:xfrm>
            <a:off x="819538" y="2313991"/>
            <a:ext cx="4965441" cy="3862971"/>
          </a:xfrm>
        </p:spPr>
        <p:txBody>
          <a:bodyPr/>
          <a:lstStyle>
            <a:lvl1pPr>
              <a:buClr>
                <a:srgbClr val="AEB4B9"/>
              </a:buClr>
              <a:defRPr sz="2600">
                <a:solidFill>
                  <a:schemeClr val="tx1"/>
                </a:solidFill>
              </a:defRPr>
            </a:lvl1pPr>
            <a:lvl2pPr>
              <a:buClr>
                <a:srgbClr val="AEB4B9"/>
              </a:buClr>
              <a:defRPr>
                <a:solidFill>
                  <a:schemeClr val="tx1"/>
                </a:solidFill>
              </a:defRPr>
            </a:lvl2pPr>
            <a:lvl3pPr>
              <a:buClr>
                <a:srgbClr val="AEB4B9"/>
              </a:buClr>
              <a:defRPr>
                <a:solidFill>
                  <a:schemeClr val="tx1"/>
                </a:solidFill>
              </a:defRPr>
            </a:lvl3pPr>
            <a:lvl4pPr>
              <a:buClr>
                <a:srgbClr val="AEB4B9"/>
              </a:buClr>
              <a:defRPr>
                <a:solidFill>
                  <a:schemeClr val="tx1"/>
                </a:solidFill>
              </a:defRPr>
            </a:lvl4pPr>
            <a:lvl5pPr>
              <a:buClr>
                <a:srgbClr val="AEB4B9"/>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object 4">
            <a:extLst>
              <a:ext uri="{FF2B5EF4-FFF2-40B4-BE49-F238E27FC236}">
                <a16:creationId xmlns:a16="http://schemas.microsoft.com/office/drawing/2014/main" id="{81B46DBF-1B89-405C-A53C-EE0D38B3C854}"/>
              </a:ext>
              <a:ext uri="{C183D7F6-B498-43B3-948B-1728B52AA6E4}">
                <adec:decorative xmlns:adec="http://schemas.microsoft.com/office/drawing/2017/decorative" val="1"/>
              </a:ext>
            </a:extLst>
          </p:cNvPr>
          <p:cNvSpPr/>
          <p:nvPr userDrawn="1"/>
        </p:nvSpPr>
        <p:spPr>
          <a:xfrm>
            <a:off x="854508" y="1832146"/>
            <a:ext cx="1584325" cy="0"/>
          </a:xfrm>
          <a:custGeom>
            <a:avLst/>
            <a:gdLst/>
            <a:ahLst/>
            <a:cxnLst/>
            <a:rect l="l" t="t" r="r" b="b"/>
            <a:pathLst>
              <a:path w="1584325">
                <a:moveTo>
                  <a:pt x="0" y="0"/>
                </a:moveTo>
                <a:lnTo>
                  <a:pt x="1583728" y="0"/>
                </a:lnTo>
              </a:path>
            </a:pathLst>
          </a:custGeom>
          <a:ln w="16929">
            <a:solidFill>
              <a:srgbClr val="A6ADB1"/>
            </a:solidFill>
          </a:ln>
        </p:spPr>
        <p:txBody>
          <a:bodyPr wrap="square" lIns="0" tIns="0" rIns="0" bIns="0" rtlCol="0"/>
          <a:lstStyle/>
          <a:p>
            <a:endParaRPr/>
          </a:p>
        </p:txBody>
      </p:sp>
      <p:sp>
        <p:nvSpPr>
          <p:cNvPr id="16" name="Content Placeholder 2">
            <a:extLst>
              <a:ext uri="{FF2B5EF4-FFF2-40B4-BE49-F238E27FC236}">
                <a16:creationId xmlns:a16="http://schemas.microsoft.com/office/drawing/2014/main" id="{79DC973B-EFE1-44F1-9FB7-36E4227439C7}"/>
              </a:ext>
            </a:extLst>
          </p:cNvPr>
          <p:cNvSpPr>
            <a:spLocks noGrp="1"/>
          </p:cNvSpPr>
          <p:nvPr>
            <p:ph idx="10"/>
          </p:nvPr>
        </p:nvSpPr>
        <p:spPr>
          <a:xfrm>
            <a:off x="6369696" y="2317095"/>
            <a:ext cx="4965442" cy="3862971"/>
          </a:xfrm>
        </p:spPr>
        <p:txBody>
          <a:bodyPr/>
          <a:lstStyle>
            <a:lvl1pPr>
              <a:buClr>
                <a:srgbClr val="AEB4B9"/>
              </a:buClr>
              <a:defRPr sz="2600">
                <a:solidFill>
                  <a:schemeClr val="tx1"/>
                </a:solidFill>
              </a:defRPr>
            </a:lvl1pPr>
            <a:lvl2pPr>
              <a:buClr>
                <a:srgbClr val="AEB4B9"/>
              </a:buClr>
              <a:defRPr>
                <a:solidFill>
                  <a:schemeClr val="tx1"/>
                </a:solidFill>
              </a:defRPr>
            </a:lvl2pPr>
            <a:lvl3pPr>
              <a:buClr>
                <a:srgbClr val="AEB4B9"/>
              </a:buClr>
              <a:defRPr>
                <a:solidFill>
                  <a:schemeClr val="tx1"/>
                </a:solidFill>
              </a:defRPr>
            </a:lvl3pPr>
            <a:lvl4pPr>
              <a:buClr>
                <a:srgbClr val="AEB4B9"/>
              </a:buClr>
              <a:defRPr>
                <a:solidFill>
                  <a:schemeClr val="tx1"/>
                </a:solidFill>
              </a:defRPr>
            </a:lvl4pPr>
            <a:lvl5pPr>
              <a:buClr>
                <a:srgbClr val="AEB4B9"/>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Slide Number Placeholder 5">
            <a:extLst>
              <a:ext uri="{FF2B5EF4-FFF2-40B4-BE49-F238E27FC236}">
                <a16:creationId xmlns:a16="http://schemas.microsoft.com/office/drawing/2014/main" id="{749C0CEC-03F4-4704-9D20-E00E4CD0651C}"/>
              </a:ext>
            </a:extLst>
          </p:cNvPr>
          <p:cNvSpPr>
            <a:spLocks noGrp="1"/>
          </p:cNvSpPr>
          <p:nvPr>
            <p:ph type="sldNum" sz="quarter" idx="4"/>
          </p:nvPr>
        </p:nvSpPr>
        <p:spPr>
          <a:xfrm>
            <a:off x="8955058" y="6092983"/>
            <a:ext cx="2743200" cy="365125"/>
          </a:xfrm>
          <a:prstGeom prst="rect">
            <a:avLst/>
          </a:prstGeom>
        </p:spPr>
        <p:txBody>
          <a:bodyPr vert="horz" lIns="91440" tIns="45720" rIns="91440" bIns="45720" rtlCol="0" anchor="ctr"/>
          <a:lstStyle>
            <a:lvl1pPr algn="r">
              <a:defRPr sz="1800">
                <a:solidFill>
                  <a:srgbClr val="414042"/>
                </a:solidFill>
              </a:defRPr>
            </a:lvl1pPr>
          </a:lstStyle>
          <a:p>
            <a:fld id="{6998E55D-8E2A-4AFE-A61C-B5DBBB7761E7}" type="slidenum">
              <a:rPr lang="en-GB" smtClean="0"/>
              <a:pPr/>
              <a:t>‹#›</a:t>
            </a:fld>
            <a:endParaRPr lang="en-GB"/>
          </a:p>
        </p:txBody>
      </p:sp>
      <p:pic>
        <p:nvPicPr>
          <p:cNvPr id="21" name="Picture 20" descr="Lancaster University">
            <a:extLst>
              <a:ext uri="{FF2B5EF4-FFF2-40B4-BE49-F238E27FC236}">
                <a16:creationId xmlns:a16="http://schemas.microsoft.com/office/drawing/2014/main" id="{607635CB-A9C5-437C-8837-4C730E8C63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4359" y="762000"/>
            <a:ext cx="2098889" cy="663520"/>
          </a:xfrm>
          <a:prstGeom prst="rect">
            <a:avLst/>
          </a:prstGeom>
        </p:spPr>
      </p:pic>
    </p:spTree>
    <p:extLst>
      <p:ext uri="{BB962C8B-B14F-4D97-AF65-F5344CB8AC3E}">
        <p14:creationId xmlns:p14="http://schemas.microsoft.com/office/powerpoint/2010/main" val="648933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75887E-4F05-4593-B389-647D40DD0309}"/>
              </a:ext>
            </a:extLst>
          </p:cNvPr>
          <p:cNvSpPr>
            <a:spLocks noGrp="1"/>
          </p:cNvSpPr>
          <p:nvPr>
            <p:ph type="body" idx="1"/>
          </p:nvPr>
        </p:nvSpPr>
        <p:spPr>
          <a:xfrm>
            <a:off x="74647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C9B9D8-EA34-4852-A458-9C736D59E6A7}"/>
              </a:ext>
            </a:extLst>
          </p:cNvPr>
          <p:cNvSpPr>
            <a:spLocks noGrp="1"/>
          </p:cNvSpPr>
          <p:nvPr>
            <p:ph sz="half" idx="2"/>
          </p:nvPr>
        </p:nvSpPr>
        <p:spPr>
          <a:xfrm>
            <a:off x="746478" y="2505075"/>
            <a:ext cx="5157787" cy="3684588"/>
          </a:xfrm>
        </p:spPr>
        <p:txBody>
          <a:bodyPr/>
          <a:lstStyle>
            <a:lvl1pPr>
              <a:buClr>
                <a:srgbClr val="AEB4B9"/>
              </a:buClr>
              <a:defRPr sz="2600"/>
            </a:lvl1pPr>
            <a:lvl2pPr>
              <a:buClr>
                <a:srgbClr val="AEB4B9"/>
              </a:buClr>
              <a:defRPr/>
            </a:lvl2pPr>
            <a:lvl3pPr>
              <a:buClr>
                <a:srgbClr val="AEB4B9"/>
              </a:buClr>
              <a:defRPr/>
            </a:lvl3pPr>
            <a:lvl4pPr>
              <a:buClr>
                <a:srgbClr val="AEB4B9"/>
              </a:buClr>
              <a:defRPr/>
            </a:lvl4pPr>
            <a:lvl5pPr>
              <a:buClr>
                <a:srgbClr val="AEB4B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C83E91B9-1447-4EAE-9AB6-9200E96A9896}"/>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105AF1-67AB-413D-B37A-83B233A5D7CD}"/>
              </a:ext>
            </a:extLst>
          </p:cNvPr>
          <p:cNvSpPr>
            <a:spLocks noGrp="1"/>
          </p:cNvSpPr>
          <p:nvPr>
            <p:ph sz="quarter" idx="4"/>
          </p:nvPr>
        </p:nvSpPr>
        <p:spPr>
          <a:xfrm>
            <a:off x="6172200" y="2505075"/>
            <a:ext cx="5183188" cy="3684588"/>
          </a:xfrm>
        </p:spPr>
        <p:txBody>
          <a:bodyPr/>
          <a:lstStyle>
            <a:lvl1pPr>
              <a:buClr>
                <a:srgbClr val="AEB4B9"/>
              </a:buClr>
              <a:defRPr sz="2600"/>
            </a:lvl1pPr>
            <a:lvl2pPr>
              <a:buClr>
                <a:srgbClr val="AEB4B9"/>
              </a:buClr>
              <a:defRPr/>
            </a:lvl2pPr>
            <a:lvl3pPr>
              <a:buClr>
                <a:srgbClr val="AEB4B9"/>
              </a:buClr>
              <a:defRPr/>
            </a:lvl3pPr>
            <a:lvl4pPr>
              <a:buClr>
                <a:srgbClr val="AEB4B9"/>
              </a:buClr>
              <a:defRPr/>
            </a:lvl4pPr>
            <a:lvl5pPr>
              <a:buClr>
                <a:srgbClr val="AEB4B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EBFEF35C-6404-4538-8F34-0A8878183E9A}"/>
              </a:ext>
            </a:extLst>
          </p:cNvPr>
          <p:cNvSpPr>
            <a:spLocks noGrp="1"/>
          </p:cNvSpPr>
          <p:nvPr>
            <p:ph type="title"/>
          </p:nvPr>
        </p:nvSpPr>
        <p:spPr>
          <a:xfrm>
            <a:off x="735559" y="531848"/>
            <a:ext cx="7568682" cy="1158840"/>
          </a:xfrm>
        </p:spPr>
        <p:txBody>
          <a:bodyPr>
            <a:normAutofit/>
          </a:bodyPr>
          <a:lstStyle>
            <a:lvl1pPr>
              <a:lnSpc>
                <a:spcPts val="3470"/>
              </a:lnSpc>
              <a:spcBef>
                <a:spcPts val="750"/>
              </a:spcBef>
              <a:defRPr sz="3600">
                <a:solidFill>
                  <a:srgbClr val="B5121B"/>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13" name="object 4">
            <a:extLst>
              <a:ext uri="{FF2B5EF4-FFF2-40B4-BE49-F238E27FC236}">
                <a16:creationId xmlns:a16="http://schemas.microsoft.com/office/drawing/2014/main" id="{3D487BA0-3AE0-4031-8055-C6AFDC31E01B}"/>
              </a:ext>
              <a:ext uri="{C183D7F6-B498-43B3-948B-1728B52AA6E4}">
                <adec:decorative xmlns:adec="http://schemas.microsoft.com/office/drawing/2017/decorative" val="1"/>
              </a:ext>
            </a:extLst>
          </p:cNvPr>
          <p:cNvSpPr/>
          <p:nvPr userDrawn="1"/>
        </p:nvSpPr>
        <p:spPr>
          <a:xfrm>
            <a:off x="835846" y="1832146"/>
            <a:ext cx="1584325" cy="0"/>
          </a:xfrm>
          <a:custGeom>
            <a:avLst/>
            <a:gdLst/>
            <a:ahLst/>
            <a:cxnLst/>
            <a:rect l="l" t="t" r="r" b="b"/>
            <a:pathLst>
              <a:path w="1584325">
                <a:moveTo>
                  <a:pt x="0" y="0"/>
                </a:moveTo>
                <a:lnTo>
                  <a:pt x="1583728" y="0"/>
                </a:lnTo>
              </a:path>
            </a:pathLst>
          </a:custGeom>
          <a:ln w="16929">
            <a:solidFill>
              <a:srgbClr val="A6ADB1"/>
            </a:solidFill>
          </a:ln>
        </p:spPr>
        <p:txBody>
          <a:bodyPr wrap="square" lIns="0" tIns="0" rIns="0" bIns="0" rtlCol="0"/>
          <a:lstStyle/>
          <a:p>
            <a:endParaRPr/>
          </a:p>
        </p:txBody>
      </p:sp>
      <p:sp>
        <p:nvSpPr>
          <p:cNvPr id="16" name="Slide Number Placeholder 5">
            <a:extLst>
              <a:ext uri="{FF2B5EF4-FFF2-40B4-BE49-F238E27FC236}">
                <a16:creationId xmlns:a16="http://schemas.microsoft.com/office/drawing/2014/main" id="{983E33A9-9C13-43F2-93A7-5CD7A6D522E2}"/>
              </a:ext>
            </a:extLst>
          </p:cNvPr>
          <p:cNvSpPr>
            <a:spLocks noGrp="1"/>
          </p:cNvSpPr>
          <p:nvPr>
            <p:ph type="sldNum" sz="quarter" idx="10"/>
          </p:nvPr>
        </p:nvSpPr>
        <p:spPr>
          <a:xfrm>
            <a:off x="8955058" y="6092983"/>
            <a:ext cx="2743200" cy="365125"/>
          </a:xfrm>
          <a:prstGeom prst="rect">
            <a:avLst/>
          </a:prstGeom>
        </p:spPr>
        <p:txBody>
          <a:bodyPr vert="horz" lIns="91440" tIns="45720" rIns="91440" bIns="45720" rtlCol="0" anchor="ctr"/>
          <a:lstStyle>
            <a:lvl1pPr algn="r">
              <a:defRPr sz="1800">
                <a:solidFill>
                  <a:srgbClr val="414042"/>
                </a:solidFill>
              </a:defRPr>
            </a:lvl1pPr>
          </a:lstStyle>
          <a:p>
            <a:fld id="{6998E55D-8E2A-4AFE-A61C-B5DBBB7761E7}" type="slidenum">
              <a:rPr lang="en-GB" smtClean="0"/>
              <a:pPr/>
              <a:t>‹#›</a:t>
            </a:fld>
            <a:endParaRPr lang="en-GB"/>
          </a:p>
        </p:txBody>
      </p:sp>
      <p:pic>
        <p:nvPicPr>
          <p:cNvPr id="17" name="Picture 16" descr="Lancaster University">
            <a:extLst>
              <a:ext uri="{FF2B5EF4-FFF2-40B4-BE49-F238E27FC236}">
                <a16:creationId xmlns:a16="http://schemas.microsoft.com/office/drawing/2014/main" id="{24641CFC-5847-40DB-B4F0-5496D257DA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4359" y="762000"/>
            <a:ext cx="2098889" cy="663520"/>
          </a:xfrm>
          <a:prstGeom prst="rect">
            <a:avLst/>
          </a:prstGeom>
        </p:spPr>
      </p:pic>
    </p:spTree>
    <p:extLst>
      <p:ext uri="{BB962C8B-B14F-4D97-AF65-F5344CB8AC3E}">
        <p14:creationId xmlns:p14="http://schemas.microsoft.com/office/powerpoint/2010/main" val="3171340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7.jp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bk object 16">
            <a:extLst>
              <a:ext uri="{FF2B5EF4-FFF2-40B4-BE49-F238E27FC236}">
                <a16:creationId xmlns:a16="http://schemas.microsoft.com/office/drawing/2014/main" id="{AEA68D54-1EAD-45D6-B6CC-D07221904D21}"/>
              </a:ext>
              <a:ext uri="{C183D7F6-B498-43B3-948B-1728B52AA6E4}">
                <adec:decorative xmlns:adec="http://schemas.microsoft.com/office/drawing/2017/decorative" val="1"/>
              </a:ext>
            </a:extLst>
          </p:cNvPr>
          <p:cNvSpPr/>
          <p:nvPr userDrawn="1"/>
        </p:nvSpPr>
        <p:spPr>
          <a:xfrm>
            <a:off x="95986" y="95973"/>
            <a:ext cx="12001500" cy="6666230"/>
          </a:xfrm>
          <a:custGeom>
            <a:avLst/>
            <a:gdLst/>
            <a:ahLst/>
            <a:cxnLst/>
            <a:rect l="l" t="t" r="r" b="b"/>
            <a:pathLst>
              <a:path w="12001500" h="6666230">
                <a:moveTo>
                  <a:pt x="0" y="6666039"/>
                </a:moveTo>
                <a:lnTo>
                  <a:pt x="12001233" y="6666039"/>
                </a:lnTo>
                <a:lnTo>
                  <a:pt x="12001233" y="0"/>
                </a:lnTo>
                <a:lnTo>
                  <a:pt x="0" y="0"/>
                </a:lnTo>
                <a:lnTo>
                  <a:pt x="0" y="6666039"/>
                </a:lnTo>
                <a:close/>
              </a:path>
            </a:pathLst>
          </a:custGeom>
          <a:ln w="191960">
            <a:solidFill>
              <a:srgbClr val="E9ECED"/>
            </a:solidFill>
          </a:ln>
        </p:spPr>
        <p:txBody>
          <a:bodyPr wrap="square" lIns="0" tIns="0" rIns="0" bIns="0" rtlCol="0"/>
          <a:lstStyle/>
          <a:p>
            <a:endParaRPr/>
          </a:p>
        </p:txBody>
      </p:sp>
      <p:sp>
        <p:nvSpPr>
          <p:cNvPr id="2" name="Title Placeholder 1">
            <a:extLst>
              <a:ext uri="{FF2B5EF4-FFF2-40B4-BE49-F238E27FC236}">
                <a16:creationId xmlns:a16="http://schemas.microsoft.com/office/drawing/2014/main" id="{365B8E11-7BA2-4A60-A654-2F22523E46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708189B7-2C82-485D-8C8C-9F6C4A0298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66993076"/>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63" r:id="rId3"/>
    <p:sldLayoutId id="2147483664" r:id="rId4"/>
    <p:sldLayoutId id="2147483650" r:id="rId5"/>
    <p:sldLayoutId id="2147483665" r:id="rId6"/>
    <p:sldLayoutId id="2147483651" r:id="rId7"/>
    <p:sldLayoutId id="2147483652" r:id="rId8"/>
    <p:sldLayoutId id="2147483653" r:id="rId9"/>
    <p:sldLayoutId id="2147483654" r:id="rId10"/>
    <p:sldLayoutId id="2147483655" r:id="rId11"/>
    <p:sldLayoutId id="214748366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AEB4B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EB4B9"/>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EB4B9"/>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D765E-6947-4112-A313-D7450D70040B}" type="datetimeFigureOut">
              <a:rPr lang="en-GB" smtClean="0"/>
              <a:t>21/02/2025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4FFD5-857D-4E78-9487-744EAAF262D3}" type="slidenum">
              <a:rPr lang="en-GB" smtClean="0"/>
              <a:t>‹#›</a:t>
            </a:fld>
            <a:endParaRPr lang="en-GB"/>
          </a:p>
        </p:txBody>
      </p:sp>
    </p:spTree>
    <p:extLst>
      <p:ext uri="{BB962C8B-B14F-4D97-AF65-F5344CB8AC3E}">
        <p14:creationId xmlns:p14="http://schemas.microsoft.com/office/powerpoint/2010/main" val="328051963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nUzGxGZ6sGw" TargetMode="External"/><Relationship Id="rId3" Type="http://schemas.openxmlformats.org/officeDocument/2006/relationships/hyperlink" Target="https://luminate.prospects.ac.uk/what-do-graduates-do" TargetMode="External"/><Relationship Id="rId7" Type="http://schemas.openxmlformats.org/officeDocument/2006/relationships/hyperlink" Target="https://www.timeshighereducation.com/news/universities-do-little-help-phds-who-want-leave-academia#:~:text=More%20than%20half%20of%20PhD,to%20help%20create%20new%20professors" TargetMode="External"/><Relationship Id="rId2" Type="http://schemas.openxmlformats.org/officeDocument/2006/relationships/hyperlink" Target="https://www.chemistryworld.com/features/the-health-of-chemistry-across-the-pipeline/4020208.article" TargetMode="External"/><Relationship Id="rId1" Type="http://schemas.openxmlformats.org/officeDocument/2006/relationships/slideLayout" Target="../slideLayouts/slideLayout12.xml"/><Relationship Id="rId6" Type="http://schemas.openxmlformats.org/officeDocument/2006/relationships/hyperlink" Target="https://www.rsc.org/news-events/articles/2025/01-january/future-workforce-educational-pathways-report-release/" TargetMode="External"/><Relationship Id="rId5" Type="http://schemas.openxmlformats.org/officeDocument/2006/relationships/hyperlink" Target="https://edu.rsc.org/future-in-chemistry/career-options/job-profiles/careers-in-chemistry-a-to-z" TargetMode="External"/><Relationship Id="rId4" Type="http://schemas.openxmlformats.org/officeDocument/2006/relationships/hyperlink" Target="https://www.rsc.org/careers/whatchemistsear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hyperlink" Target="https://eur02.safelinks.protection.outlook.com/?url=https%3A%2F%2Fwww.licasci.com%2Fblog%2Fview%2F145%2Findex0%2FYou-Don-T-Have-To-Wear-A-White-Coat-To-Work-In-Science&amp;data=04%7C01%7Cpicklesp%40live.lancs.ac.uk%7C65ff508a37894a59215908d9d5bc6d90%7C9c9bcd11977a4e9ca9a0bc734090164a%7C0%7C0%7C637775829795782315%7CUnknown%7CTWFpbGZsb3d8eyJWIjoiMC4wLjAwMDAiLCJQIjoiV2luMzIiLCJBTiI6Ik1haWwiLCJXVCI6Mn0%3D%7C1000&amp;sdata=%2F4ZIbXE7rSS%2F7jsReJh4rWuUUfFmSB1ipPpqwyF6bVI%3D&amp;reserved=0" TargetMode="Externa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cynicalnymph.blogspot.com/2010/05/dont-panic.html" TargetMode="External"/><Relationship Id="rId2" Type="http://schemas.openxmlformats.org/officeDocument/2006/relationships/image" Target="../media/image66.jp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18" Type="http://schemas.openxmlformats.org/officeDocument/2006/relationships/image" Target="../media/image22.emf"/><Relationship Id="rId3" Type="http://schemas.openxmlformats.org/officeDocument/2006/relationships/image" Target="../media/image9.emf"/><Relationship Id="rId7" Type="http://schemas.openxmlformats.org/officeDocument/2006/relationships/image" Target="../media/image13.png"/><Relationship Id="rId12" Type="http://schemas.openxmlformats.org/officeDocument/2006/relationships/image" Target="../media/image18.emf"/><Relationship Id="rId17" Type="http://schemas.openxmlformats.org/officeDocument/2006/relationships/oleObject" Target="../embeddings/oleObject1.bin"/><Relationship Id="rId2" Type="http://schemas.openxmlformats.org/officeDocument/2006/relationships/notesSlide" Target="../notesSlides/notesSlide2.xml"/><Relationship Id="rId16" Type="http://schemas.microsoft.com/office/2007/relationships/hdphoto" Target="../media/hdphoto1.wdp"/><Relationship Id="rId20" Type="http://schemas.openxmlformats.org/officeDocument/2006/relationships/image" Target="../media/image23.emf"/><Relationship Id="rId1" Type="http://schemas.openxmlformats.org/officeDocument/2006/relationships/slideLayout" Target="../slideLayouts/slideLayout12.xml"/><Relationship Id="rId6" Type="http://schemas.openxmlformats.org/officeDocument/2006/relationships/image" Target="../media/image12.emf"/><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16.jpeg"/><Relationship Id="rId19" Type="http://schemas.openxmlformats.org/officeDocument/2006/relationships/oleObject" Target="../embeddings/oleObject2.bin"/><Relationship Id="rId4" Type="http://schemas.openxmlformats.org/officeDocument/2006/relationships/image" Target="../media/image10.jpg"/><Relationship Id="rId9" Type="http://schemas.openxmlformats.org/officeDocument/2006/relationships/image" Target="../media/image15.jpeg"/><Relationship Id="rId14" Type="http://schemas.openxmlformats.org/officeDocument/2006/relationships/image" Target="../media/image20.jpeg"/></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mailto:scitech.futures@lancaster.ac.uk" TargetMode="External"/><Relationship Id="rId2" Type="http://schemas.openxmlformats.org/officeDocument/2006/relationships/hyperlink" Target="https://lancasterkeep.my.site.com/internshipsandplacements/s/internship-programme-vacancies" TargetMode="External"/><Relationship Id="rId1" Type="http://schemas.openxmlformats.org/officeDocument/2006/relationships/slideLayout" Target="../slideLayouts/slideLayout14.xml"/><Relationship Id="rId6" Type="http://schemas.openxmlformats.org/officeDocument/2006/relationships/hyperlink" Target="http://www.lancs.ac.uk/sci-tech/internships" TargetMode="External"/><Relationship Id="rId5" Type="http://schemas.openxmlformats.org/officeDocument/2006/relationships/hyperlink" Target="https://www.instagram.com/" TargetMode="External"/><Relationship Id="rId4" Type="http://schemas.openxmlformats.org/officeDocument/2006/relationships/hyperlink" Target="http://www.facebook.com/LancasterUniversitySciTechFutur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11.jpeg"/><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emf"/><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jp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11.jpe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hyperlink" Target="https://www.tass.gov.uk/site/swansea-university/" TargetMode="External"/><Relationship Id="rId18" Type="http://schemas.openxmlformats.org/officeDocument/2006/relationships/image" Target="../media/image53.png"/><Relationship Id="rId3" Type="http://schemas.openxmlformats.org/officeDocument/2006/relationships/image" Target="../media/image9.emf"/><Relationship Id="rId21" Type="http://schemas.openxmlformats.org/officeDocument/2006/relationships/hyperlink" Target="https://2019.igem.org/Team:EPFL/SummerSchool" TargetMode="External"/><Relationship Id="rId7" Type="http://schemas.openxmlformats.org/officeDocument/2006/relationships/image" Target="../media/image46.jpg"/><Relationship Id="rId12" Type="http://schemas.openxmlformats.org/officeDocument/2006/relationships/image" Target="../media/image50.jpg"/><Relationship Id="rId17" Type="http://schemas.openxmlformats.org/officeDocument/2006/relationships/hyperlink" Target="https://www.asiapathways-adbi.org/2023/11/unlocking-green-hydrogen-potential-in-central-asia/" TargetMode="External"/><Relationship Id="rId2" Type="http://schemas.openxmlformats.org/officeDocument/2006/relationships/notesSlide" Target="../notesSlides/notesSlide7.xml"/><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hyperlink" Target="http://fhlogo.blogspot.com/2011/03/uk-university-of-oxford.html" TargetMode="External"/><Relationship Id="rId5" Type="http://schemas.openxmlformats.org/officeDocument/2006/relationships/image" Target="../media/image44.png"/><Relationship Id="rId15" Type="http://schemas.openxmlformats.org/officeDocument/2006/relationships/hyperlink" Target="https://jpralves.net/tag/uwaterlooedu.html" TargetMode="External"/><Relationship Id="rId23" Type="http://schemas.openxmlformats.org/officeDocument/2006/relationships/image" Target="../media/image56.svg"/><Relationship Id="rId10" Type="http://schemas.openxmlformats.org/officeDocument/2006/relationships/image" Target="../media/image49.png"/><Relationship Id="rId19" Type="http://schemas.openxmlformats.org/officeDocument/2006/relationships/image" Target="../media/image11.jpe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1.png"/><Relationship Id="rId22"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emf"/><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svg"/><Relationship Id="rId4" Type="http://schemas.openxmlformats.org/officeDocument/2006/relationships/image" Target="../media/image58.pn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hyperlink" Target="https://iupac.org/periodic-table-challenge/" TargetMode="External"/><Relationship Id="rId3" Type="http://schemas.openxmlformats.org/officeDocument/2006/relationships/hyperlink" Target="https://www.acs.org/about/diversity/inclusivity-style-guide/diversity-and-inclusion-in-images.html#how-to-choose-images" TargetMode="External"/><Relationship Id="rId7" Type="http://schemas.openxmlformats.org/officeDocument/2006/relationships/hyperlink" Target="https://www.degruyter.com/document/doi/10.1515/ci-2024-0302/html" TargetMode="External"/><Relationship Id="rId2" Type="http://schemas.openxmlformats.org/officeDocument/2006/relationships/hyperlink" Target="https://gender-gap-in-science.org/" TargetMode="External"/><Relationship Id="rId1" Type="http://schemas.openxmlformats.org/officeDocument/2006/relationships/slideLayout" Target="../slideLayouts/slideLayout12.xml"/><Relationship Id="rId6" Type="http://schemas.openxmlformats.org/officeDocument/2006/relationships/hyperlink" Target="https://iupac.org/awardees-of-the-iupac-2025-distinguished-women-in-chemistry-or-chemical-engineering/" TargetMode="External"/><Relationship Id="rId5" Type="http://schemas.openxmlformats.org/officeDocument/2006/relationships/hyperlink" Target="https://www.nobelprize.org/prizes/chemistry/2020/doudna/167713-jennifer-doudna-interview-february-2021/" TargetMode="External"/><Relationship Id="rId4" Type="http://schemas.openxmlformats.org/officeDocument/2006/relationships/hyperlink" Target="https://iupac.org/what-we-do/top-t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37A4EB-0CC6-4561-A126-9A20F1A4FB68}"/>
              </a:ext>
            </a:extLst>
          </p:cNvPr>
          <p:cNvSpPr>
            <a:spLocks noGrp="1"/>
          </p:cNvSpPr>
          <p:nvPr>
            <p:ph type="title" idx="4294967295"/>
          </p:nvPr>
        </p:nvSpPr>
        <p:spPr>
          <a:xfrm>
            <a:off x="8955088" y="6092825"/>
            <a:ext cx="27432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98E55D-8E2A-4AFE-A61C-B5DBBB7761E7}" type="slidenum">
              <a:rPr kumimoji="0" lang="en-GB" sz="1800" b="0" i="0" u="none" strike="noStrike" kern="1200" cap="none" spc="0" normalizeH="0" baseline="0" noProof="0" smtClean="0">
                <a:ln>
                  <a:noFill/>
                </a:ln>
                <a:solidFill>
                  <a:srgbClr val="41404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800" b="0" i="0" u="none" strike="noStrike" kern="1200" cap="none" spc="0" normalizeH="0" baseline="0" noProof="0" dirty="0">
              <a:ln>
                <a:noFill/>
              </a:ln>
              <a:solidFill>
                <a:srgbClr val="414042"/>
              </a:solidFill>
              <a:effectLst/>
              <a:uLnTx/>
              <a:uFillTx/>
              <a:latin typeface="+mn-lt"/>
              <a:ea typeface="+mn-ea"/>
              <a:cs typeface="+mn-cs"/>
            </a:endParaRPr>
          </a:p>
        </p:txBody>
      </p:sp>
      <p:pic>
        <p:nvPicPr>
          <p:cNvPr id="3" name="Picture 2" descr="The IUPAC Global Women's Breakfast poster, with the Agenda on the right and two cartoons of female chemists on the left">
            <a:extLst>
              <a:ext uri="{FF2B5EF4-FFF2-40B4-BE49-F238E27FC236}">
                <a16:creationId xmlns:a16="http://schemas.microsoft.com/office/drawing/2014/main" id="{EC115A80-5B06-EA3C-AA8B-C7262E4C1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9300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5BC2-4D4A-F9AE-1A03-8BC7B546EE49}"/>
              </a:ext>
            </a:extLst>
          </p:cNvPr>
          <p:cNvSpPr>
            <a:spLocks noGrp="1"/>
          </p:cNvSpPr>
          <p:nvPr>
            <p:ph type="ctrTitle"/>
          </p:nvPr>
        </p:nvSpPr>
        <p:spPr/>
        <p:txBody>
          <a:bodyPr/>
          <a:lstStyle/>
          <a:p>
            <a:r>
              <a:rPr lang="en-GB" dirty="0"/>
              <a:t>Career Pages and Articles</a:t>
            </a:r>
          </a:p>
        </p:txBody>
      </p:sp>
      <p:sp>
        <p:nvSpPr>
          <p:cNvPr id="4" name="TextBox 3">
            <a:extLst>
              <a:ext uri="{FF2B5EF4-FFF2-40B4-BE49-F238E27FC236}">
                <a16:creationId xmlns:a16="http://schemas.microsoft.com/office/drawing/2014/main" id="{6F501215-1EF1-8D57-928A-7808B5B8EB9D}"/>
              </a:ext>
            </a:extLst>
          </p:cNvPr>
          <p:cNvSpPr txBox="1"/>
          <p:nvPr/>
        </p:nvSpPr>
        <p:spPr>
          <a:xfrm>
            <a:off x="459463" y="1439748"/>
            <a:ext cx="11282881" cy="3139321"/>
          </a:xfrm>
          <a:prstGeom prst="rect">
            <a:avLst/>
          </a:prstGeom>
          <a:noFill/>
        </p:spPr>
        <p:txBody>
          <a:bodyPr wrap="square">
            <a:spAutoFit/>
          </a:bodyPr>
          <a:lstStyle/>
          <a:p>
            <a:pPr>
              <a:buFont typeface="Arial" panose="020B0604020202020204" pitchFamily="34" charset="0"/>
              <a:buChar char="•"/>
            </a:pPr>
            <a:r>
              <a:rPr lang="en-GB" dirty="0">
                <a:hlinkClick r:id="rId2" tooltip="https://www.chemistryworld.com/features/the-health-of-chemistry-across-the-pipeline/4020208.article"/>
              </a:rPr>
              <a:t>https://www.chemistryworld.com/features/the-health-of-chemistry-across-the-pipeline/4020208.article</a:t>
            </a:r>
            <a:endParaRPr lang="en-GB" dirty="0"/>
          </a:p>
          <a:p>
            <a:pPr>
              <a:buFont typeface="Arial" panose="020B0604020202020204" pitchFamily="34" charset="0"/>
              <a:buChar char="•"/>
            </a:pPr>
            <a:r>
              <a:rPr lang="en-GB" dirty="0">
                <a:hlinkClick r:id="rId3" tooltip="https://luminate.prospects.ac.uk/what-do-graduates-do"/>
              </a:rPr>
              <a:t>https://luminate.prospects.ac.uk/what-do-graduates-do</a:t>
            </a:r>
            <a:endParaRPr lang="en-GB" dirty="0"/>
          </a:p>
          <a:p>
            <a:pPr>
              <a:buFont typeface="Arial" panose="020B0604020202020204" pitchFamily="34" charset="0"/>
              <a:buChar char="•"/>
            </a:pPr>
            <a:r>
              <a:rPr lang="en-GB" dirty="0">
                <a:hlinkClick r:id="rId4" tooltip="https://www.rsc.org/careers/whatchemistsearn/"/>
              </a:rPr>
              <a:t>https://www.rsc.org/careers/whatchemistsearn/</a:t>
            </a:r>
            <a:endParaRPr lang="en-GB" dirty="0"/>
          </a:p>
          <a:p>
            <a:pPr>
              <a:buFont typeface="Arial" panose="020B0604020202020204" pitchFamily="34" charset="0"/>
              <a:buChar char="•"/>
            </a:pPr>
            <a:r>
              <a:rPr lang="en-GB" dirty="0">
                <a:hlinkClick r:id="rId5" tooltip="https://edu.rsc.org/future-in-chemistry/career-options/job-profiles/careers-in-chemistry-a-to-z"/>
              </a:rPr>
              <a:t>https://edu.rsc.org/future-in-chemistry/career-options/job-profiles/careers-in-chemistry-a-to-z</a:t>
            </a:r>
            <a:endParaRPr lang="en-GB" dirty="0"/>
          </a:p>
          <a:p>
            <a:pPr>
              <a:buFont typeface="Arial" panose="020B0604020202020204" pitchFamily="34" charset="0"/>
              <a:buChar char="•"/>
            </a:pPr>
            <a:r>
              <a:rPr lang="en-GB" dirty="0">
                <a:hlinkClick r:id="rId6" tooltip="https://www.rsc.org/news-events/articles/2025/01-january/future-workforce-educational-pathways-report-release/"/>
              </a:rPr>
              <a:t>https://www.rsc.org/news-events/articles/2025/01-january/future-workforce-educational-pathways-report-release/</a:t>
            </a:r>
            <a:endParaRPr lang="en-GB" dirty="0"/>
          </a:p>
          <a:p>
            <a:pPr>
              <a:buFont typeface="Arial" panose="020B0604020202020204" pitchFamily="34" charset="0"/>
              <a:buChar char="•"/>
            </a:pPr>
            <a:r>
              <a:rPr lang="en-GB" dirty="0">
                <a:hlinkClick r:id="rId7" tooltip="https://www.timeshighereducation.com/news/universities-do-little-help-phds-who-want-leave-academia#:~:text=more%20than%20half%20of%20phd,to%20help%20create%20new%20professors"/>
              </a:rPr>
              <a:t>https://www.timeshighereducation.com/news/universities-do-little-help-phds-who-want-leave-academia#:~:text=More%20than%20half%20of%20PhD,to%20help%20create%20new%20professors</a:t>
            </a:r>
            <a:endParaRPr lang="en-GB" dirty="0"/>
          </a:p>
          <a:p>
            <a:pPr>
              <a:buFont typeface="Arial" panose="020B0604020202020204" pitchFamily="34" charset="0"/>
              <a:buChar char="•"/>
            </a:pPr>
            <a:endParaRPr lang="en-GB" dirty="0"/>
          </a:p>
          <a:p>
            <a:r>
              <a:rPr lang="en-GB" dirty="0">
                <a:effectLst/>
              </a:rPr>
              <a:t>In conversation with Hind Al-</a:t>
            </a:r>
            <a:r>
              <a:rPr lang="en-GB" dirty="0" err="1">
                <a:effectLst/>
              </a:rPr>
              <a:t>Abadleh</a:t>
            </a:r>
            <a:r>
              <a:rPr lang="en-GB" dirty="0">
                <a:effectLst/>
              </a:rPr>
              <a:t> - Unlocking Environmental Sustainability with Chemistry" - in memoriam </a:t>
            </a:r>
            <a:endParaRPr lang="en-GB" dirty="0"/>
          </a:p>
          <a:p>
            <a:r>
              <a:rPr lang="en-GB" dirty="0">
                <a:hlinkClick r:id="rId8" tooltip="https://www.youtube.com/watch?v=nuzgxgz6sgw"/>
              </a:rPr>
              <a:t>https://www.youtube.com/watch?v=nUzGxGZ6sGw</a:t>
            </a:r>
            <a:endParaRPr lang="en-GB" dirty="0"/>
          </a:p>
          <a:p>
            <a:pPr>
              <a:buFont typeface="Arial" panose="020B0604020202020204" pitchFamily="34" charset="0"/>
              <a:buChar char="•"/>
            </a:pPr>
            <a:endParaRPr lang="en-GB" dirty="0"/>
          </a:p>
        </p:txBody>
      </p:sp>
    </p:spTree>
    <p:extLst>
      <p:ext uri="{BB962C8B-B14F-4D97-AF65-F5344CB8AC3E}">
        <p14:creationId xmlns:p14="http://schemas.microsoft.com/office/powerpoint/2010/main" val="3719321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C9DF099A-AB1E-7143-8D48-95F3BFAA4A76}"/>
              </a:ext>
            </a:extLst>
          </p:cNvPr>
          <p:cNvSpPr>
            <a:spLocks noGrp="1" noChangeArrowheads="1"/>
          </p:cNvSpPr>
          <p:nvPr>
            <p:ph type="title" idx="4294967295"/>
          </p:nvPr>
        </p:nvSpPr>
        <p:spPr bwMode="auto">
          <a:xfrm>
            <a:off x="-91440" y="173899"/>
            <a:ext cx="12135394" cy="701731"/>
          </a:xfrm>
          <a:prstGeom prst="rect">
            <a:avLst/>
          </a:prstGeom>
          <a:noFill/>
          <a:ln>
            <a:noFill/>
            <a:prstDash/>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0"/>
              </a:lnSpc>
              <a:spcBef>
                <a:spcPts val="0"/>
              </a:spcBef>
              <a:spcAft>
                <a:spcPts val="0"/>
              </a:spcAft>
              <a:buClrTx/>
              <a:buSzTx/>
              <a:buFont typeface="Arial" charset="0"/>
              <a:buNone/>
              <a:tabLst/>
              <a:defRPr/>
            </a:pPr>
            <a:r>
              <a:rPr kumimoji="0" lang="en-US" sz="3600" b="0" i="0" u="sng" strike="noStrike" kern="1200" cap="none" spc="0" normalizeH="0" baseline="0" noProof="0" dirty="0">
                <a:ln>
                  <a:noFill/>
                </a:ln>
                <a:solidFill>
                  <a:schemeClr val="tx1"/>
                </a:solidFill>
                <a:effectLst/>
                <a:uLnTx/>
                <a:uFillTx/>
                <a:latin typeface="Apple Chancery" panose="03020702040506060504" pitchFamily="66" charset="-79"/>
                <a:ea typeface="+mn-ea"/>
                <a:cs typeface="Apple Chancery" panose="03020702040506060504" pitchFamily="66" charset="-79"/>
              </a:rPr>
              <a:t>In Memory of Professor Hind A. Al-</a:t>
            </a:r>
            <a:r>
              <a:rPr kumimoji="0" lang="en-US" sz="3600" b="0" i="0" u="sng" strike="noStrike" kern="1200" cap="none" spc="0" normalizeH="0" baseline="0" noProof="0" dirty="0" err="1">
                <a:ln>
                  <a:noFill/>
                </a:ln>
                <a:solidFill>
                  <a:schemeClr val="tx1"/>
                </a:solidFill>
                <a:effectLst/>
                <a:uLnTx/>
                <a:uFillTx/>
                <a:latin typeface="Apple Chancery" panose="03020702040506060504" pitchFamily="66" charset="-79"/>
                <a:ea typeface="+mn-ea"/>
                <a:cs typeface="Apple Chancery" panose="03020702040506060504" pitchFamily="66" charset="-79"/>
              </a:rPr>
              <a:t>Abadleh</a:t>
            </a:r>
            <a:endParaRPr kumimoji="0" lang="en-US" sz="3600" b="0" i="0" u="sng" strike="noStrike" kern="1200" cap="none" spc="0" normalizeH="0" baseline="0" noProof="0" dirty="0">
              <a:ln>
                <a:noFill/>
              </a:ln>
              <a:solidFill>
                <a:schemeClr val="tx1"/>
              </a:solidFill>
              <a:effectLst/>
              <a:uLnTx/>
              <a:uFillTx/>
              <a:latin typeface="Apple Chancery" panose="03020702040506060504" pitchFamily="66" charset="-79"/>
              <a:ea typeface="+mn-ea"/>
              <a:cs typeface="Apple Chancery" panose="03020702040506060504" pitchFamily="66" charset="-79"/>
            </a:endParaRPr>
          </a:p>
        </p:txBody>
      </p:sp>
      <p:pic>
        <p:nvPicPr>
          <p:cNvPr id="1026" name="Picture 2" descr="Professor Hind A. Al-Abadleh">
            <a:extLst>
              <a:ext uri="{FF2B5EF4-FFF2-40B4-BE49-F238E27FC236}">
                <a16:creationId xmlns:a16="http://schemas.microsoft.com/office/drawing/2014/main" id="{CD5E2C93-CF6B-3594-E456-2F1B76A20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37" y="1402443"/>
            <a:ext cx="4445000" cy="4445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CD513CA-49DC-7C60-37A1-1E9B6888ED31}"/>
              </a:ext>
            </a:extLst>
          </p:cNvPr>
          <p:cNvSpPr txBox="1"/>
          <p:nvPr/>
        </p:nvSpPr>
        <p:spPr>
          <a:xfrm>
            <a:off x="5461201" y="1127185"/>
            <a:ext cx="6100762" cy="5324535"/>
          </a:xfrm>
          <a:prstGeom prst="rect">
            <a:avLst/>
          </a:prstGeom>
          <a:noFill/>
        </p:spPr>
        <p:txBody>
          <a:bodyPr wrap="square">
            <a:spAutoFit/>
          </a:bodyPr>
          <a:lstStyle/>
          <a:p>
            <a:r>
              <a:rPr lang="en-CA" sz="2000" dirty="0"/>
              <a:t>The Global Chemistry Community mourns the passing of Professor Hind Al-</a:t>
            </a:r>
            <a:r>
              <a:rPr lang="en-CA" sz="2000" dirty="0" err="1"/>
              <a:t>Abadleh</a:t>
            </a:r>
            <a:r>
              <a:rPr lang="en-CA" sz="2000" dirty="0"/>
              <a:t> on January 10, 2025. A leader in environmental physical chemistry, she tackled critical issues in air quality, atmospheric aerosol chemistry, and geochemistry, earning numerous accolades, including Laurier’s 2023 Hoffman-Little Award and the 2021 University Research Professor Award. Beyond her research, Dr. Al-</a:t>
            </a:r>
            <a:r>
              <a:rPr lang="en-CA" sz="2000" dirty="0" err="1"/>
              <a:t>Abadleh</a:t>
            </a:r>
            <a:r>
              <a:rPr lang="en-CA" sz="2000" dirty="0"/>
              <a:t> was a dedicated advocate for equity, diversity, and inclusion within the Canadian chemistry community. She was an inaugural member of the CSC’s Working Group for Inclusion, Diversity, and Equity (WIDE), contributed to </a:t>
            </a:r>
            <a:r>
              <a:rPr lang="en-CA" sz="2000" i="1" dirty="0"/>
              <a:t>Making Chemistry Inclusive</a:t>
            </a:r>
            <a:r>
              <a:rPr lang="en-CA" sz="2000" dirty="0"/>
              <a:t>, and played a key role in advancing equity initiatives. Her passion, data-driven approach, and leadership left a lasting impact on both science and the academic community.</a:t>
            </a:r>
            <a:endParaRPr lang="en-US" sz="2000" dirty="0"/>
          </a:p>
        </p:txBody>
      </p:sp>
    </p:spTree>
    <p:extLst>
      <p:ext uri="{BB962C8B-B14F-4D97-AF65-F5344CB8AC3E}">
        <p14:creationId xmlns:p14="http://schemas.microsoft.com/office/powerpoint/2010/main" val="1822472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C5F36-6845-F705-D3F9-3E276C1B8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51A22-B748-D52B-3ECD-BD554546736C}"/>
              </a:ext>
            </a:extLst>
          </p:cNvPr>
          <p:cNvSpPr>
            <a:spLocks noGrp="1"/>
          </p:cNvSpPr>
          <p:nvPr>
            <p:ph type="ctrTitle"/>
          </p:nvPr>
        </p:nvSpPr>
        <p:spPr>
          <a:xfrm>
            <a:off x="1193120" y="2640031"/>
            <a:ext cx="9805760" cy="1152128"/>
          </a:xfrm>
        </p:spPr>
        <p:txBody>
          <a:bodyPr/>
          <a:lstStyle/>
          <a:p>
            <a:r>
              <a:rPr lang="en-GB" dirty="0"/>
              <a:t>The following slides are related to Chemistry Internships</a:t>
            </a:r>
          </a:p>
        </p:txBody>
      </p:sp>
    </p:spTree>
    <p:extLst>
      <p:ext uri="{BB962C8B-B14F-4D97-AF65-F5344CB8AC3E}">
        <p14:creationId xmlns:p14="http://schemas.microsoft.com/office/powerpoint/2010/main" val="4224440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1991544" y="1556793"/>
            <a:ext cx="8208912" cy="1010543"/>
          </a:xfrm>
        </p:spPr>
        <p:txBody>
          <a:bodyPr>
            <a:noAutofit/>
          </a:bodyPr>
          <a:lstStyle/>
          <a:p>
            <a:pPr algn="l"/>
            <a:r>
              <a:rPr lang="en-GB" sz="3600" dirty="0">
                <a:solidFill>
                  <a:srgbClr val="C00000"/>
                </a:solidFill>
              </a:rPr>
              <a:t>Internships – get involved! </a:t>
            </a:r>
            <a:br>
              <a:rPr lang="en-GB" sz="3600" dirty="0">
                <a:solidFill>
                  <a:srgbClr val="C00000"/>
                </a:solidFill>
              </a:rPr>
            </a:br>
            <a:endParaRPr lang="en-GB" sz="3600" dirty="0">
              <a:solidFill>
                <a:srgbClr val="C00000"/>
              </a:solidFill>
            </a:endParaRPr>
          </a:p>
        </p:txBody>
      </p:sp>
      <p:sp>
        <p:nvSpPr>
          <p:cNvPr id="7" name="Subtitle 2"/>
          <p:cNvSpPr>
            <a:spLocks noGrp="1"/>
          </p:cNvSpPr>
          <p:nvPr>
            <p:ph type="subTitle" idx="1"/>
          </p:nvPr>
        </p:nvSpPr>
        <p:spPr>
          <a:xfrm>
            <a:off x="1991544" y="2852936"/>
            <a:ext cx="8208912" cy="720080"/>
          </a:xfrm>
        </p:spPr>
        <p:txBody>
          <a:bodyPr>
            <a:normAutofit/>
          </a:bodyPr>
          <a:lstStyle/>
          <a:p>
            <a:pPr algn="l">
              <a:spcBef>
                <a:spcPts val="0"/>
              </a:spcBef>
            </a:pPr>
            <a:r>
              <a:rPr lang="en-GB" sz="1800" dirty="0"/>
              <a:t>Spring 2025</a:t>
            </a:r>
          </a:p>
          <a:p>
            <a:pPr algn="l">
              <a:spcBef>
                <a:spcPts val="0"/>
              </a:spcBef>
            </a:pPr>
            <a:r>
              <a:rPr lang="en-GB" sz="1800" dirty="0"/>
              <a:t>Pam Pickles, Student Engagement Manager, Faculty of Science and Technology</a:t>
            </a:r>
          </a:p>
        </p:txBody>
      </p:sp>
    </p:spTree>
    <p:extLst>
      <p:ext uri="{BB962C8B-B14F-4D97-AF65-F5344CB8AC3E}">
        <p14:creationId xmlns:p14="http://schemas.microsoft.com/office/powerpoint/2010/main" val="3251958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Some stats to start off with…..</a:t>
            </a:r>
          </a:p>
        </p:txBody>
      </p:sp>
      <p:sp>
        <p:nvSpPr>
          <p:cNvPr id="2" name="Subtitle 1"/>
          <p:cNvSpPr>
            <a:spLocks noGrp="1"/>
          </p:cNvSpPr>
          <p:nvPr>
            <p:ph type="body" sz="quarter" idx="14"/>
          </p:nvPr>
        </p:nvSpPr>
        <p:spPr>
          <a:prstGeom prst="rect">
            <a:avLst/>
          </a:prstGeom>
        </p:spPr>
        <p:txBody>
          <a:bodyPr>
            <a:normAutofit lnSpcReduction="10000"/>
          </a:bodyPr>
          <a:lstStyle/>
          <a:p>
            <a:pPr>
              <a:buNone/>
            </a:pPr>
            <a:r>
              <a:rPr lang="en-GB" b="1" dirty="0"/>
              <a:t>Lancaster Chemistry graduates 15 months after graduation in 2021:</a:t>
            </a:r>
          </a:p>
          <a:p>
            <a:pPr>
              <a:buNone/>
            </a:pPr>
            <a:endParaRPr lang="en-GB" b="1" dirty="0"/>
          </a:p>
          <a:p>
            <a:r>
              <a:rPr lang="en-GB" dirty="0"/>
              <a:t>Working and studying: 50%</a:t>
            </a:r>
          </a:p>
          <a:p>
            <a:r>
              <a:rPr lang="en-GB" dirty="0"/>
              <a:t>Further study 41.7%</a:t>
            </a:r>
          </a:p>
          <a:p>
            <a:r>
              <a:rPr lang="en-GB" dirty="0"/>
              <a:t>Unemployed 8.3%</a:t>
            </a:r>
          </a:p>
          <a:p>
            <a:pPr marL="0" indent="0">
              <a:buNone/>
            </a:pPr>
            <a:endParaRPr lang="en-GB" dirty="0"/>
          </a:p>
          <a:p>
            <a:pPr marL="0" indent="0">
              <a:buNone/>
            </a:pPr>
            <a:r>
              <a:rPr lang="en-GB" b="1" dirty="0"/>
              <a:t>Top three sectors:</a:t>
            </a:r>
          </a:p>
          <a:p>
            <a:pPr marL="0" indent="0">
              <a:buNone/>
            </a:pPr>
            <a:endParaRPr lang="en-GB" dirty="0"/>
          </a:p>
          <a:p>
            <a:r>
              <a:rPr lang="en-GB" dirty="0"/>
              <a:t>Manufacturing 44.4%</a:t>
            </a:r>
          </a:p>
          <a:p>
            <a:r>
              <a:rPr lang="en-GB" dirty="0"/>
              <a:t>Professional, Scientific and Technical 18.5%</a:t>
            </a:r>
          </a:p>
          <a:p>
            <a:r>
              <a:rPr lang="en-GB" dirty="0"/>
              <a:t>Education 11.1%</a:t>
            </a:r>
          </a:p>
        </p:txBody>
      </p:sp>
    </p:spTree>
    <p:extLst>
      <p:ext uri="{BB962C8B-B14F-4D97-AF65-F5344CB8AC3E}">
        <p14:creationId xmlns:p14="http://schemas.microsoft.com/office/powerpoint/2010/main" val="197696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322D-DA08-403B-9FF8-7FCD383F685D}"/>
              </a:ext>
            </a:extLst>
          </p:cNvPr>
          <p:cNvSpPr>
            <a:spLocks noGrp="1"/>
          </p:cNvSpPr>
          <p:nvPr>
            <p:ph type="ctrTitle"/>
          </p:nvPr>
        </p:nvSpPr>
        <p:spPr/>
        <p:txBody>
          <a:bodyPr/>
          <a:lstStyle/>
          <a:p>
            <a:r>
              <a:rPr lang="en-GB" dirty="0"/>
              <a:t>Graduate level jobs:</a:t>
            </a:r>
          </a:p>
        </p:txBody>
      </p:sp>
      <p:sp>
        <p:nvSpPr>
          <p:cNvPr id="3" name="Text Placeholder 2">
            <a:extLst>
              <a:ext uri="{FF2B5EF4-FFF2-40B4-BE49-F238E27FC236}">
                <a16:creationId xmlns:a16="http://schemas.microsoft.com/office/drawing/2014/main" id="{C4F2AD0E-90AC-466E-89A7-3128F6FE7F3A}"/>
              </a:ext>
            </a:extLst>
          </p:cNvPr>
          <p:cNvSpPr>
            <a:spLocks noGrp="1"/>
          </p:cNvSpPr>
          <p:nvPr>
            <p:ph type="body" sz="quarter" idx="14"/>
          </p:nvPr>
        </p:nvSpPr>
        <p:spPr/>
        <p:txBody>
          <a:bodyPr>
            <a:normAutofit/>
          </a:bodyPr>
          <a:lstStyle/>
          <a:p>
            <a:r>
              <a:rPr lang="en-GB" dirty="0"/>
              <a:t>Research &amp; Development</a:t>
            </a:r>
          </a:p>
          <a:p>
            <a:r>
              <a:rPr lang="en-GB" dirty="0"/>
              <a:t>Chemists</a:t>
            </a:r>
          </a:p>
          <a:p>
            <a:r>
              <a:rPr lang="en-GB" dirty="0"/>
              <a:t>Finance &amp; Investment</a:t>
            </a:r>
          </a:p>
          <a:p>
            <a:r>
              <a:rPr lang="en-GB" dirty="0"/>
              <a:t>Business Professionals</a:t>
            </a:r>
          </a:p>
          <a:p>
            <a:pPr marL="0" indent="0">
              <a:buNone/>
            </a:pPr>
            <a:endParaRPr lang="en-GB" dirty="0"/>
          </a:p>
          <a:p>
            <a:pPr marL="0" indent="0">
              <a:buNone/>
            </a:pPr>
            <a:r>
              <a:rPr lang="en-GB" b="1" dirty="0"/>
              <a:t>Median salary:  £30,658</a:t>
            </a:r>
          </a:p>
          <a:p>
            <a:endParaRPr lang="en-GB" dirty="0"/>
          </a:p>
          <a:p>
            <a:r>
              <a:rPr lang="en-GB" dirty="0"/>
              <a:t>A great blog to highlight some options:</a:t>
            </a:r>
          </a:p>
          <a:p>
            <a:pPr marL="0" indent="0">
              <a:buNone/>
            </a:pPr>
            <a:r>
              <a:rPr lang="en-GB" u="sng" dirty="0">
                <a:hlinkClick r:id="rId2"/>
              </a:rPr>
              <a:t>https://www.licasci.com/blog/view/145/index0/You-Don-T-Have-To-Wear-A-White-Coat-To-Work-In-Science</a:t>
            </a:r>
            <a:endParaRPr lang="en-GB" dirty="0"/>
          </a:p>
          <a:p>
            <a:pPr marL="0" indent="0">
              <a:buNone/>
            </a:pPr>
            <a:endParaRPr lang="en-GB" dirty="0"/>
          </a:p>
        </p:txBody>
      </p:sp>
    </p:spTree>
    <p:extLst>
      <p:ext uri="{BB962C8B-B14F-4D97-AF65-F5344CB8AC3E}">
        <p14:creationId xmlns:p14="http://schemas.microsoft.com/office/powerpoint/2010/main" val="3673006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latin typeface="Calibri" pitchFamily="80" charset="0"/>
              </a:rPr>
              <a:t>But – what if you don’t know what you want to do?</a:t>
            </a:r>
            <a:endParaRPr lang="en-GB" dirty="0"/>
          </a:p>
        </p:txBody>
      </p:sp>
      <p:pic>
        <p:nvPicPr>
          <p:cNvPr id="5" name="Picture 4" descr="An alien with Don't Panic written beneath it">
            <a:extLst>
              <a:ext uri="{FF2B5EF4-FFF2-40B4-BE49-F238E27FC236}">
                <a16:creationId xmlns:a16="http://schemas.microsoft.com/office/drawing/2014/main" id="{FF518958-CF7F-4223-8C49-D62EB586FE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46296" y="1844676"/>
            <a:ext cx="7750105" cy="4825991"/>
          </a:xfrm>
          <a:prstGeom prst="rect">
            <a:avLst/>
          </a:prstGeom>
        </p:spPr>
      </p:pic>
    </p:spTree>
    <p:extLst>
      <p:ext uri="{BB962C8B-B14F-4D97-AF65-F5344CB8AC3E}">
        <p14:creationId xmlns:p14="http://schemas.microsoft.com/office/powerpoint/2010/main" val="4260253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latin typeface="Calibri" pitchFamily="80" charset="0"/>
              </a:rPr>
              <a:t>Internships can really help!</a:t>
            </a:r>
            <a:endParaRPr lang="en-GB" dirty="0"/>
          </a:p>
        </p:txBody>
      </p:sp>
      <p:sp>
        <p:nvSpPr>
          <p:cNvPr id="2" name="Subtitle 1"/>
          <p:cNvSpPr>
            <a:spLocks noGrp="1"/>
          </p:cNvSpPr>
          <p:nvPr>
            <p:ph type="body" sz="quarter" idx="14"/>
          </p:nvPr>
        </p:nvSpPr>
        <p:spPr>
          <a:prstGeom prst="rect">
            <a:avLst/>
          </a:prstGeom>
        </p:spPr>
        <p:txBody>
          <a:bodyPr>
            <a:normAutofit/>
          </a:bodyPr>
          <a:lstStyle/>
          <a:p>
            <a:pPr marL="0" indent="0">
              <a:buNone/>
            </a:pPr>
            <a:endParaRPr lang="en-US" dirty="0">
              <a:latin typeface="Calibri" pitchFamily="80" charset="0"/>
            </a:endParaRPr>
          </a:p>
          <a:p>
            <a:pPr marL="0" indent="0">
              <a:buNone/>
            </a:pPr>
            <a:r>
              <a:rPr lang="en-US" u="sng" dirty="0">
                <a:latin typeface="Calibri" pitchFamily="80" charset="0"/>
              </a:rPr>
              <a:t>University Employability Strategy</a:t>
            </a:r>
          </a:p>
          <a:p>
            <a:pPr marL="0" indent="0">
              <a:buNone/>
            </a:pPr>
            <a:endParaRPr lang="en-US" u="sng" dirty="0">
              <a:latin typeface="Calibri" pitchFamily="80" charset="0"/>
            </a:endParaRPr>
          </a:p>
          <a:p>
            <a:r>
              <a:rPr lang="en-GB" dirty="0">
                <a:solidFill>
                  <a:srgbClr val="B5121B"/>
                </a:solidFill>
              </a:rPr>
              <a:t>We will produce graduates whose skills and knowledge are sought after in national and international job markets:</a:t>
            </a:r>
          </a:p>
          <a:p>
            <a:endParaRPr lang="en-GB" dirty="0">
              <a:solidFill>
                <a:srgbClr val="B5121B"/>
              </a:solidFill>
            </a:endParaRPr>
          </a:p>
          <a:p>
            <a:r>
              <a:rPr lang="en-GB" dirty="0"/>
              <a:t>By working increasingly closely with employers and alumni to inform our activities and by providing opportunities for students to engage in placements, work experience and volunteering</a:t>
            </a:r>
          </a:p>
          <a:p>
            <a:pPr marL="0" indent="0">
              <a:buNone/>
            </a:pPr>
            <a:endParaRPr lang="en-US" u="sng" dirty="0">
              <a:latin typeface="Calibri" pitchFamily="80" charset="0"/>
            </a:endParaRPr>
          </a:p>
          <a:p>
            <a:endParaRPr lang="en-GB" dirty="0"/>
          </a:p>
        </p:txBody>
      </p:sp>
      <p:pic>
        <p:nvPicPr>
          <p:cNvPr id="4" name="Picture 7" descr="Students in the Learning Zon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493388" y="1905000"/>
            <a:ext cx="2742425" cy="4114800"/>
          </a:xfrm>
          <a:prstGeom prst="rect">
            <a:avLst/>
          </a:prstGeom>
          <a:noFill/>
          <a:ln w="9525">
            <a:noFill/>
            <a:miter lim="800000"/>
            <a:headEnd/>
            <a:tailEnd/>
          </a:ln>
        </p:spPr>
      </p:pic>
    </p:spTree>
    <p:extLst>
      <p:ext uri="{BB962C8B-B14F-4D97-AF65-F5344CB8AC3E}">
        <p14:creationId xmlns:p14="http://schemas.microsoft.com/office/powerpoint/2010/main" val="2371794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latin typeface="Calibri" pitchFamily="80" charset="0"/>
              </a:rPr>
              <a:t>FST Internship </a:t>
            </a:r>
            <a:r>
              <a:rPr lang="en-US" dirty="0" err="1">
                <a:latin typeface="Calibri" pitchFamily="80" charset="0"/>
              </a:rPr>
              <a:t>Programme</a:t>
            </a:r>
            <a:endParaRPr lang="en-GB" dirty="0"/>
          </a:p>
        </p:txBody>
      </p:sp>
      <p:sp>
        <p:nvSpPr>
          <p:cNvPr id="2" name="Subtitle 1"/>
          <p:cNvSpPr>
            <a:spLocks noGrp="1"/>
          </p:cNvSpPr>
          <p:nvPr>
            <p:ph type="body" sz="quarter" idx="14"/>
          </p:nvPr>
        </p:nvSpPr>
        <p:spPr>
          <a:prstGeom prst="rect">
            <a:avLst/>
          </a:prstGeom>
        </p:spPr>
        <p:txBody>
          <a:bodyPr>
            <a:normAutofit fontScale="92500" lnSpcReduction="20000"/>
          </a:bodyPr>
          <a:lstStyle/>
          <a:p>
            <a:pPr>
              <a:buFont typeface="Arial" charset="0"/>
              <a:buChar char="•"/>
            </a:pPr>
            <a:r>
              <a:rPr lang="en-GB" dirty="0"/>
              <a:t>A programme of opportunities</a:t>
            </a:r>
          </a:p>
          <a:p>
            <a:pPr marL="0" indent="0">
              <a:buNone/>
            </a:pPr>
            <a:r>
              <a:rPr lang="en-GB" i="1" dirty="0"/>
              <a:t>     </a:t>
            </a:r>
            <a:r>
              <a:rPr lang="en-GB" dirty="0"/>
              <a:t>for FST students</a:t>
            </a:r>
          </a:p>
          <a:p>
            <a:pPr marL="0" indent="0">
              <a:buNone/>
            </a:pPr>
            <a:endParaRPr lang="en-GB" dirty="0"/>
          </a:p>
          <a:p>
            <a:pPr>
              <a:buFont typeface="Arial" charset="0"/>
              <a:buChar char="•"/>
            </a:pPr>
            <a:r>
              <a:rPr lang="en-GB" dirty="0"/>
              <a:t>Paid opportunities, with all </a:t>
            </a:r>
          </a:p>
          <a:p>
            <a:pPr marL="0" indent="0">
              <a:buNone/>
            </a:pPr>
            <a:r>
              <a:rPr lang="en-GB" dirty="0"/>
              <a:t>     students being paid the</a:t>
            </a:r>
          </a:p>
          <a:p>
            <a:pPr marL="0" indent="0">
              <a:buNone/>
            </a:pPr>
            <a:r>
              <a:rPr lang="en-GB" dirty="0"/>
              <a:t>     National Living Wage</a:t>
            </a:r>
          </a:p>
          <a:p>
            <a:pPr marL="0" indent="0">
              <a:buNone/>
            </a:pPr>
            <a:endParaRPr lang="en-GB" dirty="0"/>
          </a:p>
          <a:p>
            <a:pPr>
              <a:buFont typeface="Arial" charset="0"/>
              <a:buChar char="•"/>
            </a:pPr>
            <a:r>
              <a:rPr lang="en-GB" dirty="0"/>
              <a:t>Internships which vary in</a:t>
            </a:r>
          </a:p>
          <a:p>
            <a:pPr marL="0" indent="0">
              <a:buNone/>
            </a:pPr>
            <a:r>
              <a:rPr lang="en-GB" dirty="0"/>
              <a:t>     length to include 3 month</a:t>
            </a:r>
          </a:p>
          <a:p>
            <a:pPr marL="0" indent="0">
              <a:buNone/>
            </a:pPr>
            <a:r>
              <a:rPr lang="en-GB" dirty="0"/>
              <a:t>     summer vacation</a:t>
            </a:r>
          </a:p>
          <a:p>
            <a:pPr marL="0" indent="0">
              <a:buNone/>
            </a:pPr>
            <a:endParaRPr lang="en-GB" dirty="0"/>
          </a:p>
          <a:p>
            <a:pPr>
              <a:buFont typeface="Arial" charset="0"/>
              <a:buChar char="•"/>
            </a:pPr>
            <a:r>
              <a:rPr lang="en-GB" dirty="0"/>
              <a:t>Part-time and full-time</a:t>
            </a:r>
          </a:p>
          <a:p>
            <a:pPr marL="0" indent="0">
              <a:buNone/>
            </a:pPr>
            <a:r>
              <a:rPr lang="en-GB" dirty="0"/>
              <a:t>      opportunities</a:t>
            </a:r>
          </a:p>
          <a:p>
            <a:pPr marL="0" indent="0">
              <a:buNone/>
            </a:pPr>
            <a:endParaRPr lang="en-US" dirty="0">
              <a:latin typeface="Calibri" pitchFamily="80" charset="0"/>
            </a:endParaRPr>
          </a:p>
          <a:p>
            <a:endParaRPr lang="en-GB" dirty="0"/>
          </a:p>
        </p:txBody>
      </p:sp>
      <p:pic>
        <p:nvPicPr>
          <p:cNvPr id="4" name="Picture 5" descr="Students sat on the stairs in Alex Squar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503464" y="3962400"/>
            <a:ext cx="2680725" cy="2038350"/>
          </a:xfrm>
          <a:prstGeom prst="rect">
            <a:avLst/>
          </a:prstGeom>
          <a:noFill/>
          <a:ln w="9525">
            <a:noFill/>
            <a:miter lim="800000"/>
            <a:headEnd/>
            <a:tailEnd/>
          </a:ln>
        </p:spPr>
      </p:pic>
      <p:pic>
        <p:nvPicPr>
          <p:cNvPr id="5" name="Picture 6" descr="A student in the librar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64152" y="2003548"/>
            <a:ext cx="2759348" cy="1834904"/>
          </a:xfrm>
          <a:prstGeom prst="rect">
            <a:avLst/>
          </a:prstGeom>
          <a:noFill/>
          <a:ln w="9525">
            <a:noFill/>
            <a:miter lim="800000"/>
            <a:headEnd/>
            <a:tailEnd/>
          </a:ln>
        </p:spPr>
      </p:pic>
    </p:spTree>
    <p:extLst>
      <p:ext uri="{BB962C8B-B14F-4D97-AF65-F5344CB8AC3E}">
        <p14:creationId xmlns:p14="http://schemas.microsoft.com/office/powerpoint/2010/main" val="380960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solidFill>
                  <a:srgbClr val="C00000"/>
                </a:solidFill>
                <a:latin typeface="Calibri" pitchFamily="80" charset="0"/>
              </a:rPr>
              <a:t>You can offer:</a:t>
            </a:r>
            <a:endParaRPr lang="en-GB" sz="3600" dirty="0">
              <a:solidFill>
                <a:srgbClr val="C00000"/>
              </a:solidFill>
            </a:endParaRPr>
          </a:p>
        </p:txBody>
      </p:sp>
      <p:sp>
        <p:nvSpPr>
          <p:cNvPr id="13" name="Content Placeholder 12">
            <a:extLst>
              <a:ext uri="{FF2B5EF4-FFF2-40B4-BE49-F238E27FC236}">
                <a16:creationId xmlns:a16="http://schemas.microsoft.com/office/drawing/2014/main" id="{C4A85119-D40C-4494-B116-589CFF843A04}"/>
              </a:ext>
            </a:extLst>
          </p:cNvPr>
          <p:cNvSpPr>
            <a:spLocks noGrp="1"/>
          </p:cNvSpPr>
          <p:nvPr>
            <p:ph sz="half" idx="1"/>
          </p:nvPr>
        </p:nvSpPr>
        <p:spPr/>
        <p:txBody>
          <a:bodyPr>
            <a:normAutofit fontScale="85000" lnSpcReduction="20000"/>
          </a:bodyPr>
          <a:lstStyle/>
          <a:p>
            <a:pPr>
              <a:buFont typeface="Arial" charset="0"/>
              <a:buChar char="•"/>
            </a:pPr>
            <a:endParaRPr lang="en-US" dirty="0">
              <a:solidFill>
                <a:schemeClr val="bg1">
                  <a:lumMod val="50000"/>
                </a:schemeClr>
              </a:solidFill>
              <a:latin typeface="Calibri" pitchFamily="80" charset="0"/>
            </a:endParaRPr>
          </a:p>
          <a:p>
            <a:pPr>
              <a:buFont typeface="Arial" charset="0"/>
              <a:buChar char="•"/>
            </a:pPr>
            <a:r>
              <a:rPr lang="en-US" dirty="0">
                <a:solidFill>
                  <a:schemeClr val="bg1">
                    <a:lumMod val="50000"/>
                  </a:schemeClr>
                </a:solidFill>
                <a:latin typeface="Calibri" pitchFamily="80" charset="0"/>
              </a:rPr>
              <a:t>Research and problem-solving skills</a:t>
            </a:r>
          </a:p>
          <a:p>
            <a:pPr>
              <a:buFont typeface="Arial" charset="0"/>
              <a:buChar char="•"/>
            </a:pPr>
            <a:r>
              <a:rPr lang="en-US" dirty="0">
                <a:solidFill>
                  <a:schemeClr val="bg1">
                    <a:lumMod val="50000"/>
                  </a:schemeClr>
                </a:solidFill>
                <a:latin typeface="Calibri" pitchFamily="80" charset="0"/>
              </a:rPr>
              <a:t>Experience of project planning and time</a:t>
            </a:r>
          </a:p>
          <a:p>
            <a:pPr marL="0" indent="0">
              <a:buNone/>
            </a:pPr>
            <a:r>
              <a:rPr lang="en-US" dirty="0">
                <a:solidFill>
                  <a:schemeClr val="bg1">
                    <a:lumMod val="50000"/>
                  </a:schemeClr>
                </a:solidFill>
                <a:latin typeface="Calibri" pitchFamily="80" charset="0"/>
              </a:rPr>
              <a:t>     management</a:t>
            </a:r>
          </a:p>
          <a:p>
            <a:pPr>
              <a:buFont typeface="Arial" charset="0"/>
              <a:buChar char="•"/>
            </a:pPr>
            <a:r>
              <a:rPr lang="en-US" dirty="0">
                <a:solidFill>
                  <a:schemeClr val="bg1">
                    <a:lumMod val="50000"/>
                  </a:schemeClr>
                </a:solidFill>
                <a:latin typeface="Calibri" pitchFamily="80" charset="0"/>
              </a:rPr>
              <a:t>The ability to gather, </a:t>
            </a:r>
            <a:r>
              <a:rPr lang="en-US" dirty="0" err="1">
                <a:solidFill>
                  <a:schemeClr val="bg1">
                    <a:lumMod val="50000"/>
                  </a:schemeClr>
                </a:solidFill>
                <a:latin typeface="Calibri" pitchFamily="80" charset="0"/>
              </a:rPr>
              <a:t>analyse</a:t>
            </a:r>
            <a:r>
              <a:rPr lang="en-US" dirty="0">
                <a:solidFill>
                  <a:schemeClr val="bg1">
                    <a:lumMod val="50000"/>
                  </a:schemeClr>
                </a:solidFill>
                <a:latin typeface="Calibri" pitchFamily="80" charset="0"/>
              </a:rPr>
              <a:t> and </a:t>
            </a:r>
          </a:p>
          <a:p>
            <a:pPr marL="0" indent="0">
              <a:buNone/>
            </a:pPr>
            <a:r>
              <a:rPr lang="en-US" dirty="0">
                <a:solidFill>
                  <a:schemeClr val="bg1">
                    <a:lumMod val="50000"/>
                  </a:schemeClr>
                </a:solidFill>
                <a:latin typeface="Calibri" pitchFamily="80" charset="0"/>
              </a:rPr>
              <a:t>     communicate complex data</a:t>
            </a:r>
          </a:p>
          <a:p>
            <a:pPr>
              <a:buFont typeface="Arial" charset="0"/>
              <a:buChar char="•"/>
            </a:pPr>
            <a:r>
              <a:rPr lang="en-US" dirty="0">
                <a:solidFill>
                  <a:schemeClr val="bg1">
                    <a:lumMod val="50000"/>
                  </a:schemeClr>
                </a:solidFill>
                <a:latin typeface="Calibri" pitchFamily="80" charset="0"/>
              </a:rPr>
              <a:t>Flexibility, gained from working in a </a:t>
            </a:r>
          </a:p>
          <a:p>
            <a:pPr marL="0" indent="0">
              <a:buNone/>
            </a:pPr>
            <a:r>
              <a:rPr lang="en-US" dirty="0">
                <a:solidFill>
                  <a:schemeClr val="bg1">
                    <a:lumMod val="50000"/>
                  </a:schemeClr>
                </a:solidFill>
                <a:latin typeface="Calibri" pitchFamily="80" charset="0"/>
              </a:rPr>
              <a:t>     variety of environments</a:t>
            </a:r>
          </a:p>
          <a:p>
            <a:pPr>
              <a:buFont typeface="Arial" charset="0"/>
              <a:buChar char="•"/>
            </a:pPr>
            <a:r>
              <a:rPr lang="en-US" dirty="0">
                <a:solidFill>
                  <a:schemeClr val="bg1">
                    <a:lumMod val="50000"/>
                  </a:schemeClr>
                </a:solidFill>
                <a:latin typeface="Calibri" pitchFamily="80" charset="0"/>
              </a:rPr>
              <a:t>Numeracy and IT skills</a:t>
            </a:r>
          </a:p>
          <a:p>
            <a:pPr>
              <a:buFont typeface="Arial" charset="0"/>
              <a:buChar char="•"/>
            </a:pPr>
            <a:r>
              <a:rPr lang="en-US" dirty="0">
                <a:solidFill>
                  <a:schemeClr val="bg1">
                    <a:lumMod val="50000"/>
                  </a:schemeClr>
                </a:solidFill>
                <a:latin typeface="Calibri" pitchFamily="80" charset="0"/>
              </a:rPr>
              <a:t>Report writing and communication skills</a:t>
            </a:r>
          </a:p>
          <a:p>
            <a:pPr marL="0" indent="0">
              <a:buNone/>
            </a:pPr>
            <a:endParaRPr lang="en-GB" dirty="0"/>
          </a:p>
        </p:txBody>
      </p:sp>
      <p:sp>
        <p:nvSpPr>
          <p:cNvPr id="3" name="Subtitle 1">
            <a:extLst>
              <a:ext uri="{C183D7F6-B498-43B3-948B-1728B52AA6E4}">
                <adec:decorative xmlns:adec="http://schemas.microsoft.com/office/drawing/2017/decorative" val="1"/>
              </a:ext>
            </a:extLst>
          </p:cNvPr>
          <p:cNvSpPr txBox="1">
            <a:spLocks/>
          </p:cNvSpPr>
          <p:nvPr/>
        </p:nvSpPr>
        <p:spPr>
          <a:xfrm>
            <a:off x="1927448" y="1844824"/>
            <a:ext cx="8345016" cy="4752528"/>
          </a:xfrm>
          <a:prstGeom prst="rect">
            <a:avLst/>
          </a:prstGeom>
        </p:spPr>
        <p:txBody>
          <a:bodyPr/>
          <a:lstStyle/>
          <a:p>
            <a:pPr marL="357188" indent="-357188"/>
            <a:endParaRPr lang="en-US" sz="2400" dirty="0">
              <a:solidFill>
                <a:srgbClr val="666666"/>
              </a:solidFill>
              <a:latin typeface="Calibri" pitchFamily="80" charset="0"/>
            </a:endParaRPr>
          </a:p>
        </p:txBody>
      </p:sp>
      <p:pic>
        <p:nvPicPr>
          <p:cNvPr id="15" name="Content Placeholder 14" descr="A technician by the wave tank">
            <a:extLst>
              <a:ext uri="{FF2B5EF4-FFF2-40B4-BE49-F238E27FC236}">
                <a16:creationId xmlns:a16="http://schemas.microsoft.com/office/drawing/2014/main" id="{400001B4-EC96-46FE-BD59-8C9CE1F522E1}"/>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04112" y="1873618"/>
            <a:ext cx="2664296" cy="4001794"/>
          </a:xfrm>
          <a:prstGeom prst="rect">
            <a:avLst/>
          </a:prstGeom>
        </p:spPr>
      </p:pic>
    </p:spTree>
    <p:extLst>
      <p:ext uri="{BB962C8B-B14F-4D97-AF65-F5344CB8AC3E}">
        <p14:creationId xmlns:p14="http://schemas.microsoft.com/office/powerpoint/2010/main" val="1345631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val 91">
            <a:extLst>
              <a:ext uri="{FF2B5EF4-FFF2-40B4-BE49-F238E27FC236}">
                <a16:creationId xmlns:a16="http://schemas.microsoft.com/office/drawing/2014/main" id="{25EBBFB2-67EB-4F16-E5B5-6EDFFC4A3881}"/>
              </a:ext>
              <a:ext uri="{C183D7F6-B498-43B3-948B-1728B52AA6E4}">
                <adec:decorative xmlns:adec="http://schemas.microsoft.com/office/drawing/2017/decorative" val="1"/>
              </a:ext>
            </a:extLst>
          </p:cNvPr>
          <p:cNvSpPr/>
          <p:nvPr/>
        </p:nvSpPr>
        <p:spPr>
          <a:xfrm>
            <a:off x="6441809" y="4032389"/>
            <a:ext cx="1981200" cy="1981200"/>
          </a:xfrm>
          <a:prstGeom prst="ellipse">
            <a:avLst/>
          </a:prstGeom>
          <a:solidFill>
            <a:schemeClr val="accent5">
              <a:lumMod val="20000"/>
              <a:lumOff val="80000"/>
            </a:schemeClr>
          </a:solid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E338349B-151C-F7F0-B5D7-996BD5C07B59}"/>
              </a:ext>
              <a:ext uri="{C183D7F6-B498-43B3-948B-1728B52AA6E4}">
                <adec:decorative xmlns:adec="http://schemas.microsoft.com/office/drawing/2017/decorative" val="1"/>
              </a:ext>
            </a:extLst>
          </p:cNvPr>
          <p:cNvSpPr/>
          <p:nvPr/>
        </p:nvSpPr>
        <p:spPr>
          <a:xfrm>
            <a:off x="3361752" y="3997489"/>
            <a:ext cx="1981200" cy="1981200"/>
          </a:xfrm>
          <a:prstGeom prst="ellipse">
            <a:avLst/>
          </a:prstGeom>
          <a:solidFill>
            <a:schemeClr val="bg1">
              <a:lumMod val="95000"/>
            </a:schemeClr>
          </a:solid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FC63E9-0A5C-43CA-7F4B-800898062AF6}"/>
              </a:ext>
            </a:extLst>
          </p:cNvPr>
          <p:cNvSpPr>
            <a:spLocks noGrp="1"/>
          </p:cNvSpPr>
          <p:nvPr>
            <p:ph type="ctrTitle"/>
          </p:nvPr>
        </p:nvSpPr>
        <p:spPr>
          <a:xfrm>
            <a:off x="1015882" y="108205"/>
            <a:ext cx="6111930" cy="1152128"/>
          </a:xfrm>
        </p:spPr>
        <p:txBody>
          <a:bodyPr/>
          <a:lstStyle/>
          <a:p>
            <a:r>
              <a:rPr lang="en-US" dirty="0"/>
              <a:t>Me and Chemistry – Abi Frith</a:t>
            </a:r>
          </a:p>
        </p:txBody>
      </p:sp>
      <p:pic>
        <p:nvPicPr>
          <p:cNvPr id="5" name="Picture 4">
            <a:extLst>
              <a:ext uri="{FF2B5EF4-FFF2-40B4-BE49-F238E27FC236}">
                <a16:creationId xmlns:a16="http://schemas.microsoft.com/office/drawing/2014/main" id="{AAB1F63D-1C8C-AF4E-F979-E580F12F5B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3109" y="1035943"/>
            <a:ext cx="1878324" cy="1912066"/>
          </a:xfrm>
          <a:prstGeom prst="rect">
            <a:avLst/>
          </a:prstGeom>
        </p:spPr>
      </p:pic>
      <p:sp>
        <p:nvSpPr>
          <p:cNvPr id="24" name="object 6">
            <a:extLst>
              <a:ext uri="{FF2B5EF4-FFF2-40B4-BE49-F238E27FC236}">
                <a16:creationId xmlns:a16="http://schemas.microsoft.com/office/drawing/2014/main" id="{E64220F0-F1B6-EC55-9A91-5EDF7C891CF6}"/>
              </a:ext>
            </a:extLst>
          </p:cNvPr>
          <p:cNvSpPr txBox="1">
            <a:spLocks/>
          </p:cNvSpPr>
          <p:nvPr/>
        </p:nvSpPr>
        <p:spPr>
          <a:xfrm>
            <a:off x="1143101" y="2991400"/>
            <a:ext cx="1158341" cy="319959"/>
          </a:xfrm>
          <a:prstGeom prst="rect">
            <a:avLst/>
          </a:prstGeom>
        </p:spPr>
        <p:txBody>
          <a:bodyPr vert="horz" wrap="square" lIns="0" tIns="12065" rIns="0" bIns="0" rtlCol="0" anchor="ctr">
            <a:spAutoFit/>
          </a:bodyPr>
          <a:lstStyle>
            <a:lvl1pPr algn="l" defTabSz="823600" rtl="0" eaLnBrk="1" latinLnBrk="0" hangingPunct="1">
              <a:lnSpc>
                <a:spcPts val="3152"/>
              </a:lnSpc>
              <a:spcBef>
                <a:spcPct val="0"/>
              </a:spcBef>
              <a:buNone/>
              <a:defRPr sz="3243" kern="1200">
                <a:solidFill>
                  <a:srgbClr val="B5121B"/>
                </a:solidFill>
                <a:latin typeface="+mj-lt"/>
                <a:ea typeface="+mj-ea"/>
                <a:cs typeface="+mj-cs"/>
              </a:defRPr>
            </a:lvl1pPr>
          </a:lstStyle>
          <a:p>
            <a:pPr marL="12700">
              <a:lnSpc>
                <a:spcPct val="100000"/>
              </a:lnSpc>
              <a:spcBef>
                <a:spcPts val="95"/>
              </a:spcBef>
            </a:pPr>
            <a:r>
              <a:rPr lang="en-GB" sz="2000" spc="-105" dirty="0">
                <a:solidFill>
                  <a:srgbClr val="000000"/>
                </a:solidFill>
                <a:latin typeface="+mn-lt"/>
                <a:cs typeface="Gotham"/>
              </a:rPr>
              <a:t>Dr Abi Frith</a:t>
            </a:r>
            <a:endParaRPr lang="en-GB" sz="2000" dirty="0">
              <a:latin typeface="+mn-lt"/>
              <a:cs typeface="Gotham"/>
            </a:endParaRPr>
          </a:p>
        </p:txBody>
      </p:sp>
      <p:pic>
        <p:nvPicPr>
          <p:cNvPr id="6" name="Picture 5" descr="Abi Frith">
            <a:extLst>
              <a:ext uri="{FF2B5EF4-FFF2-40B4-BE49-F238E27FC236}">
                <a16:creationId xmlns:a16="http://schemas.microsoft.com/office/drawing/2014/main" id="{91E20B42-D3EC-0E5B-E898-49DBD791A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77" y="1239313"/>
            <a:ext cx="1304925" cy="13823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object 6">
            <a:extLst>
              <a:ext uri="{FF2B5EF4-FFF2-40B4-BE49-F238E27FC236}">
                <a16:creationId xmlns:a16="http://schemas.microsoft.com/office/drawing/2014/main" id="{83C0009B-E458-4D90-8D9C-0D1A36253028}"/>
              </a:ext>
            </a:extLst>
          </p:cNvPr>
          <p:cNvSpPr txBox="1">
            <a:spLocks/>
          </p:cNvSpPr>
          <p:nvPr/>
        </p:nvSpPr>
        <p:spPr>
          <a:xfrm>
            <a:off x="2713169" y="1006505"/>
            <a:ext cx="5154122"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spcBef>
                <a:spcPts val="95"/>
              </a:spcBef>
            </a:pPr>
            <a:r>
              <a:rPr lang="en-GB" sz="2400" kern="0" spc="-105">
                <a:solidFill>
                  <a:srgbClr val="000000"/>
                </a:solidFill>
                <a:latin typeface="+mn-lt"/>
                <a:cs typeface="Gotham"/>
              </a:rPr>
              <a:t>How did I get here?</a:t>
            </a:r>
            <a:endParaRPr lang="en-GB" sz="2400" kern="0">
              <a:latin typeface="+mn-lt"/>
              <a:cs typeface="Gotham"/>
            </a:endParaRPr>
          </a:p>
        </p:txBody>
      </p:sp>
      <p:cxnSp>
        <p:nvCxnSpPr>
          <p:cNvPr id="16" name="Straight Connector 15">
            <a:extLst>
              <a:ext uri="{FF2B5EF4-FFF2-40B4-BE49-F238E27FC236}">
                <a16:creationId xmlns:a16="http://schemas.microsoft.com/office/drawing/2014/main" id="{F55CD6F1-6FD9-EEEB-F0E2-695461CC7EA8}"/>
              </a:ext>
              <a:ext uri="{C183D7F6-B498-43B3-948B-1728B52AA6E4}">
                <adec:decorative xmlns:adec="http://schemas.microsoft.com/office/drawing/2017/decorative" val="1"/>
              </a:ext>
            </a:extLst>
          </p:cNvPr>
          <p:cNvCxnSpPr/>
          <p:nvPr/>
        </p:nvCxnSpPr>
        <p:spPr>
          <a:xfrm>
            <a:off x="2891912"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4995996-029D-2588-B29D-11FA26A22029}"/>
              </a:ext>
              <a:ext uri="{C183D7F6-B498-43B3-948B-1728B52AA6E4}">
                <adec:decorative xmlns:adec="http://schemas.microsoft.com/office/drawing/2017/decorative" val="1"/>
              </a:ext>
            </a:extLst>
          </p:cNvPr>
          <p:cNvSpPr/>
          <p:nvPr/>
        </p:nvSpPr>
        <p:spPr>
          <a:xfrm>
            <a:off x="4013046"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E7E13EE-2A08-B06C-1325-548B23F62CC1}"/>
              </a:ext>
              <a:ext uri="{C183D7F6-B498-43B3-948B-1728B52AA6E4}">
                <adec:decorative xmlns:adec="http://schemas.microsoft.com/office/drawing/2017/decorative" val="1"/>
              </a:ext>
            </a:extLst>
          </p:cNvPr>
          <p:cNvCxnSpPr/>
          <p:nvPr/>
        </p:nvCxnSpPr>
        <p:spPr>
          <a:xfrm>
            <a:off x="4199895"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2606139-8BD5-B105-4259-2242CC398113}"/>
              </a:ext>
              <a:ext uri="{C183D7F6-B498-43B3-948B-1728B52AA6E4}">
                <adec:decorative xmlns:adec="http://schemas.microsoft.com/office/drawing/2017/decorative" val="1"/>
              </a:ext>
            </a:extLst>
          </p:cNvPr>
          <p:cNvSpPr/>
          <p:nvPr/>
        </p:nvSpPr>
        <p:spPr>
          <a:xfrm>
            <a:off x="5321029"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8ABBCC8-78A1-675E-52F4-B516BB2C7328}"/>
              </a:ext>
              <a:ext uri="{C183D7F6-B498-43B3-948B-1728B52AA6E4}">
                <adec:decorative xmlns:adec="http://schemas.microsoft.com/office/drawing/2017/decorative" val="1"/>
              </a:ext>
            </a:extLst>
          </p:cNvPr>
          <p:cNvCxnSpPr/>
          <p:nvPr/>
        </p:nvCxnSpPr>
        <p:spPr>
          <a:xfrm>
            <a:off x="5591368"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817DE81-B4C8-09BD-C78A-BDBF5C365947}"/>
              </a:ext>
              <a:ext uri="{C183D7F6-B498-43B3-948B-1728B52AA6E4}">
                <adec:decorative xmlns:adec="http://schemas.microsoft.com/office/drawing/2017/decorative" val="1"/>
              </a:ext>
            </a:extLst>
          </p:cNvPr>
          <p:cNvSpPr/>
          <p:nvPr/>
        </p:nvSpPr>
        <p:spPr>
          <a:xfrm>
            <a:off x="6712502"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F48CF83-8A21-A063-7B3D-C21DBC67DD53}"/>
              </a:ext>
              <a:ext uri="{C183D7F6-B498-43B3-948B-1728B52AA6E4}">
                <adec:decorative xmlns:adec="http://schemas.microsoft.com/office/drawing/2017/decorative" val="1"/>
              </a:ext>
            </a:extLst>
          </p:cNvPr>
          <p:cNvCxnSpPr/>
          <p:nvPr/>
        </p:nvCxnSpPr>
        <p:spPr>
          <a:xfrm>
            <a:off x="6982841"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3EBE0C5E-9673-73DA-0193-6AD1E8D86D04}"/>
              </a:ext>
              <a:ext uri="{C183D7F6-B498-43B3-948B-1728B52AA6E4}">
                <adec:decorative xmlns:adec="http://schemas.microsoft.com/office/drawing/2017/decorative" val="1"/>
              </a:ext>
            </a:extLst>
          </p:cNvPr>
          <p:cNvSpPr/>
          <p:nvPr/>
        </p:nvSpPr>
        <p:spPr>
          <a:xfrm>
            <a:off x="8103975"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57ED7A0D-2AB1-9D0A-64E2-D0EAB1AB4755}"/>
              </a:ext>
              <a:ext uri="{C183D7F6-B498-43B3-948B-1728B52AA6E4}">
                <adec:decorative xmlns:adec="http://schemas.microsoft.com/office/drawing/2017/decorative" val="1"/>
              </a:ext>
            </a:extLst>
          </p:cNvPr>
          <p:cNvCxnSpPr/>
          <p:nvPr/>
        </p:nvCxnSpPr>
        <p:spPr>
          <a:xfrm>
            <a:off x="8374314"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E9CDDC2-DE5E-6E7D-D3D9-C1F9806D658A}"/>
              </a:ext>
              <a:ext uri="{C183D7F6-B498-43B3-948B-1728B52AA6E4}">
                <adec:decorative xmlns:adec="http://schemas.microsoft.com/office/drawing/2017/decorative" val="1"/>
              </a:ext>
            </a:extLst>
          </p:cNvPr>
          <p:cNvSpPr/>
          <p:nvPr/>
        </p:nvSpPr>
        <p:spPr>
          <a:xfrm>
            <a:off x="9495448"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5842480A-D7B8-A4A6-B489-71094B6DE37E}"/>
              </a:ext>
            </a:extLst>
          </p:cNvPr>
          <p:cNvSpPr/>
          <p:nvPr/>
        </p:nvSpPr>
        <p:spPr>
          <a:xfrm>
            <a:off x="3761258" y="2718196"/>
            <a:ext cx="64791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2014</a:t>
            </a:r>
          </a:p>
        </p:txBody>
      </p:sp>
      <p:grpSp>
        <p:nvGrpSpPr>
          <p:cNvPr id="14" name="Group 13" descr="Medicinal Chemistry BSc">
            <a:extLst>
              <a:ext uri="{FF2B5EF4-FFF2-40B4-BE49-F238E27FC236}">
                <a16:creationId xmlns:a16="http://schemas.microsoft.com/office/drawing/2014/main" id="{32346AE5-E2F5-2BFC-A5D0-61AF3116867A}"/>
              </a:ext>
              <a:ext uri="{C183D7F6-B498-43B3-948B-1728B52AA6E4}">
                <adec:decorative xmlns:adec="http://schemas.microsoft.com/office/drawing/2017/decorative" val="0"/>
              </a:ext>
            </a:extLst>
          </p:cNvPr>
          <p:cNvGrpSpPr/>
          <p:nvPr/>
        </p:nvGrpSpPr>
        <p:grpSpPr>
          <a:xfrm>
            <a:off x="2742095" y="1645146"/>
            <a:ext cx="1239314" cy="683654"/>
            <a:chOff x="1782183" y="1034153"/>
            <a:chExt cx="1239314" cy="842593"/>
          </a:xfrm>
        </p:grpSpPr>
        <p:sp>
          <p:nvSpPr>
            <p:cNvPr id="48" name="Rounded Rectangular Callout 47">
              <a:extLst>
                <a:ext uri="{FF2B5EF4-FFF2-40B4-BE49-F238E27FC236}">
                  <a16:creationId xmlns:a16="http://schemas.microsoft.com/office/drawing/2014/main" id="{88EED1B5-1EA4-C89D-A253-7C6378F84741}"/>
                </a:ext>
              </a:extLst>
            </p:cNvPr>
            <p:cNvSpPr/>
            <p:nvPr/>
          </p:nvSpPr>
          <p:spPr>
            <a:xfrm>
              <a:off x="1782183" y="1084663"/>
              <a:ext cx="1239314" cy="792083"/>
            </a:xfrm>
            <a:prstGeom prst="wedgeRoundRectCallout">
              <a:avLst>
                <a:gd name="adj1" fmla="val 44616"/>
                <a:gd name="adj2" fmla="val 67888"/>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B25C703C-EBC0-A99E-DFD1-36DE654B7729}"/>
                </a:ext>
              </a:extLst>
            </p:cNvPr>
            <p:cNvSpPr txBox="1"/>
            <p:nvPr/>
          </p:nvSpPr>
          <p:spPr>
            <a:xfrm>
              <a:off x="1795906" y="1034153"/>
              <a:ext cx="1216166" cy="720726"/>
            </a:xfrm>
            <a:prstGeom prst="rect">
              <a:avLst/>
            </a:prstGeom>
            <a:noFill/>
          </p:spPr>
          <p:txBody>
            <a:bodyPr wrap="square">
              <a:spAutoFit/>
            </a:bodyPr>
            <a:lstStyle/>
            <a:p>
              <a:pPr algn="ctr"/>
              <a:r>
                <a:rPr lang="en-GB" sz="1600" spc="-105" dirty="0">
                  <a:solidFill>
                    <a:srgbClr val="000000"/>
                  </a:solidFill>
                </a:rPr>
                <a:t>Medicinal Chemistry BSc</a:t>
              </a:r>
              <a:endParaRPr lang="en-US" sz="1600" dirty="0"/>
            </a:p>
          </p:txBody>
        </p:sp>
      </p:grpSp>
      <p:sp>
        <p:nvSpPr>
          <p:cNvPr id="39" name="Rounded Rectangle 38">
            <a:extLst>
              <a:ext uri="{FF2B5EF4-FFF2-40B4-BE49-F238E27FC236}">
                <a16:creationId xmlns:a16="http://schemas.microsoft.com/office/drawing/2014/main" id="{5B1A96C7-4DAE-5B8C-4A8D-65361A5B9474}"/>
              </a:ext>
            </a:extLst>
          </p:cNvPr>
          <p:cNvSpPr/>
          <p:nvPr/>
        </p:nvSpPr>
        <p:spPr>
          <a:xfrm>
            <a:off x="5036018" y="2711185"/>
            <a:ext cx="628610"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2017</a:t>
            </a:r>
          </a:p>
        </p:txBody>
      </p:sp>
      <p:grpSp>
        <p:nvGrpSpPr>
          <p:cNvPr id="27" name="Group 26" descr="Chemical Biology and Drug Design MSc">
            <a:extLst>
              <a:ext uri="{FF2B5EF4-FFF2-40B4-BE49-F238E27FC236}">
                <a16:creationId xmlns:a16="http://schemas.microsoft.com/office/drawing/2014/main" id="{0490873A-B7EF-85F0-ED3D-2F148DCF51CE}"/>
              </a:ext>
              <a:ext uri="{C183D7F6-B498-43B3-948B-1728B52AA6E4}">
                <adec:decorative xmlns:adec="http://schemas.microsoft.com/office/drawing/2017/decorative" val="0"/>
              </a:ext>
            </a:extLst>
          </p:cNvPr>
          <p:cNvGrpSpPr/>
          <p:nvPr/>
        </p:nvGrpSpPr>
        <p:grpSpPr>
          <a:xfrm>
            <a:off x="4434623" y="1771861"/>
            <a:ext cx="1765746" cy="642672"/>
            <a:chOff x="3777857" y="1455781"/>
            <a:chExt cx="1765746" cy="642672"/>
          </a:xfrm>
        </p:grpSpPr>
        <p:sp>
          <p:nvSpPr>
            <p:cNvPr id="51" name="Rounded Rectangular Callout 50">
              <a:extLst>
                <a:ext uri="{FF2B5EF4-FFF2-40B4-BE49-F238E27FC236}">
                  <a16:creationId xmlns:a16="http://schemas.microsoft.com/office/drawing/2014/main" id="{8BFB468F-6AA1-8B45-4B1C-9313D7B3AD84}"/>
                </a:ext>
              </a:extLst>
            </p:cNvPr>
            <p:cNvSpPr/>
            <p:nvPr/>
          </p:nvSpPr>
          <p:spPr>
            <a:xfrm>
              <a:off x="3866117" y="1455781"/>
              <a:ext cx="1639944" cy="642672"/>
            </a:xfrm>
            <a:prstGeom prst="wedgeRoundRectCallout">
              <a:avLst>
                <a:gd name="adj1" fmla="val 8274"/>
                <a:gd name="adj2" fmla="val 60037"/>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881A7837-4DC0-280A-A5C0-B9D6D2D5C0A4}"/>
                </a:ext>
              </a:extLst>
            </p:cNvPr>
            <p:cNvSpPr txBox="1"/>
            <p:nvPr/>
          </p:nvSpPr>
          <p:spPr>
            <a:xfrm>
              <a:off x="3777857" y="1470477"/>
              <a:ext cx="1765746" cy="584775"/>
            </a:xfrm>
            <a:prstGeom prst="rect">
              <a:avLst/>
            </a:prstGeom>
            <a:noFill/>
          </p:spPr>
          <p:txBody>
            <a:bodyPr wrap="square">
              <a:spAutoFit/>
            </a:bodyPr>
            <a:lstStyle/>
            <a:p>
              <a:pPr algn="ctr"/>
              <a:r>
                <a:rPr lang="en-GB" sz="1600" spc="-105" dirty="0">
                  <a:solidFill>
                    <a:srgbClr val="000000"/>
                  </a:solidFill>
                </a:rPr>
                <a:t>Chemical Biology and Drug Design MSc</a:t>
              </a:r>
              <a:endParaRPr lang="en-US" sz="1600" dirty="0"/>
            </a:p>
          </p:txBody>
        </p:sp>
      </p:grpSp>
      <p:sp>
        <p:nvSpPr>
          <p:cNvPr id="40" name="Rounded Rectangle 39">
            <a:extLst>
              <a:ext uri="{FF2B5EF4-FFF2-40B4-BE49-F238E27FC236}">
                <a16:creationId xmlns:a16="http://schemas.microsoft.com/office/drawing/2014/main" id="{9E71CBB0-3A10-3B2B-2D8A-C259EFB72950}"/>
              </a:ext>
            </a:extLst>
          </p:cNvPr>
          <p:cNvSpPr/>
          <p:nvPr/>
        </p:nvSpPr>
        <p:spPr>
          <a:xfrm>
            <a:off x="6508462" y="2242875"/>
            <a:ext cx="627719"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2018</a:t>
            </a:r>
          </a:p>
        </p:txBody>
      </p:sp>
      <p:grpSp>
        <p:nvGrpSpPr>
          <p:cNvPr id="28" name="Group 27" descr="PhD in Organometallic Synthesis, Catalysis and Electrosynthesis">
            <a:extLst>
              <a:ext uri="{FF2B5EF4-FFF2-40B4-BE49-F238E27FC236}">
                <a16:creationId xmlns:a16="http://schemas.microsoft.com/office/drawing/2014/main" id="{1E130663-8B5F-54BB-F7B7-81B5FA88812A}"/>
              </a:ext>
              <a:ext uri="{C183D7F6-B498-43B3-948B-1728B52AA6E4}">
                <adec:decorative xmlns:adec="http://schemas.microsoft.com/office/drawing/2017/decorative" val="0"/>
              </a:ext>
            </a:extLst>
          </p:cNvPr>
          <p:cNvGrpSpPr/>
          <p:nvPr/>
        </p:nvGrpSpPr>
        <p:grpSpPr>
          <a:xfrm>
            <a:off x="6566879" y="1009932"/>
            <a:ext cx="1696852" cy="1077218"/>
            <a:chOff x="5901634" y="1125036"/>
            <a:chExt cx="1696852" cy="1077218"/>
          </a:xfrm>
        </p:grpSpPr>
        <p:sp>
          <p:nvSpPr>
            <p:cNvPr id="52" name="Rounded Rectangular Callout 51">
              <a:extLst>
                <a:ext uri="{FF2B5EF4-FFF2-40B4-BE49-F238E27FC236}">
                  <a16:creationId xmlns:a16="http://schemas.microsoft.com/office/drawing/2014/main" id="{13E7CB31-A108-DA11-7129-35ABEE93BA03}"/>
                </a:ext>
              </a:extLst>
            </p:cNvPr>
            <p:cNvSpPr/>
            <p:nvPr/>
          </p:nvSpPr>
          <p:spPr>
            <a:xfrm>
              <a:off x="5955438" y="1170336"/>
              <a:ext cx="1593101" cy="1008435"/>
            </a:xfrm>
            <a:prstGeom prst="wedgeRoundRectCallout">
              <a:avLst>
                <a:gd name="adj1" fmla="val -37583"/>
                <a:gd name="adj2" fmla="val 62887"/>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88076FB6-602F-F6A4-D867-D78A9C0F55E5}"/>
                </a:ext>
              </a:extLst>
            </p:cNvPr>
            <p:cNvSpPr txBox="1"/>
            <p:nvPr/>
          </p:nvSpPr>
          <p:spPr>
            <a:xfrm>
              <a:off x="5901634" y="1125036"/>
              <a:ext cx="1696852" cy="1077218"/>
            </a:xfrm>
            <a:prstGeom prst="rect">
              <a:avLst/>
            </a:prstGeom>
            <a:noFill/>
          </p:spPr>
          <p:txBody>
            <a:bodyPr wrap="square">
              <a:spAutoFit/>
            </a:bodyPr>
            <a:lstStyle/>
            <a:p>
              <a:pPr algn="ctr"/>
              <a:r>
                <a:rPr lang="en-GB" sz="1600" spc="-105" dirty="0">
                  <a:solidFill>
                    <a:srgbClr val="000000"/>
                  </a:solidFill>
                </a:rPr>
                <a:t>PhD in Organometallic Synthesis, Catalysis and Electrosynthesis</a:t>
              </a:r>
              <a:endParaRPr lang="en-US" sz="1600" dirty="0"/>
            </a:p>
          </p:txBody>
        </p:sp>
      </p:grpSp>
      <p:sp>
        <p:nvSpPr>
          <p:cNvPr id="41" name="Rounded Rectangle 40">
            <a:extLst>
              <a:ext uri="{FF2B5EF4-FFF2-40B4-BE49-F238E27FC236}">
                <a16:creationId xmlns:a16="http://schemas.microsoft.com/office/drawing/2014/main" id="{38F38553-1E44-F149-7271-C0C36DA2699F}"/>
              </a:ext>
            </a:extLst>
          </p:cNvPr>
          <p:cNvSpPr/>
          <p:nvPr/>
        </p:nvSpPr>
        <p:spPr>
          <a:xfrm>
            <a:off x="7888818" y="2734978"/>
            <a:ext cx="63647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2023</a:t>
            </a:r>
          </a:p>
        </p:txBody>
      </p:sp>
      <p:grpSp>
        <p:nvGrpSpPr>
          <p:cNvPr id="29" name="Group 28" descr="Research Associate">
            <a:extLst>
              <a:ext uri="{FF2B5EF4-FFF2-40B4-BE49-F238E27FC236}">
                <a16:creationId xmlns:a16="http://schemas.microsoft.com/office/drawing/2014/main" id="{CBE000F4-6F1F-FB5C-5BB6-43E4C1A570CD}"/>
              </a:ext>
              <a:ext uri="{C183D7F6-B498-43B3-948B-1728B52AA6E4}">
                <adec:decorative xmlns:adec="http://schemas.microsoft.com/office/drawing/2017/decorative" val="0"/>
              </a:ext>
            </a:extLst>
          </p:cNvPr>
          <p:cNvGrpSpPr/>
          <p:nvPr/>
        </p:nvGrpSpPr>
        <p:grpSpPr>
          <a:xfrm>
            <a:off x="8282061" y="1850466"/>
            <a:ext cx="1861324" cy="360203"/>
            <a:chOff x="7783198" y="1763612"/>
            <a:chExt cx="1861324" cy="360203"/>
          </a:xfrm>
        </p:grpSpPr>
        <p:sp>
          <p:nvSpPr>
            <p:cNvPr id="53" name="Rounded Rectangular Callout 52">
              <a:extLst>
                <a:ext uri="{FF2B5EF4-FFF2-40B4-BE49-F238E27FC236}">
                  <a16:creationId xmlns:a16="http://schemas.microsoft.com/office/drawing/2014/main" id="{B471273A-5CDB-75B5-FDCD-56934D52DCC7}"/>
                </a:ext>
              </a:extLst>
            </p:cNvPr>
            <p:cNvSpPr/>
            <p:nvPr/>
          </p:nvSpPr>
          <p:spPr>
            <a:xfrm rot="10800000" flipH="1" flipV="1">
              <a:off x="7783198" y="1785261"/>
              <a:ext cx="1830705" cy="338554"/>
            </a:xfrm>
            <a:prstGeom prst="wedgeRoundRectCallout">
              <a:avLst>
                <a:gd name="adj1" fmla="val -49942"/>
                <a:gd name="adj2" fmla="val 122100"/>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9B236D8B-F12C-953F-5E56-F2E1C329D850}"/>
                </a:ext>
              </a:extLst>
            </p:cNvPr>
            <p:cNvSpPr txBox="1"/>
            <p:nvPr/>
          </p:nvSpPr>
          <p:spPr>
            <a:xfrm>
              <a:off x="7813817" y="1763612"/>
              <a:ext cx="1830705" cy="338554"/>
            </a:xfrm>
            <a:prstGeom prst="rect">
              <a:avLst/>
            </a:prstGeom>
            <a:noFill/>
          </p:spPr>
          <p:txBody>
            <a:bodyPr wrap="square">
              <a:spAutoFit/>
            </a:bodyPr>
            <a:lstStyle/>
            <a:p>
              <a:pPr marL="12700">
                <a:spcBef>
                  <a:spcPts val="95"/>
                </a:spcBef>
              </a:pPr>
              <a:r>
                <a:rPr lang="en-GB" sz="1600" kern="0" dirty="0">
                  <a:cs typeface="Gotham"/>
                </a:rPr>
                <a:t>Research Associate</a:t>
              </a:r>
            </a:p>
          </p:txBody>
        </p:sp>
      </p:grpSp>
      <p:sp>
        <p:nvSpPr>
          <p:cNvPr id="43" name="Rounded Rectangle 42">
            <a:extLst>
              <a:ext uri="{FF2B5EF4-FFF2-40B4-BE49-F238E27FC236}">
                <a16:creationId xmlns:a16="http://schemas.microsoft.com/office/drawing/2014/main" id="{B6E9B6FB-44CC-055E-C902-1A91B971C3B7}"/>
              </a:ext>
            </a:extLst>
          </p:cNvPr>
          <p:cNvSpPr/>
          <p:nvPr/>
        </p:nvSpPr>
        <p:spPr>
          <a:xfrm>
            <a:off x="9304005" y="2245209"/>
            <a:ext cx="618898"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2024</a:t>
            </a:r>
          </a:p>
        </p:txBody>
      </p:sp>
      <p:grpSp>
        <p:nvGrpSpPr>
          <p:cNvPr id="32" name="Group 31" descr="Senior Research Associate">
            <a:extLst>
              <a:ext uri="{FF2B5EF4-FFF2-40B4-BE49-F238E27FC236}">
                <a16:creationId xmlns:a16="http://schemas.microsoft.com/office/drawing/2014/main" id="{1EAE281B-0F0A-8614-974C-B2C857B5C476}"/>
              </a:ext>
              <a:ext uri="{C183D7F6-B498-43B3-948B-1728B52AA6E4}">
                <adec:decorative xmlns:adec="http://schemas.microsoft.com/office/drawing/2017/decorative" val="0"/>
              </a:ext>
            </a:extLst>
          </p:cNvPr>
          <p:cNvGrpSpPr/>
          <p:nvPr/>
        </p:nvGrpSpPr>
        <p:grpSpPr>
          <a:xfrm>
            <a:off x="9479235" y="2782499"/>
            <a:ext cx="2059428" cy="353460"/>
            <a:chOff x="8873604" y="2782499"/>
            <a:chExt cx="2059428" cy="353460"/>
          </a:xfrm>
        </p:grpSpPr>
        <p:sp>
          <p:nvSpPr>
            <p:cNvPr id="54" name="Rounded Rectangular Callout 53">
              <a:extLst>
                <a:ext uri="{FF2B5EF4-FFF2-40B4-BE49-F238E27FC236}">
                  <a16:creationId xmlns:a16="http://schemas.microsoft.com/office/drawing/2014/main" id="{CCEE7153-6CE4-85F3-14E7-7C3583B42340}"/>
                </a:ext>
              </a:extLst>
            </p:cNvPr>
            <p:cNvSpPr/>
            <p:nvPr/>
          </p:nvSpPr>
          <p:spPr>
            <a:xfrm rot="10800000" flipH="1">
              <a:off x="8891078" y="2785522"/>
              <a:ext cx="1985026" cy="350437"/>
            </a:xfrm>
            <a:prstGeom prst="wedgeRoundRectCallout">
              <a:avLst>
                <a:gd name="adj1" fmla="val -40652"/>
                <a:gd name="adj2" fmla="val 83486"/>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26236E6-3012-EE50-6E86-5EA364C0673F}"/>
                </a:ext>
              </a:extLst>
            </p:cNvPr>
            <p:cNvSpPr txBox="1"/>
            <p:nvPr/>
          </p:nvSpPr>
          <p:spPr>
            <a:xfrm>
              <a:off x="8873604" y="2782499"/>
              <a:ext cx="2059428" cy="338554"/>
            </a:xfrm>
            <a:prstGeom prst="rect">
              <a:avLst/>
            </a:prstGeom>
            <a:noFill/>
          </p:spPr>
          <p:txBody>
            <a:bodyPr wrap="square">
              <a:spAutoFit/>
            </a:bodyPr>
            <a:lstStyle/>
            <a:p>
              <a:pPr marL="12700">
                <a:spcBef>
                  <a:spcPts val="95"/>
                </a:spcBef>
              </a:pPr>
              <a:r>
                <a:rPr lang="en-GB" sz="1600" kern="0" spc="-105" dirty="0">
                  <a:solidFill>
                    <a:srgbClr val="000000"/>
                  </a:solidFill>
                  <a:cs typeface="Gotham"/>
                </a:rPr>
                <a:t>Senior Research Associate</a:t>
              </a:r>
              <a:endParaRPr lang="en-GB" sz="1600" kern="0" dirty="0">
                <a:cs typeface="Gotham"/>
              </a:endParaRPr>
            </a:p>
          </p:txBody>
        </p:sp>
      </p:grpSp>
      <p:cxnSp>
        <p:nvCxnSpPr>
          <p:cNvPr id="45" name="Straight Arrow Connector 44">
            <a:extLst>
              <a:ext uri="{FF2B5EF4-FFF2-40B4-BE49-F238E27FC236}">
                <a16:creationId xmlns:a16="http://schemas.microsoft.com/office/drawing/2014/main" id="{D73ED3E6-437B-FFB7-C6D0-E5EEDD9A97A4}"/>
              </a:ext>
              <a:ext uri="{C183D7F6-B498-43B3-948B-1728B52AA6E4}">
                <adec:decorative xmlns:adec="http://schemas.microsoft.com/office/drawing/2017/decorative" val="1"/>
              </a:ext>
            </a:extLst>
          </p:cNvPr>
          <p:cNvCxnSpPr/>
          <p:nvPr/>
        </p:nvCxnSpPr>
        <p:spPr>
          <a:xfrm>
            <a:off x="9763038" y="2611559"/>
            <a:ext cx="97423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6" name="Picture 75">
            <a:extLst>
              <a:ext uri="{FF2B5EF4-FFF2-40B4-BE49-F238E27FC236}">
                <a16:creationId xmlns:a16="http://schemas.microsoft.com/office/drawing/2014/main" id="{1460DE48-D569-3E44-A2FA-6DC7CAD94936}"/>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74543"/>
          <a:stretch/>
        </p:blipFill>
        <p:spPr>
          <a:xfrm>
            <a:off x="10860037" y="2153676"/>
            <a:ext cx="452851" cy="559745"/>
          </a:xfrm>
          <a:prstGeom prst="rect">
            <a:avLst/>
          </a:prstGeom>
        </p:spPr>
      </p:pic>
      <p:pic>
        <p:nvPicPr>
          <p:cNvPr id="13" name="Picture 12">
            <a:extLst>
              <a:ext uri="{FF2B5EF4-FFF2-40B4-BE49-F238E27FC236}">
                <a16:creationId xmlns:a16="http://schemas.microsoft.com/office/drawing/2014/main" id="{6D2B09DE-9714-8189-14DB-F3F3450A6F8E}"/>
              </a:ext>
              <a:ext uri="{C183D7F6-B498-43B3-948B-1728B52AA6E4}">
                <adec:decorative xmlns:adec="http://schemas.microsoft.com/office/drawing/2017/decorative" val="1"/>
              </a:ext>
            </a:extLst>
          </p:cNvPr>
          <p:cNvPicPr>
            <a:picLocks noChangeAspect="1"/>
          </p:cNvPicPr>
          <p:nvPr/>
        </p:nvPicPr>
        <p:blipFill>
          <a:blip r:embed="rId6">
            <a:duotone>
              <a:prstClr val="black"/>
              <a:schemeClr val="accent1">
                <a:tint val="45000"/>
                <a:satMod val="400000"/>
              </a:schemeClr>
            </a:duotone>
          </a:blip>
          <a:stretch>
            <a:fillRect/>
          </a:stretch>
        </p:blipFill>
        <p:spPr>
          <a:xfrm>
            <a:off x="4012478" y="2069084"/>
            <a:ext cx="384633" cy="299715"/>
          </a:xfrm>
          <a:prstGeom prst="rect">
            <a:avLst/>
          </a:prstGeom>
          <a:ln>
            <a:noFill/>
          </a:ln>
        </p:spPr>
      </p:pic>
      <p:pic>
        <p:nvPicPr>
          <p:cNvPr id="1026" name="Picture 2">
            <a:extLst>
              <a:ext uri="{FF2B5EF4-FFF2-40B4-BE49-F238E27FC236}">
                <a16:creationId xmlns:a16="http://schemas.microsoft.com/office/drawing/2014/main" id="{E814E971-6AF4-F698-9AEB-29FFF2B84C37}"/>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8841" y="1156658"/>
            <a:ext cx="1637053" cy="52801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6">
            <a:extLst>
              <a:ext uri="{FF2B5EF4-FFF2-40B4-BE49-F238E27FC236}">
                <a16:creationId xmlns:a16="http://schemas.microsoft.com/office/drawing/2014/main" id="{630367E8-9EF1-8E6F-9FF5-6E3309CDA16F}"/>
              </a:ext>
            </a:extLst>
          </p:cNvPr>
          <p:cNvSpPr txBox="1">
            <a:spLocks/>
          </p:cNvSpPr>
          <p:nvPr/>
        </p:nvSpPr>
        <p:spPr>
          <a:xfrm>
            <a:off x="2751970" y="3478198"/>
            <a:ext cx="2544113"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spcBef>
                <a:spcPts val="95"/>
              </a:spcBef>
            </a:pPr>
            <a:r>
              <a:rPr lang="en-GB" sz="2400" kern="0" spc="-105" dirty="0">
                <a:solidFill>
                  <a:srgbClr val="000000"/>
                </a:solidFill>
                <a:latin typeface="+mn-lt"/>
                <a:cs typeface="Gotham"/>
              </a:rPr>
              <a:t>My research areas:</a:t>
            </a:r>
            <a:endParaRPr lang="en-GB" sz="2400" kern="0" dirty="0">
              <a:latin typeface="+mn-lt"/>
              <a:cs typeface="Gotham"/>
            </a:endParaRPr>
          </a:p>
        </p:txBody>
      </p:sp>
      <p:sp>
        <p:nvSpPr>
          <p:cNvPr id="12" name="TextBox 11">
            <a:extLst>
              <a:ext uri="{FF2B5EF4-FFF2-40B4-BE49-F238E27FC236}">
                <a16:creationId xmlns:a16="http://schemas.microsoft.com/office/drawing/2014/main" id="{EA865EE7-C364-E02A-3F1D-D772D7D6039F}"/>
              </a:ext>
            </a:extLst>
          </p:cNvPr>
          <p:cNvSpPr txBox="1"/>
          <p:nvPr/>
        </p:nvSpPr>
        <p:spPr>
          <a:xfrm>
            <a:off x="9065505" y="6053480"/>
            <a:ext cx="2298242" cy="461665"/>
          </a:xfrm>
          <a:prstGeom prst="rect">
            <a:avLst/>
          </a:prstGeom>
          <a:noFill/>
        </p:spPr>
        <p:txBody>
          <a:bodyPr wrap="square">
            <a:spAutoFit/>
          </a:bodyPr>
          <a:lstStyle/>
          <a:p>
            <a:r>
              <a:rPr lang="en-GB" sz="2400" dirty="0">
                <a:solidFill>
                  <a:srgbClr val="B5121B"/>
                </a:solidFill>
              </a:rPr>
              <a:t>Electrosynthesis</a:t>
            </a:r>
            <a:endParaRPr lang="en-GB" sz="2400" dirty="0"/>
          </a:p>
        </p:txBody>
      </p:sp>
      <p:pic>
        <p:nvPicPr>
          <p:cNvPr id="1028" name="Picture 4">
            <a:extLst>
              <a:ext uri="{FF2B5EF4-FFF2-40B4-BE49-F238E27FC236}">
                <a16:creationId xmlns:a16="http://schemas.microsoft.com/office/drawing/2014/main" id="{4E1CB403-4188-A6EF-2388-D3E528C5138A}"/>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4718" y="1090266"/>
            <a:ext cx="1367389" cy="6529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60F5114-F03F-27B4-6C5B-835177058172}"/>
              </a:ext>
            </a:extLst>
          </p:cNvPr>
          <p:cNvSpPr txBox="1"/>
          <p:nvPr/>
        </p:nvSpPr>
        <p:spPr>
          <a:xfrm>
            <a:off x="2649945" y="6053480"/>
            <a:ext cx="3350390" cy="461665"/>
          </a:xfrm>
          <a:prstGeom prst="rect">
            <a:avLst/>
          </a:prstGeom>
          <a:noFill/>
        </p:spPr>
        <p:txBody>
          <a:bodyPr wrap="square">
            <a:spAutoFit/>
          </a:bodyPr>
          <a:lstStyle/>
          <a:p>
            <a:r>
              <a:rPr lang="en-GB" sz="2400" dirty="0">
                <a:solidFill>
                  <a:srgbClr val="B5121B"/>
                </a:solidFill>
              </a:rPr>
              <a:t>Organometallic Catalysis</a:t>
            </a:r>
            <a:endParaRPr lang="en-GB" sz="2400" dirty="0"/>
          </a:p>
        </p:txBody>
      </p:sp>
      <p:pic>
        <p:nvPicPr>
          <p:cNvPr id="1032" name="Picture 8">
            <a:extLst>
              <a:ext uri="{FF2B5EF4-FFF2-40B4-BE49-F238E27FC236}">
                <a16:creationId xmlns:a16="http://schemas.microsoft.com/office/drawing/2014/main" id="{6FF9E16E-236A-5656-3D0D-62E5C41F7017}"/>
              </a:ext>
              <a:ext uri="{C183D7F6-B498-43B3-948B-1728B52AA6E4}">
                <adec:decorative xmlns:adec="http://schemas.microsoft.com/office/drawing/2017/decorative" val="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238" t="30961" r="13585" b="31401"/>
          <a:stretch/>
        </p:blipFill>
        <p:spPr bwMode="auto">
          <a:xfrm>
            <a:off x="9763038" y="1089872"/>
            <a:ext cx="1489758" cy="5831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C5F7408-5216-D93F-5EB2-B66D4664A828}"/>
              </a:ext>
              <a:ext uri="{C183D7F6-B498-43B3-948B-1728B52AA6E4}">
                <adec:decorative xmlns:adec="http://schemas.microsoft.com/office/drawing/2017/decorative" val="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806" t="10362" r="9960" b="7927"/>
          <a:stretch/>
        </p:blipFill>
        <p:spPr bwMode="auto">
          <a:xfrm>
            <a:off x="7295060" y="2646918"/>
            <a:ext cx="483207" cy="4921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424C89A-7055-DD02-B11F-8B211BE32D3E}"/>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30575" y="2621663"/>
            <a:ext cx="556613" cy="5324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0F46EF3-31CF-09BF-0675-FEC08572829D}"/>
              </a:ext>
            </a:extLst>
          </p:cNvPr>
          <p:cNvSpPr txBox="1"/>
          <p:nvPr/>
        </p:nvSpPr>
        <p:spPr>
          <a:xfrm>
            <a:off x="6309586" y="6053480"/>
            <a:ext cx="2245646" cy="461665"/>
          </a:xfrm>
          <a:prstGeom prst="rect">
            <a:avLst/>
          </a:prstGeom>
          <a:noFill/>
        </p:spPr>
        <p:txBody>
          <a:bodyPr wrap="square">
            <a:spAutoFit/>
          </a:bodyPr>
          <a:lstStyle/>
          <a:p>
            <a:r>
              <a:rPr lang="en-GB" sz="2400" dirty="0">
                <a:solidFill>
                  <a:srgbClr val="B5121B"/>
                </a:solidFill>
              </a:rPr>
              <a:t>Metal Carbenes</a:t>
            </a:r>
          </a:p>
        </p:txBody>
      </p:sp>
      <p:pic>
        <p:nvPicPr>
          <p:cNvPr id="30" name="Picture 29">
            <a:extLst>
              <a:ext uri="{FF2B5EF4-FFF2-40B4-BE49-F238E27FC236}">
                <a16:creationId xmlns:a16="http://schemas.microsoft.com/office/drawing/2014/main" id="{97F39F91-AFB3-C668-8F2E-E5342EC878DB}"/>
              </a:ext>
              <a:ext uri="{C183D7F6-B498-43B3-948B-1728B52AA6E4}">
                <adec:decorative xmlns:adec="http://schemas.microsoft.com/office/drawing/2017/decorative" val="1"/>
              </a:ext>
            </a:extLst>
          </p:cNvPr>
          <p:cNvPicPr>
            <a:picLocks noChangeAspect="1"/>
          </p:cNvPicPr>
          <p:nvPr/>
        </p:nvPicPr>
        <p:blipFill>
          <a:blip r:embed="rId12">
            <a:duotone>
              <a:prstClr val="black"/>
              <a:srgbClr val="C00000">
                <a:tint val="45000"/>
                <a:satMod val="400000"/>
              </a:srgbClr>
            </a:duotone>
          </a:blip>
          <a:stretch>
            <a:fillRect/>
          </a:stretch>
        </p:blipFill>
        <p:spPr>
          <a:xfrm>
            <a:off x="7968640" y="2078945"/>
            <a:ext cx="276041" cy="358265"/>
          </a:xfrm>
          <a:prstGeom prst="rect">
            <a:avLst/>
          </a:prstGeom>
          <a:ln>
            <a:noFill/>
          </a:ln>
        </p:spPr>
      </p:pic>
      <p:pic>
        <p:nvPicPr>
          <p:cNvPr id="31" name="Picture 30">
            <a:extLst>
              <a:ext uri="{FF2B5EF4-FFF2-40B4-BE49-F238E27FC236}">
                <a16:creationId xmlns:a16="http://schemas.microsoft.com/office/drawing/2014/main" id="{84DAD4AF-1F1A-CAE9-B24F-2A46C908CF8F}"/>
              </a:ext>
              <a:ext uri="{C183D7F6-B498-43B3-948B-1728B52AA6E4}">
                <adec:decorative xmlns:adec="http://schemas.microsoft.com/office/drawing/2017/decorative" val="1"/>
              </a:ext>
            </a:extLst>
          </p:cNvPr>
          <p:cNvPicPr>
            <a:picLocks noChangeAspect="1"/>
          </p:cNvPicPr>
          <p:nvPr/>
        </p:nvPicPr>
        <p:blipFill>
          <a:blip r:embed="rId12">
            <a:duotone>
              <a:prstClr val="black"/>
              <a:srgbClr val="C00000">
                <a:tint val="45000"/>
                <a:satMod val="400000"/>
              </a:srgbClr>
            </a:duotone>
          </a:blip>
          <a:stretch>
            <a:fillRect/>
          </a:stretch>
        </p:blipFill>
        <p:spPr>
          <a:xfrm>
            <a:off x="10150148" y="2181438"/>
            <a:ext cx="276041" cy="358265"/>
          </a:xfrm>
          <a:prstGeom prst="rect">
            <a:avLst/>
          </a:prstGeom>
          <a:ln>
            <a:noFill/>
          </a:ln>
        </p:spPr>
      </p:pic>
      <p:pic>
        <p:nvPicPr>
          <p:cNvPr id="33" name="Picture 32">
            <a:extLst>
              <a:ext uri="{FF2B5EF4-FFF2-40B4-BE49-F238E27FC236}">
                <a16:creationId xmlns:a16="http://schemas.microsoft.com/office/drawing/2014/main" id="{F23AE091-4A9F-E69E-D62C-244D88BD583C}"/>
              </a:ext>
              <a:ext uri="{C183D7F6-B498-43B3-948B-1728B52AA6E4}">
                <adec:decorative xmlns:adec="http://schemas.microsoft.com/office/drawing/2017/decorative" val="1"/>
              </a:ext>
            </a:extLst>
          </p:cNvPr>
          <p:cNvPicPr>
            <a:picLocks noChangeAspect="1"/>
          </p:cNvPicPr>
          <p:nvPr/>
        </p:nvPicPr>
        <p:blipFill>
          <a:blip r:embed="rId6">
            <a:duotone>
              <a:prstClr val="black"/>
              <a:schemeClr val="accent1">
                <a:tint val="45000"/>
                <a:satMod val="400000"/>
              </a:schemeClr>
            </a:duotone>
          </a:blip>
          <a:stretch>
            <a:fillRect/>
          </a:stretch>
        </p:blipFill>
        <p:spPr>
          <a:xfrm>
            <a:off x="5739472" y="2657900"/>
            <a:ext cx="384633" cy="299715"/>
          </a:xfrm>
          <a:prstGeom prst="rect">
            <a:avLst/>
          </a:prstGeom>
          <a:ln>
            <a:noFill/>
          </a:ln>
        </p:spPr>
      </p:pic>
      <p:pic>
        <p:nvPicPr>
          <p:cNvPr id="34" name="Picture 33">
            <a:extLst>
              <a:ext uri="{FF2B5EF4-FFF2-40B4-BE49-F238E27FC236}">
                <a16:creationId xmlns:a16="http://schemas.microsoft.com/office/drawing/2014/main" id="{E2625AD4-639D-6127-6CEC-04D65E7FEEEC}"/>
              </a:ext>
              <a:ext uri="{C183D7F6-B498-43B3-948B-1728B52AA6E4}">
                <adec:decorative xmlns:adec="http://schemas.microsoft.com/office/drawing/2017/decorative" val="1"/>
              </a:ext>
            </a:extLst>
          </p:cNvPr>
          <p:cNvPicPr>
            <a:picLocks noChangeAspect="1"/>
          </p:cNvPicPr>
          <p:nvPr/>
        </p:nvPicPr>
        <p:blipFill>
          <a:blip r:embed="rId6">
            <a:duotone>
              <a:prstClr val="black"/>
              <a:schemeClr val="accent1">
                <a:tint val="45000"/>
                <a:satMod val="400000"/>
              </a:schemeClr>
            </a:duotone>
          </a:blip>
          <a:stretch>
            <a:fillRect/>
          </a:stretch>
        </p:blipFill>
        <p:spPr>
          <a:xfrm>
            <a:off x="7209775" y="2213013"/>
            <a:ext cx="384633" cy="299715"/>
          </a:xfrm>
          <a:prstGeom prst="rect">
            <a:avLst/>
          </a:prstGeom>
          <a:ln>
            <a:noFill/>
          </a:ln>
        </p:spPr>
      </p:pic>
      <p:pic>
        <p:nvPicPr>
          <p:cNvPr id="36" name="Picture 35">
            <a:extLst>
              <a:ext uri="{FF2B5EF4-FFF2-40B4-BE49-F238E27FC236}">
                <a16:creationId xmlns:a16="http://schemas.microsoft.com/office/drawing/2014/main" id="{783E0612-A384-2FA4-B69F-D2FCDB39C7A2}"/>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74064" y="3736948"/>
            <a:ext cx="1867063" cy="2489418"/>
          </a:xfrm>
          <a:prstGeom prst="ellipse">
            <a:avLst/>
          </a:prstGeom>
          <a:ln>
            <a:noFill/>
          </a:ln>
          <a:effectLst>
            <a:softEdge rad="112500"/>
          </a:effectLst>
        </p:spPr>
      </p:pic>
      <p:pic>
        <p:nvPicPr>
          <p:cNvPr id="1038" name="Picture 14">
            <a:extLst>
              <a:ext uri="{FF2B5EF4-FFF2-40B4-BE49-F238E27FC236}">
                <a16:creationId xmlns:a16="http://schemas.microsoft.com/office/drawing/2014/main" id="{86788FAC-2EDB-E14B-A5FA-30EC8A486080}"/>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5938" y="4216541"/>
            <a:ext cx="2292611" cy="17194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4C7DAB8-C6F5-E4C4-5F0D-61E8A0FB2D96}"/>
              </a:ext>
              <a:ext uri="{C183D7F6-B498-43B3-948B-1728B52AA6E4}">
                <adec:decorative xmlns:adec="http://schemas.microsoft.com/office/drawing/2017/decorative" val="1"/>
              </a:ext>
            </a:extLst>
          </p:cNvPr>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sharpenSoften amount="100000"/>
                    </a14:imgEffect>
                  </a14:imgLayer>
                </a14:imgProps>
              </a:ext>
            </a:extLst>
          </a:blip>
          <a:stretch>
            <a:fillRect/>
          </a:stretch>
        </p:blipFill>
        <p:spPr>
          <a:xfrm>
            <a:off x="3692701" y="4045211"/>
            <a:ext cx="1319302" cy="1843225"/>
          </a:xfrm>
          <a:prstGeom prst="rect">
            <a:avLst/>
          </a:prstGeom>
        </p:spPr>
      </p:pic>
      <p:graphicFrame>
        <p:nvGraphicFramePr>
          <p:cNvPr id="8" name="Object 7">
            <a:extLst>
              <a:ext uri="{FF2B5EF4-FFF2-40B4-BE49-F238E27FC236}">
                <a16:creationId xmlns:a16="http://schemas.microsoft.com/office/drawing/2014/main" id="{4AABECFF-F172-963E-7394-AC73F626DB2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144832619"/>
              </p:ext>
            </p:extLst>
          </p:nvPr>
        </p:nvGraphicFramePr>
        <p:xfrm>
          <a:off x="6874372" y="4255881"/>
          <a:ext cx="841375" cy="881063"/>
        </p:xfrm>
        <a:graphic>
          <a:graphicData uri="http://schemas.openxmlformats.org/presentationml/2006/ole">
            <mc:AlternateContent xmlns:mc="http://schemas.openxmlformats.org/markup-compatibility/2006">
              <mc:Choice xmlns:v="urn:schemas-microsoft-com:vml" Requires="v">
                <p:oleObj name="CS ChemDraw Drawing" r:id="rId17" imgW="840814" imgH="880837" progId="ChemDraw.Document.6.0">
                  <p:embed/>
                </p:oleObj>
              </mc:Choice>
              <mc:Fallback>
                <p:oleObj name="CS ChemDraw Drawing" r:id="rId17" imgW="840814" imgH="880837" progId="ChemDraw.Document.6.0">
                  <p:embed/>
                  <p:pic>
                    <p:nvPicPr>
                      <p:cNvPr id="8" name="Object 7">
                        <a:extLst>
                          <a:ext uri="{FF2B5EF4-FFF2-40B4-BE49-F238E27FC236}">
                            <a16:creationId xmlns:a16="http://schemas.microsoft.com/office/drawing/2014/main" id="{4AABECFF-F172-963E-7394-AC73F626DB2E}"/>
                          </a:ext>
                        </a:extLst>
                      </p:cNvPr>
                      <p:cNvPicPr/>
                      <p:nvPr/>
                    </p:nvPicPr>
                    <p:blipFill>
                      <a:blip r:embed="rId18"/>
                      <a:stretch>
                        <a:fillRect/>
                      </a:stretch>
                    </p:blipFill>
                    <p:spPr>
                      <a:xfrm>
                        <a:off x="6874372" y="4255881"/>
                        <a:ext cx="841375" cy="8810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B932E244-38FF-5118-4BB5-CB7E8D7D151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4239171"/>
              </p:ext>
            </p:extLst>
          </p:nvPr>
        </p:nvGraphicFramePr>
        <p:xfrm>
          <a:off x="7048195" y="5008282"/>
          <a:ext cx="1189038" cy="839787"/>
        </p:xfrm>
        <a:graphic>
          <a:graphicData uri="http://schemas.openxmlformats.org/presentationml/2006/ole">
            <mc:AlternateContent xmlns:mc="http://schemas.openxmlformats.org/markup-compatibility/2006">
              <mc:Choice xmlns:v="urn:schemas-microsoft-com:vml" Requires="v">
                <p:oleObj name="CS ChemDraw Drawing" r:id="rId19" imgW="1188424" imgH="839609" progId="ChemDraw.Document.6.0">
                  <p:embed/>
                </p:oleObj>
              </mc:Choice>
              <mc:Fallback>
                <p:oleObj name="CS ChemDraw Drawing" r:id="rId19" imgW="1188424" imgH="839609" progId="ChemDraw.Document.6.0">
                  <p:embed/>
                  <p:pic>
                    <p:nvPicPr>
                      <p:cNvPr id="11" name="Object 10">
                        <a:extLst>
                          <a:ext uri="{FF2B5EF4-FFF2-40B4-BE49-F238E27FC236}">
                            <a16:creationId xmlns:a16="http://schemas.microsoft.com/office/drawing/2014/main" id="{B932E244-38FF-5118-4BB5-CB7E8D7D1514}"/>
                          </a:ext>
                        </a:extLst>
                      </p:cNvPr>
                      <p:cNvPicPr/>
                      <p:nvPr/>
                    </p:nvPicPr>
                    <p:blipFill>
                      <a:blip r:embed="rId20"/>
                      <a:stretch>
                        <a:fillRect/>
                      </a:stretch>
                    </p:blipFill>
                    <p:spPr>
                      <a:xfrm>
                        <a:off x="7048195" y="5008282"/>
                        <a:ext cx="1189038" cy="839787"/>
                      </a:xfrm>
                      <a:prstGeom prst="rect">
                        <a:avLst/>
                      </a:prstGeom>
                    </p:spPr>
                  </p:pic>
                </p:oleObj>
              </mc:Fallback>
            </mc:AlternateContent>
          </a:graphicData>
        </a:graphic>
      </p:graphicFrame>
    </p:spTree>
    <p:extLst>
      <p:ext uri="{BB962C8B-B14F-4D97-AF65-F5344CB8AC3E}">
        <p14:creationId xmlns:p14="http://schemas.microsoft.com/office/powerpoint/2010/main" val="3978308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33043-8250-44E9-AFF3-9BD126EF8BF6}"/>
              </a:ext>
            </a:extLst>
          </p:cNvPr>
          <p:cNvSpPr>
            <a:spLocks noGrp="1"/>
          </p:cNvSpPr>
          <p:nvPr>
            <p:ph type="title"/>
          </p:nvPr>
        </p:nvSpPr>
        <p:spPr/>
        <p:txBody>
          <a:bodyPr>
            <a:normAutofit/>
          </a:bodyPr>
          <a:lstStyle/>
          <a:p>
            <a:pPr algn="l"/>
            <a:r>
              <a:rPr lang="en-GB" sz="3600" dirty="0">
                <a:solidFill>
                  <a:srgbClr val="C00000"/>
                </a:solidFill>
              </a:rPr>
              <a:t>You can gain:</a:t>
            </a:r>
          </a:p>
        </p:txBody>
      </p:sp>
      <p:sp>
        <p:nvSpPr>
          <p:cNvPr id="4" name="Content Placeholder 3">
            <a:extLst>
              <a:ext uri="{FF2B5EF4-FFF2-40B4-BE49-F238E27FC236}">
                <a16:creationId xmlns:a16="http://schemas.microsoft.com/office/drawing/2014/main" id="{F4519C38-2523-4CE5-8B4B-54CB9F439CAC}"/>
              </a:ext>
            </a:extLst>
          </p:cNvPr>
          <p:cNvSpPr>
            <a:spLocks noGrp="1"/>
          </p:cNvSpPr>
          <p:nvPr>
            <p:ph sz="half" idx="2"/>
          </p:nvPr>
        </p:nvSpPr>
        <p:spPr/>
        <p:txBody>
          <a:bodyPr>
            <a:normAutofit fontScale="92500"/>
          </a:bodyPr>
          <a:lstStyle/>
          <a:p>
            <a:endParaRPr lang="en-GB" dirty="0">
              <a:solidFill>
                <a:schemeClr val="bg1">
                  <a:lumMod val="50000"/>
                </a:schemeClr>
              </a:solidFill>
            </a:endParaRPr>
          </a:p>
          <a:p>
            <a:r>
              <a:rPr lang="en-GB" dirty="0">
                <a:solidFill>
                  <a:schemeClr val="bg1">
                    <a:lumMod val="50000"/>
                  </a:schemeClr>
                </a:solidFill>
              </a:rPr>
              <a:t>The ability to apply your academic knowledge to the workplace</a:t>
            </a:r>
          </a:p>
          <a:p>
            <a:r>
              <a:rPr lang="en-GB" dirty="0">
                <a:solidFill>
                  <a:schemeClr val="bg1">
                    <a:lumMod val="50000"/>
                  </a:schemeClr>
                </a:solidFill>
              </a:rPr>
              <a:t>A recognition of both the scope and the limitation of the application of academic knowledge to the workplace</a:t>
            </a:r>
          </a:p>
          <a:p>
            <a:r>
              <a:rPr lang="en-GB" dirty="0">
                <a:solidFill>
                  <a:schemeClr val="bg1">
                    <a:lumMod val="50000"/>
                  </a:schemeClr>
                </a:solidFill>
              </a:rPr>
              <a:t>The opportunity to work in a business on projects directly related to your subject knowledge</a:t>
            </a:r>
          </a:p>
          <a:p>
            <a:pPr marL="0" indent="0">
              <a:buNone/>
            </a:pPr>
            <a:endParaRPr lang="en-GB" dirty="0"/>
          </a:p>
        </p:txBody>
      </p:sp>
      <p:sp>
        <p:nvSpPr>
          <p:cNvPr id="5" name="Content Placeholder 12">
            <a:extLst>
              <a:ext uri="{FF2B5EF4-FFF2-40B4-BE49-F238E27FC236}">
                <a16:creationId xmlns:a16="http://schemas.microsoft.com/office/drawing/2014/main" id="{80BB4ED6-7231-4474-9F49-9D8866C24FF7}"/>
              </a:ext>
              <a:ext uri="{C183D7F6-B498-43B3-948B-1728B52AA6E4}">
                <adec:decorative xmlns:adec="http://schemas.microsoft.com/office/drawing/2017/decorative" val="1"/>
              </a:ext>
            </a:extLst>
          </p:cNvPr>
          <p:cNvSpPr>
            <a:spLocks noGrp="1"/>
          </p:cNvSpPr>
          <p:nvPr>
            <p:ph sz="half" idx="1"/>
          </p:nvPr>
        </p:nvSpPr>
        <p:spPr>
          <a:xfrm>
            <a:off x="1981200" y="1600201"/>
            <a:ext cx="4038600" cy="4525963"/>
          </a:xfrm>
        </p:spPr>
        <p:txBody>
          <a:bodyPr>
            <a:normAutofit fontScale="92500"/>
          </a:bodyPr>
          <a:lstStyle/>
          <a:p>
            <a:pPr>
              <a:buFont typeface="Arial" charset="0"/>
              <a:buChar char="•"/>
            </a:pPr>
            <a:endParaRPr lang="en-US" dirty="0">
              <a:solidFill>
                <a:schemeClr val="bg1">
                  <a:lumMod val="50000"/>
                </a:schemeClr>
              </a:solidFill>
              <a:latin typeface="Calibri" pitchFamily="80" charset="0"/>
            </a:endParaRPr>
          </a:p>
          <a:p>
            <a:pPr marL="0" indent="0">
              <a:buNone/>
            </a:pPr>
            <a:endParaRPr lang="en-US" dirty="0">
              <a:solidFill>
                <a:schemeClr val="bg1">
                  <a:lumMod val="50000"/>
                </a:schemeClr>
              </a:solidFill>
              <a:latin typeface="Calibri" pitchFamily="80" charset="0"/>
            </a:endParaRPr>
          </a:p>
          <a:p>
            <a:pPr marL="0" indent="0">
              <a:buNone/>
            </a:pPr>
            <a:endParaRPr lang="en-GB" dirty="0"/>
          </a:p>
        </p:txBody>
      </p:sp>
      <p:pic>
        <p:nvPicPr>
          <p:cNvPr id="6" name="Picture 2" descr="A technician looking over the side of the wave tank">
            <a:extLst>
              <a:ext uri="{FF2B5EF4-FFF2-40B4-BE49-F238E27FC236}">
                <a16:creationId xmlns:a16="http://schemas.microsoft.com/office/drawing/2014/main" id="{93E994A5-EDC5-4104-817E-53C1484EA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2204864"/>
            <a:ext cx="362068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788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B2AF89-5ECD-479F-84C3-2F0E2FB5D866}"/>
              </a:ext>
            </a:extLst>
          </p:cNvPr>
          <p:cNvSpPr>
            <a:spLocks noGrp="1"/>
          </p:cNvSpPr>
          <p:nvPr>
            <p:ph type="title"/>
          </p:nvPr>
        </p:nvSpPr>
        <p:spPr/>
        <p:txBody>
          <a:bodyPr>
            <a:normAutofit/>
          </a:bodyPr>
          <a:lstStyle/>
          <a:p>
            <a:pPr algn="l"/>
            <a:r>
              <a:rPr lang="en-GB" sz="3600" dirty="0">
                <a:solidFill>
                  <a:srgbClr val="C00000"/>
                </a:solidFill>
              </a:rPr>
              <a:t>Our research says:</a:t>
            </a:r>
          </a:p>
        </p:txBody>
      </p:sp>
      <p:sp>
        <p:nvSpPr>
          <p:cNvPr id="6" name="Content Placeholder 5">
            <a:extLst>
              <a:ext uri="{FF2B5EF4-FFF2-40B4-BE49-F238E27FC236}">
                <a16:creationId xmlns:a16="http://schemas.microsoft.com/office/drawing/2014/main" id="{86ACC1D2-AEA6-47F0-873B-BA6FB56AEFBF}"/>
              </a:ext>
            </a:extLst>
          </p:cNvPr>
          <p:cNvSpPr>
            <a:spLocks noGrp="1"/>
          </p:cNvSpPr>
          <p:nvPr>
            <p:ph idx="1"/>
          </p:nvPr>
        </p:nvSpPr>
        <p:spPr/>
        <p:txBody>
          <a:bodyPr>
            <a:normAutofit fontScale="77500" lnSpcReduction="20000"/>
          </a:bodyPr>
          <a:lstStyle/>
          <a:p>
            <a:endParaRPr lang="en-GB" dirty="0"/>
          </a:p>
          <a:p>
            <a:r>
              <a:rPr lang="en-GB" dirty="0">
                <a:solidFill>
                  <a:schemeClr val="bg1">
                    <a:lumMod val="50000"/>
                  </a:schemeClr>
                </a:solidFill>
              </a:rPr>
              <a:t>48% of interns were offered further employment either with their host company or another organisation as a result of undertaking their internship</a:t>
            </a:r>
          </a:p>
          <a:p>
            <a:endParaRPr lang="en-GB" dirty="0">
              <a:solidFill>
                <a:schemeClr val="bg1">
                  <a:lumMod val="50000"/>
                </a:schemeClr>
              </a:solidFill>
            </a:endParaRPr>
          </a:p>
          <a:p>
            <a:r>
              <a:rPr lang="en-GB" dirty="0">
                <a:solidFill>
                  <a:schemeClr val="bg1">
                    <a:lumMod val="50000"/>
                  </a:schemeClr>
                </a:solidFill>
              </a:rPr>
              <a:t>100% of interns would recommend undertaking an internship to other students</a:t>
            </a:r>
          </a:p>
          <a:p>
            <a:endParaRPr lang="en-GB" dirty="0">
              <a:solidFill>
                <a:schemeClr val="bg1">
                  <a:lumMod val="50000"/>
                </a:schemeClr>
              </a:solidFill>
            </a:endParaRPr>
          </a:p>
          <a:p>
            <a:r>
              <a:rPr lang="en-GB" dirty="0">
                <a:solidFill>
                  <a:schemeClr val="bg1">
                    <a:lumMod val="50000"/>
                  </a:schemeClr>
                </a:solidFill>
              </a:rPr>
              <a:t>100% of businesses would recommend the internship programme to others</a:t>
            </a:r>
          </a:p>
          <a:p>
            <a:pPr marL="0" indent="0">
              <a:buNone/>
            </a:pPr>
            <a:endParaRPr lang="en-GB" dirty="0">
              <a:solidFill>
                <a:schemeClr val="bg1">
                  <a:lumMod val="50000"/>
                </a:schemeClr>
              </a:solidFill>
            </a:endParaRPr>
          </a:p>
          <a:p>
            <a:r>
              <a:rPr lang="en-GB" dirty="0">
                <a:solidFill>
                  <a:schemeClr val="bg1">
                    <a:lumMod val="50000"/>
                  </a:schemeClr>
                </a:solidFill>
              </a:rPr>
              <a:t>100% of businesses are considering taking on another intern</a:t>
            </a:r>
          </a:p>
        </p:txBody>
      </p:sp>
    </p:spTree>
    <p:extLst>
      <p:ext uri="{BB962C8B-B14F-4D97-AF65-F5344CB8AC3E}">
        <p14:creationId xmlns:p14="http://schemas.microsoft.com/office/powerpoint/2010/main" val="3996300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49A4-254E-4757-9B33-301C74BD7592}"/>
              </a:ext>
            </a:extLst>
          </p:cNvPr>
          <p:cNvSpPr>
            <a:spLocks noGrp="1"/>
          </p:cNvSpPr>
          <p:nvPr>
            <p:ph type="title"/>
          </p:nvPr>
        </p:nvSpPr>
        <p:spPr/>
        <p:txBody>
          <a:bodyPr>
            <a:normAutofit/>
          </a:bodyPr>
          <a:lstStyle/>
          <a:p>
            <a:pPr algn="l"/>
            <a:r>
              <a:rPr lang="en-GB" sz="3600" dirty="0">
                <a:solidFill>
                  <a:srgbClr val="C00000"/>
                </a:solidFill>
              </a:rPr>
              <a:t>Roles for Chemistry students</a:t>
            </a:r>
          </a:p>
        </p:txBody>
      </p:sp>
      <p:sp>
        <p:nvSpPr>
          <p:cNvPr id="3" name="Content Placeholder 2">
            <a:extLst>
              <a:ext uri="{FF2B5EF4-FFF2-40B4-BE49-F238E27FC236}">
                <a16:creationId xmlns:a16="http://schemas.microsoft.com/office/drawing/2014/main" id="{F97CD29E-3E80-4FC9-AD87-4DB95F315DA2}"/>
              </a:ext>
            </a:extLst>
          </p:cNvPr>
          <p:cNvSpPr>
            <a:spLocks noGrp="1"/>
          </p:cNvSpPr>
          <p:nvPr>
            <p:ph idx="1"/>
          </p:nvPr>
        </p:nvSpPr>
        <p:spPr/>
        <p:txBody>
          <a:bodyPr>
            <a:normAutofit/>
          </a:bodyPr>
          <a:lstStyle/>
          <a:p>
            <a:r>
              <a:rPr lang="en-GB" dirty="0" err="1">
                <a:solidFill>
                  <a:schemeClr val="bg1">
                    <a:lumMod val="50000"/>
                  </a:schemeClr>
                </a:solidFill>
              </a:rPr>
              <a:t>Victrex</a:t>
            </a:r>
            <a:r>
              <a:rPr lang="en-GB" dirty="0">
                <a:solidFill>
                  <a:schemeClr val="bg1">
                    <a:lumMod val="50000"/>
                  </a:schemeClr>
                </a:solidFill>
              </a:rPr>
              <a:t> – Manufacturer of PEEK Polymers, based in the Northwest.  Hosts a Chemistry intern on a regular basis</a:t>
            </a:r>
          </a:p>
          <a:p>
            <a:r>
              <a:rPr lang="en-GB" dirty="0" err="1">
                <a:solidFill>
                  <a:schemeClr val="bg1">
                    <a:lumMod val="50000"/>
                  </a:schemeClr>
                </a:solidFill>
              </a:rPr>
              <a:t>Thermofisher</a:t>
            </a:r>
            <a:r>
              <a:rPr lang="en-GB" dirty="0">
                <a:solidFill>
                  <a:schemeClr val="bg1">
                    <a:lumMod val="50000"/>
                  </a:schemeClr>
                </a:solidFill>
              </a:rPr>
              <a:t> – Provides scientific services across the science sector – based locally</a:t>
            </a:r>
          </a:p>
          <a:p>
            <a:r>
              <a:rPr lang="en-GB" dirty="0" err="1">
                <a:solidFill>
                  <a:schemeClr val="bg1">
                    <a:lumMod val="50000"/>
                  </a:schemeClr>
                </a:solidFill>
              </a:rPr>
              <a:t>Yordas</a:t>
            </a:r>
            <a:r>
              <a:rPr lang="en-GB" dirty="0">
                <a:solidFill>
                  <a:schemeClr val="bg1">
                    <a:lumMod val="50000"/>
                  </a:schemeClr>
                </a:solidFill>
              </a:rPr>
              <a:t> – Campus-based scientific regulatory consultancy.  Has interns every year, predominantly from a Chemistry background.  Two-thirds of the company is made up of Lancaster graduates</a:t>
            </a:r>
          </a:p>
        </p:txBody>
      </p:sp>
    </p:spTree>
    <p:extLst>
      <p:ext uri="{BB962C8B-B14F-4D97-AF65-F5344CB8AC3E}">
        <p14:creationId xmlns:p14="http://schemas.microsoft.com/office/powerpoint/2010/main" val="1247815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7EF4-66E0-4DEA-9AA1-BC193FD5DF3F}"/>
              </a:ext>
            </a:extLst>
          </p:cNvPr>
          <p:cNvSpPr>
            <a:spLocks noGrp="1"/>
          </p:cNvSpPr>
          <p:nvPr>
            <p:ph type="title"/>
          </p:nvPr>
        </p:nvSpPr>
        <p:spPr/>
        <p:txBody>
          <a:bodyPr>
            <a:normAutofit/>
          </a:bodyPr>
          <a:lstStyle/>
          <a:p>
            <a:pPr algn="l"/>
            <a:r>
              <a:rPr lang="en-GB" sz="3600" dirty="0">
                <a:solidFill>
                  <a:srgbClr val="C00000"/>
                </a:solidFill>
              </a:rPr>
              <a:t>Virtual/remote internships</a:t>
            </a:r>
          </a:p>
        </p:txBody>
      </p:sp>
      <p:sp>
        <p:nvSpPr>
          <p:cNvPr id="3" name="Content Placeholder 2">
            <a:extLst>
              <a:ext uri="{FF2B5EF4-FFF2-40B4-BE49-F238E27FC236}">
                <a16:creationId xmlns:a16="http://schemas.microsoft.com/office/drawing/2014/main" id="{6F41FCD4-92E4-45A7-8E3D-BCE3548941D1}"/>
              </a:ext>
            </a:extLst>
          </p:cNvPr>
          <p:cNvSpPr>
            <a:spLocks noGrp="1"/>
          </p:cNvSpPr>
          <p:nvPr>
            <p:ph idx="1"/>
          </p:nvPr>
        </p:nvSpPr>
        <p:spPr/>
        <p:txBody>
          <a:bodyPr>
            <a:normAutofit fontScale="85000" lnSpcReduction="10000"/>
          </a:bodyPr>
          <a:lstStyle/>
          <a:p>
            <a:r>
              <a:rPr lang="en-GB" dirty="0">
                <a:solidFill>
                  <a:schemeClr val="bg1">
                    <a:lumMod val="50000"/>
                  </a:schemeClr>
                </a:solidFill>
              </a:rPr>
              <a:t>Remote internships are not new to Science and Technology: Many previous roles have been research-based and can be conducted anywhere</a:t>
            </a:r>
          </a:p>
          <a:p>
            <a:r>
              <a:rPr lang="en-GB" dirty="0">
                <a:solidFill>
                  <a:schemeClr val="bg1">
                    <a:lumMod val="50000"/>
                  </a:schemeClr>
                </a:solidFill>
              </a:rPr>
              <a:t>According to The Guardian (1</a:t>
            </a:r>
            <a:r>
              <a:rPr lang="en-GB" baseline="30000" dirty="0">
                <a:solidFill>
                  <a:schemeClr val="bg1">
                    <a:lumMod val="50000"/>
                  </a:schemeClr>
                </a:solidFill>
              </a:rPr>
              <a:t>st</a:t>
            </a:r>
            <a:r>
              <a:rPr lang="en-GB" dirty="0">
                <a:solidFill>
                  <a:schemeClr val="bg1">
                    <a:lumMod val="50000"/>
                  </a:schemeClr>
                </a:solidFill>
              </a:rPr>
              <a:t> October 2020) 24% of the UK working population is now working exclusively from home</a:t>
            </a:r>
          </a:p>
          <a:p>
            <a:r>
              <a:rPr lang="en-GB" dirty="0">
                <a:solidFill>
                  <a:schemeClr val="bg1">
                    <a:lumMod val="50000"/>
                  </a:schemeClr>
                </a:solidFill>
              </a:rPr>
              <a:t>Large corporates have reacted swiftly to this: Check out ‘Rate my Placement’ for virtual experience opportunities</a:t>
            </a:r>
          </a:p>
          <a:p>
            <a:r>
              <a:rPr lang="en-GB" dirty="0">
                <a:solidFill>
                  <a:schemeClr val="bg1">
                    <a:lumMod val="50000"/>
                  </a:schemeClr>
                </a:solidFill>
              </a:rPr>
              <a:t>For volunteering opportunities, telephone befriending has proved to be key to supporting vulnerable people since the COVID pandemic</a:t>
            </a:r>
          </a:p>
          <a:p>
            <a:r>
              <a:rPr lang="en-GB" dirty="0">
                <a:solidFill>
                  <a:schemeClr val="bg1">
                    <a:lumMod val="50000"/>
                  </a:schemeClr>
                </a:solidFill>
              </a:rPr>
              <a:t>Virtual internships are very accessible as they can be undertaken anywhere and by anyone</a:t>
            </a:r>
          </a:p>
          <a:p>
            <a:endParaRPr lang="en-GB" dirty="0"/>
          </a:p>
        </p:txBody>
      </p:sp>
    </p:spTree>
    <p:extLst>
      <p:ext uri="{BB962C8B-B14F-4D97-AF65-F5344CB8AC3E}">
        <p14:creationId xmlns:p14="http://schemas.microsoft.com/office/powerpoint/2010/main" val="965717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F8BF9-38C8-4329-A51E-D33BE170665F}"/>
              </a:ext>
            </a:extLst>
          </p:cNvPr>
          <p:cNvSpPr>
            <a:spLocks noGrp="1"/>
          </p:cNvSpPr>
          <p:nvPr>
            <p:ph type="title"/>
          </p:nvPr>
        </p:nvSpPr>
        <p:spPr/>
        <p:txBody>
          <a:bodyPr>
            <a:normAutofit/>
          </a:bodyPr>
          <a:lstStyle/>
          <a:p>
            <a:pPr algn="l"/>
            <a:r>
              <a:rPr lang="en-GB" sz="3600" dirty="0">
                <a:solidFill>
                  <a:srgbClr val="C00000"/>
                </a:solidFill>
              </a:rPr>
              <a:t>Interested?</a:t>
            </a:r>
          </a:p>
        </p:txBody>
      </p:sp>
      <p:sp>
        <p:nvSpPr>
          <p:cNvPr id="3" name="Content Placeholder 2">
            <a:extLst>
              <a:ext uri="{FF2B5EF4-FFF2-40B4-BE49-F238E27FC236}">
                <a16:creationId xmlns:a16="http://schemas.microsoft.com/office/drawing/2014/main" id="{65C10845-0C7A-4D48-B137-367168515042}"/>
              </a:ext>
            </a:extLst>
          </p:cNvPr>
          <p:cNvSpPr>
            <a:spLocks noGrp="1"/>
          </p:cNvSpPr>
          <p:nvPr>
            <p:ph idx="1"/>
          </p:nvPr>
        </p:nvSpPr>
        <p:spPr/>
        <p:txBody>
          <a:bodyPr>
            <a:normAutofit fontScale="77500" lnSpcReduction="20000"/>
          </a:bodyPr>
          <a:lstStyle/>
          <a:p>
            <a:endParaRPr lang="en-US" dirty="0">
              <a:solidFill>
                <a:srgbClr val="666666"/>
              </a:solidFill>
            </a:endParaRPr>
          </a:p>
          <a:p>
            <a:r>
              <a:rPr lang="en-US" dirty="0">
                <a:solidFill>
                  <a:srgbClr val="666666"/>
                </a:solidFill>
              </a:rPr>
              <a:t>Search and apply for vacancies: </a:t>
            </a:r>
            <a:r>
              <a:rPr lang="en-GB" dirty="0">
                <a:hlinkClick r:id="rId2"/>
              </a:rPr>
              <a:t>Internship Programme Vacancies</a:t>
            </a:r>
            <a:endParaRPr lang="en-US" dirty="0">
              <a:solidFill>
                <a:srgbClr val="666666"/>
              </a:solidFill>
            </a:endParaRPr>
          </a:p>
          <a:p>
            <a:endParaRPr lang="en-US" dirty="0">
              <a:solidFill>
                <a:srgbClr val="666666"/>
              </a:solidFill>
            </a:endParaRPr>
          </a:p>
          <a:p>
            <a:r>
              <a:rPr lang="en-US" dirty="0">
                <a:solidFill>
                  <a:srgbClr val="666666"/>
                </a:solidFill>
              </a:rPr>
              <a:t>Alternatively email our team on </a:t>
            </a:r>
            <a:r>
              <a:rPr lang="de-DE" dirty="0">
                <a:hlinkClick r:id="rId3"/>
              </a:rPr>
              <a:t>scitech.futures@lancaster.ac.uk</a:t>
            </a:r>
            <a:endParaRPr lang="de-DE" dirty="0"/>
          </a:p>
          <a:p>
            <a:r>
              <a:rPr lang="de-DE" b="1" dirty="0"/>
              <a:t> </a:t>
            </a:r>
            <a:endParaRPr lang="en-US" dirty="0">
              <a:solidFill>
                <a:srgbClr val="666666"/>
              </a:solidFill>
            </a:endParaRPr>
          </a:p>
          <a:p>
            <a:pPr marL="357188" indent="-357188">
              <a:buFont typeface="Arial" charset="0"/>
              <a:buChar char="•"/>
            </a:pPr>
            <a:r>
              <a:rPr lang="en-US" dirty="0">
                <a:solidFill>
                  <a:srgbClr val="666666"/>
                </a:solidFill>
              </a:rPr>
              <a:t>Follow us on Facebook:</a:t>
            </a:r>
          </a:p>
          <a:p>
            <a:r>
              <a:rPr lang="en-US" dirty="0">
                <a:solidFill>
                  <a:srgbClr val="666666"/>
                </a:solidFill>
              </a:rPr>
              <a:t> </a:t>
            </a:r>
            <a:r>
              <a:rPr lang="fr-FR" u="sng" dirty="0">
                <a:hlinkClick r:id="rId4"/>
              </a:rPr>
              <a:t>www.facebook.com/LancasterUniversitySciTechFutures/</a:t>
            </a:r>
            <a:endParaRPr lang="en-GB" dirty="0"/>
          </a:p>
          <a:p>
            <a:endParaRPr lang="en-GB" dirty="0"/>
          </a:p>
          <a:p>
            <a:pPr>
              <a:buFont typeface="Arial" charset="0"/>
              <a:buChar char="•"/>
            </a:pPr>
            <a:r>
              <a:rPr lang="en-US" dirty="0">
                <a:solidFill>
                  <a:srgbClr val="666666"/>
                </a:solidFill>
              </a:rPr>
              <a:t>Or find us on </a:t>
            </a:r>
            <a:r>
              <a:rPr lang="en-GB" dirty="0">
                <a:hlinkClick r:id="rId5"/>
              </a:rPr>
              <a:t>Instagram</a:t>
            </a:r>
            <a:r>
              <a:rPr lang="en-US" dirty="0">
                <a:solidFill>
                  <a:srgbClr val="666666"/>
                </a:solidFill>
              </a:rPr>
              <a:t> </a:t>
            </a:r>
            <a:r>
              <a:rPr lang="en-US" dirty="0" err="1">
                <a:solidFill>
                  <a:srgbClr val="666666"/>
                </a:solidFill>
              </a:rPr>
              <a:t>lu_scitechcareers</a:t>
            </a:r>
            <a:r>
              <a:rPr lang="en-US" dirty="0">
                <a:solidFill>
                  <a:srgbClr val="666666"/>
                </a:solidFill>
              </a:rPr>
              <a:t> </a:t>
            </a:r>
            <a:endParaRPr lang="en-GB" dirty="0"/>
          </a:p>
          <a:p>
            <a:endParaRPr lang="en-GB" dirty="0"/>
          </a:p>
          <a:p>
            <a:pPr>
              <a:buFont typeface="Arial" charset="0"/>
              <a:buChar char="•"/>
            </a:pPr>
            <a:r>
              <a:rPr lang="en-US" dirty="0">
                <a:solidFill>
                  <a:srgbClr val="666666"/>
                </a:solidFill>
              </a:rPr>
              <a:t>Website: </a:t>
            </a:r>
            <a:r>
              <a:rPr lang="en-US" dirty="0">
                <a:solidFill>
                  <a:srgbClr val="666666"/>
                </a:solidFill>
                <a:hlinkClick r:id="rId6"/>
              </a:rPr>
              <a:t>www.lancs.ac.uk/sci-tech/internships</a:t>
            </a:r>
            <a:r>
              <a:rPr lang="en-US" dirty="0">
                <a:solidFill>
                  <a:srgbClr val="666666"/>
                </a:solidFill>
              </a:rPr>
              <a:t> </a:t>
            </a:r>
            <a:endParaRPr lang="en-GB" dirty="0"/>
          </a:p>
          <a:p>
            <a:pPr marL="0" indent="0">
              <a:buNone/>
            </a:pPr>
            <a:endParaRPr lang="en-US" dirty="0">
              <a:solidFill>
                <a:srgbClr val="666666"/>
              </a:solidFill>
            </a:endParaRPr>
          </a:p>
          <a:p>
            <a:endParaRPr lang="en-GB" dirty="0"/>
          </a:p>
        </p:txBody>
      </p:sp>
    </p:spTree>
    <p:extLst>
      <p:ext uri="{BB962C8B-B14F-4D97-AF65-F5344CB8AC3E}">
        <p14:creationId xmlns:p14="http://schemas.microsoft.com/office/powerpoint/2010/main" val="1259477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C00000"/>
                </a:solidFill>
                <a:latin typeface="Calibri" pitchFamily="80" charset="0"/>
              </a:rPr>
              <a:t>Any Questions?</a:t>
            </a:r>
            <a:endParaRPr lang="en-GB" dirty="0">
              <a:solidFill>
                <a:srgbClr val="C00000"/>
              </a:solidFill>
            </a:endParaRPr>
          </a:p>
        </p:txBody>
      </p:sp>
      <p:sp>
        <p:nvSpPr>
          <p:cNvPr id="3" name="Subtitle 2"/>
          <p:cNvSpPr>
            <a:spLocks noGrp="1"/>
          </p:cNvSpPr>
          <p:nvPr>
            <p:ph type="subTitle" idx="1"/>
          </p:nvPr>
        </p:nvSpPr>
        <p:spPr/>
        <p:txBody>
          <a:bodyPr>
            <a:normAutofit/>
          </a:bodyPr>
          <a:lstStyle/>
          <a:p>
            <a:pPr>
              <a:spcBef>
                <a:spcPts val="0"/>
              </a:spcBef>
            </a:pPr>
            <a:r>
              <a:rPr lang="en-US" dirty="0">
                <a:latin typeface="Calibri" pitchFamily="80" charset="0"/>
              </a:rPr>
              <a:t> Spring 2025</a:t>
            </a:r>
          </a:p>
          <a:p>
            <a:pPr>
              <a:spcBef>
                <a:spcPts val="0"/>
              </a:spcBef>
            </a:pPr>
            <a:r>
              <a:rPr lang="en-US" dirty="0">
                <a:latin typeface="Calibri" pitchFamily="80" charset="0"/>
              </a:rPr>
              <a:t>Pam Pickles, Student Employability Manager, Faculty of Science and Technology</a:t>
            </a:r>
          </a:p>
        </p:txBody>
      </p:sp>
    </p:spTree>
    <p:extLst>
      <p:ext uri="{BB962C8B-B14F-4D97-AF65-F5344CB8AC3E}">
        <p14:creationId xmlns:p14="http://schemas.microsoft.com/office/powerpoint/2010/main" val="89377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Oval 92">
            <a:extLst>
              <a:ext uri="{FF2B5EF4-FFF2-40B4-BE49-F238E27FC236}">
                <a16:creationId xmlns:a16="http://schemas.microsoft.com/office/drawing/2014/main" id="{2AF21AFB-00E5-A508-00B8-FC2AD32E7EEF}"/>
              </a:ext>
              <a:ext uri="{C183D7F6-B498-43B3-948B-1728B52AA6E4}">
                <adec:decorative xmlns:adec="http://schemas.microsoft.com/office/drawing/2017/decorative" val="1"/>
              </a:ext>
            </a:extLst>
          </p:cNvPr>
          <p:cNvSpPr/>
          <p:nvPr/>
        </p:nvSpPr>
        <p:spPr>
          <a:xfrm>
            <a:off x="9037880" y="4036378"/>
            <a:ext cx="1981200" cy="1981200"/>
          </a:xfrm>
          <a:prstGeom prst="ellipse">
            <a:avLst/>
          </a:prstGeom>
          <a:solidFill>
            <a:srgbClr val="9D1DC4">
              <a:alpha val="38000"/>
            </a:srgbClr>
          </a:solid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dirty="0">
                <a:solidFill>
                  <a:schemeClr val="tx1"/>
                </a:solidFill>
              </a:rPr>
              <a:t>Providing advice to job seekers and employers regarding their careers and recruitment processes</a:t>
            </a:r>
          </a:p>
        </p:txBody>
      </p:sp>
      <p:sp>
        <p:nvSpPr>
          <p:cNvPr id="92" name="Oval 91">
            <a:extLst>
              <a:ext uri="{FF2B5EF4-FFF2-40B4-BE49-F238E27FC236}">
                <a16:creationId xmlns:a16="http://schemas.microsoft.com/office/drawing/2014/main" id="{25EBBFB2-67EB-4F16-E5B5-6EDFFC4A3881}"/>
              </a:ext>
              <a:ext uri="{C183D7F6-B498-43B3-948B-1728B52AA6E4}">
                <adec:decorative xmlns:adec="http://schemas.microsoft.com/office/drawing/2017/decorative" val="1"/>
              </a:ext>
            </a:extLst>
          </p:cNvPr>
          <p:cNvSpPr/>
          <p:nvPr/>
        </p:nvSpPr>
        <p:spPr>
          <a:xfrm>
            <a:off x="6270674" y="3999928"/>
            <a:ext cx="1981200" cy="1981200"/>
          </a:xfrm>
          <a:prstGeom prst="ellipse">
            <a:avLst/>
          </a:prstGeom>
          <a:solidFill>
            <a:srgbClr val="7FB5C6"/>
          </a:solid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dirty="0">
                <a:solidFill>
                  <a:schemeClr val="tx1"/>
                </a:solidFill>
              </a:rPr>
              <a:t>More strategic responsibilities such as business development activities and relationship building, as well as internal training</a:t>
            </a:r>
          </a:p>
        </p:txBody>
      </p:sp>
      <p:sp>
        <p:nvSpPr>
          <p:cNvPr id="89" name="Oval 88">
            <a:extLst>
              <a:ext uri="{FF2B5EF4-FFF2-40B4-BE49-F238E27FC236}">
                <a16:creationId xmlns:a16="http://schemas.microsoft.com/office/drawing/2014/main" id="{E338349B-151C-F7F0-B5D7-996BD5C07B59}"/>
              </a:ext>
              <a:ext uri="{C183D7F6-B498-43B3-948B-1728B52AA6E4}">
                <adec:decorative xmlns:adec="http://schemas.microsoft.com/office/drawing/2017/decorative" val="1"/>
              </a:ext>
            </a:extLst>
          </p:cNvPr>
          <p:cNvSpPr/>
          <p:nvPr/>
        </p:nvSpPr>
        <p:spPr>
          <a:xfrm>
            <a:off x="3362921" y="4019619"/>
            <a:ext cx="1981200" cy="1981200"/>
          </a:xfrm>
          <a:prstGeom prst="ellipse">
            <a:avLst/>
          </a:prstGeom>
          <a:solidFill>
            <a:srgbClr val="9D1DC4">
              <a:alpha val="37000"/>
            </a:srgbClr>
          </a:solid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300" b="1" dirty="0">
                <a:solidFill>
                  <a:schemeClr val="tx1"/>
                </a:solidFill>
              </a:rPr>
              <a:t>Recruitment within the chemical manufacturing and materials manufacturing sectors e.g. polymers, coatings, etc.</a:t>
            </a:r>
          </a:p>
        </p:txBody>
      </p:sp>
      <p:sp>
        <p:nvSpPr>
          <p:cNvPr id="2" name="Title 1">
            <a:extLst>
              <a:ext uri="{FF2B5EF4-FFF2-40B4-BE49-F238E27FC236}">
                <a16:creationId xmlns:a16="http://schemas.microsoft.com/office/drawing/2014/main" id="{CCFC63E9-0A5C-43CA-7F4B-800898062AF6}"/>
              </a:ext>
            </a:extLst>
          </p:cNvPr>
          <p:cNvSpPr>
            <a:spLocks noGrp="1"/>
          </p:cNvSpPr>
          <p:nvPr>
            <p:ph type="ctrTitle"/>
          </p:nvPr>
        </p:nvSpPr>
        <p:spPr>
          <a:xfrm>
            <a:off x="1015882" y="108205"/>
            <a:ext cx="6111930" cy="1152128"/>
          </a:xfrm>
        </p:spPr>
        <p:txBody>
          <a:bodyPr/>
          <a:lstStyle/>
          <a:p>
            <a:r>
              <a:rPr lang="en-US" dirty="0"/>
              <a:t>Me and Chemistry – Victoria Walker</a:t>
            </a:r>
          </a:p>
        </p:txBody>
      </p:sp>
      <p:pic>
        <p:nvPicPr>
          <p:cNvPr id="5" name="Picture 4">
            <a:extLst>
              <a:ext uri="{FF2B5EF4-FFF2-40B4-BE49-F238E27FC236}">
                <a16:creationId xmlns:a16="http://schemas.microsoft.com/office/drawing/2014/main" id="{AAB1F63D-1C8C-AF4E-F979-E580F12F5B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3109" y="1035943"/>
            <a:ext cx="1878324" cy="1912066"/>
          </a:xfrm>
          <a:prstGeom prst="rect">
            <a:avLst/>
          </a:prstGeom>
        </p:spPr>
      </p:pic>
      <p:sp>
        <p:nvSpPr>
          <p:cNvPr id="3" name="Oval 2" descr="Viktoria Walker">
            <a:extLst>
              <a:ext uri="{FF2B5EF4-FFF2-40B4-BE49-F238E27FC236}">
                <a16:creationId xmlns:a16="http://schemas.microsoft.com/office/drawing/2014/main" id="{7BD0AB13-4515-479A-4CC9-9C7617F1D90B}"/>
              </a:ext>
            </a:extLst>
          </p:cNvPr>
          <p:cNvSpPr/>
          <p:nvPr/>
        </p:nvSpPr>
        <p:spPr>
          <a:xfrm>
            <a:off x="995660" y="1207974"/>
            <a:ext cx="1395630" cy="139563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bject 6">
            <a:extLst>
              <a:ext uri="{FF2B5EF4-FFF2-40B4-BE49-F238E27FC236}">
                <a16:creationId xmlns:a16="http://schemas.microsoft.com/office/drawing/2014/main" id="{E64220F0-F1B6-EC55-9A91-5EDF7C891CF6}"/>
              </a:ext>
            </a:extLst>
          </p:cNvPr>
          <p:cNvSpPr txBox="1">
            <a:spLocks/>
          </p:cNvSpPr>
          <p:nvPr/>
        </p:nvSpPr>
        <p:spPr>
          <a:xfrm>
            <a:off x="905683" y="2975619"/>
            <a:ext cx="2060673" cy="381515"/>
          </a:xfrm>
          <a:prstGeom prst="rect">
            <a:avLst/>
          </a:prstGeom>
        </p:spPr>
        <p:txBody>
          <a:bodyPr vert="horz" wrap="square" lIns="0" tIns="12065" rIns="0" bIns="0" rtlCol="0" anchor="ctr">
            <a:spAutoFit/>
          </a:bodyPr>
          <a:lstStyle>
            <a:lvl1pPr algn="l" defTabSz="823600" rtl="0" eaLnBrk="1" latinLnBrk="0" hangingPunct="1">
              <a:lnSpc>
                <a:spcPts val="3152"/>
              </a:lnSpc>
              <a:spcBef>
                <a:spcPct val="0"/>
              </a:spcBef>
              <a:buNone/>
              <a:defRPr sz="3243" kern="1200">
                <a:solidFill>
                  <a:srgbClr val="B5121B"/>
                </a:solidFill>
                <a:latin typeface="+mj-lt"/>
                <a:ea typeface="+mj-ea"/>
                <a:cs typeface="+mj-cs"/>
              </a:defRPr>
            </a:lvl1pPr>
          </a:lstStyle>
          <a:p>
            <a:pPr marL="12700">
              <a:lnSpc>
                <a:spcPct val="100000"/>
              </a:lnSpc>
              <a:spcBef>
                <a:spcPts val="95"/>
              </a:spcBef>
            </a:pPr>
            <a:r>
              <a:rPr lang="en-GB" sz="2400" spc="-105" dirty="0">
                <a:solidFill>
                  <a:srgbClr val="000000"/>
                </a:solidFill>
                <a:latin typeface="+mn-lt"/>
                <a:cs typeface="Gotham"/>
              </a:rPr>
              <a:t>Victoria Walker</a:t>
            </a:r>
            <a:endParaRPr lang="en-GB" sz="2400" dirty="0">
              <a:latin typeface="+mn-lt"/>
              <a:cs typeface="Gotham"/>
            </a:endParaRPr>
          </a:p>
        </p:txBody>
      </p:sp>
      <p:sp>
        <p:nvSpPr>
          <p:cNvPr id="7" name="object 6">
            <a:extLst>
              <a:ext uri="{FF2B5EF4-FFF2-40B4-BE49-F238E27FC236}">
                <a16:creationId xmlns:a16="http://schemas.microsoft.com/office/drawing/2014/main" id="{83C0009B-E458-4D90-8D9C-0D1A36253028}"/>
              </a:ext>
            </a:extLst>
          </p:cNvPr>
          <p:cNvSpPr txBox="1">
            <a:spLocks/>
          </p:cNvSpPr>
          <p:nvPr/>
        </p:nvSpPr>
        <p:spPr>
          <a:xfrm>
            <a:off x="2713169" y="1006505"/>
            <a:ext cx="5154122"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spcBef>
                <a:spcPts val="95"/>
              </a:spcBef>
            </a:pPr>
            <a:r>
              <a:rPr lang="en-GB" sz="2400" kern="0" spc="-105">
                <a:solidFill>
                  <a:srgbClr val="000000"/>
                </a:solidFill>
                <a:latin typeface="+mn-lt"/>
                <a:cs typeface="Gotham"/>
              </a:rPr>
              <a:t>How did I get here?</a:t>
            </a:r>
            <a:endParaRPr lang="en-GB" sz="2400" kern="0">
              <a:latin typeface="+mn-lt"/>
              <a:cs typeface="Gotham"/>
            </a:endParaRPr>
          </a:p>
        </p:txBody>
      </p:sp>
      <p:cxnSp>
        <p:nvCxnSpPr>
          <p:cNvPr id="16" name="Straight Connector 15">
            <a:extLst>
              <a:ext uri="{FF2B5EF4-FFF2-40B4-BE49-F238E27FC236}">
                <a16:creationId xmlns:a16="http://schemas.microsoft.com/office/drawing/2014/main" id="{F55CD6F1-6FD9-EEEB-F0E2-695461CC7EA8}"/>
              </a:ext>
              <a:ext uri="{C183D7F6-B498-43B3-948B-1728B52AA6E4}">
                <adec:decorative xmlns:adec="http://schemas.microsoft.com/office/drawing/2017/decorative" val="1"/>
              </a:ext>
            </a:extLst>
          </p:cNvPr>
          <p:cNvCxnSpPr/>
          <p:nvPr/>
        </p:nvCxnSpPr>
        <p:spPr>
          <a:xfrm>
            <a:off x="2891912"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4995996-029D-2588-B29D-11FA26A22029}"/>
              </a:ext>
              <a:ext uri="{C183D7F6-B498-43B3-948B-1728B52AA6E4}">
                <adec:decorative xmlns:adec="http://schemas.microsoft.com/office/drawing/2017/decorative" val="1"/>
              </a:ext>
            </a:extLst>
          </p:cNvPr>
          <p:cNvSpPr/>
          <p:nvPr/>
        </p:nvSpPr>
        <p:spPr>
          <a:xfrm>
            <a:off x="4013046"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E7E13EE-2A08-B06C-1325-548B23F62CC1}"/>
              </a:ext>
              <a:ext uri="{C183D7F6-B498-43B3-948B-1728B52AA6E4}">
                <adec:decorative xmlns:adec="http://schemas.microsoft.com/office/drawing/2017/decorative" val="1"/>
              </a:ext>
            </a:extLst>
          </p:cNvPr>
          <p:cNvCxnSpPr/>
          <p:nvPr/>
        </p:nvCxnSpPr>
        <p:spPr>
          <a:xfrm>
            <a:off x="4199895"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2606139-8BD5-B105-4259-2242CC398113}"/>
              </a:ext>
              <a:ext uri="{C183D7F6-B498-43B3-948B-1728B52AA6E4}">
                <adec:decorative xmlns:adec="http://schemas.microsoft.com/office/drawing/2017/decorative" val="1"/>
              </a:ext>
            </a:extLst>
          </p:cNvPr>
          <p:cNvSpPr/>
          <p:nvPr/>
        </p:nvSpPr>
        <p:spPr>
          <a:xfrm>
            <a:off x="5321029"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8ABBCC8-78A1-675E-52F4-B516BB2C7328}"/>
              </a:ext>
              <a:ext uri="{C183D7F6-B498-43B3-948B-1728B52AA6E4}">
                <adec:decorative xmlns:adec="http://schemas.microsoft.com/office/drawing/2017/decorative" val="1"/>
              </a:ext>
            </a:extLst>
          </p:cNvPr>
          <p:cNvCxnSpPr/>
          <p:nvPr/>
        </p:nvCxnSpPr>
        <p:spPr>
          <a:xfrm>
            <a:off x="5591368"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817DE81-B4C8-09BD-C78A-BDBF5C365947}"/>
              </a:ext>
              <a:ext uri="{C183D7F6-B498-43B3-948B-1728B52AA6E4}">
                <adec:decorative xmlns:adec="http://schemas.microsoft.com/office/drawing/2017/decorative" val="1"/>
              </a:ext>
            </a:extLst>
          </p:cNvPr>
          <p:cNvSpPr/>
          <p:nvPr/>
        </p:nvSpPr>
        <p:spPr>
          <a:xfrm>
            <a:off x="6712502"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F48CF83-8A21-A063-7B3D-C21DBC67DD53}"/>
              </a:ext>
              <a:ext uri="{C183D7F6-B498-43B3-948B-1728B52AA6E4}">
                <adec:decorative xmlns:adec="http://schemas.microsoft.com/office/drawing/2017/decorative" val="1"/>
              </a:ext>
            </a:extLst>
          </p:cNvPr>
          <p:cNvCxnSpPr/>
          <p:nvPr/>
        </p:nvCxnSpPr>
        <p:spPr>
          <a:xfrm>
            <a:off x="6982841"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3EBE0C5E-9673-73DA-0193-6AD1E8D86D04}"/>
              </a:ext>
              <a:ext uri="{C183D7F6-B498-43B3-948B-1728B52AA6E4}">
                <adec:decorative xmlns:adec="http://schemas.microsoft.com/office/drawing/2017/decorative" val="1"/>
              </a:ext>
            </a:extLst>
          </p:cNvPr>
          <p:cNvSpPr/>
          <p:nvPr/>
        </p:nvSpPr>
        <p:spPr>
          <a:xfrm>
            <a:off x="8103975"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57ED7A0D-2AB1-9D0A-64E2-D0EAB1AB4755}"/>
              </a:ext>
              <a:ext uri="{C183D7F6-B498-43B3-948B-1728B52AA6E4}">
                <adec:decorative xmlns:adec="http://schemas.microsoft.com/office/drawing/2017/decorative" val="1"/>
              </a:ext>
            </a:extLst>
          </p:cNvPr>
          <p:cNvCxnSpPr/>
          <p:nvPr/>
        </p:nvCxnSpPr>
        <p:spPr>
          <a:xfrm>
            <a:off x="8374314"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E9CDDC2-DE5E-6E7D-D3D9-C1F9806D658A}"/>
              </a:ext>
              <a:ext uri="{C183D7F6-B498-43B3-948B-1728B52AA6E4}">
                <adec:decorative xmlns:adec="http://schemas.microsoft.com/office/drawing/2017/decorative" val="1"/>
              </a:ext>
            </a:extLst>
          </p:cNvPr>
          <p:cNvSpPr/>
          <p:nvPr/>
        </p:nvSpPr>
        <p:spPr>
          <a:xfrm>
            <a:off x="9495448"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5842480A-D7B8-A4A6-B489-71094B6DE37E}"/>
              </a:ext>
            </a:extLst>
          </p:cNvPr>
          <p:cNvSpPr/>
          <p:nvPr/>
        </p:nvSpPr>
        <p:spPr>
          <a:xfrm>
            <a:off x="3761258" y="2718196"/>
            <a:ext cx="64791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2009</a:t>
            </a:r>
          </a:p>
        </p:txBody>
      </p:sp>
      <p:sp>
        <p:nvSpPr>
          <p:cNvPr id="69" name="TextBox 68">
            <a:extLst>
              <a:ext uri="{FF2B5EF4-FFF2-40B4-BE49-F238E27FC236}">
                <a16:creationId xmlns:a16="http://schemas.microsoft.com/office/drawing/2014/main" id="{B25C703C-EBC0-A99E-DFD1-36DE654B7729}"/>
              </a:ext>
            </a:extLst>
          </p:cNvPr>
          <p:cNvSpPr txBox="1"/>
          <p:nvPr/>
        </p:nvSpPr>
        <p:spPr>
          <a:xfrm>
            <a:off x="2810006" y="1489528"/>
            <a:ext cx="1046473" cy="892552"/>
          </a:xfrm>
          <a:prstGeom prst="rect">
            <a:avLst/>
          </a:prstGeom>
          <a:noFill/>
        </p:spPr>
        <p:txBody>
          <a:bodyPr wrap="square">
            <a:spAutoFit/>
          </a:bodyPr>
          <a:lstStyle/>
          <a:p>
            <a:pPr algn="ctr"/>
            <a:r>
              <a:rPr lang="en-GB" sz="1300" spc="-105" dirty="0">
                <a:solidFill>
                  <a:srgbClr val="000000"/>
                </a:solidFill>
              </a:rPr>
              <a:t>Graduated with 1</a:t>
            </a:r>
            <a:r>
              <a:rPr lang="en-GB" sz="1300" spc="-105" baseline="30000" dirty="0">
                <a:solidFill>
                  <a:srgbClr val="000000"/>
                </a:solidFill>
              </a:rPr>
              <a:t>st</a:t>
            </a:r>
            <a:r>
              <a:rPr lang="en-GB" sz="1300" spc="-105" dirty="0">
                <a:solidFill>
                  <a:srgbClr val="000000"/>
                </a:solidFill>
              </a:rPr>
              <a:t> class MChem from Uni of Sheffield</a:t>
            </a:r>
            <a:endParaRPr lang="en-US" sz="1300" dirty="0"/>
          </a:p>
        </p:txBody>
      </p:sp>
      <p:sp>
        <p:nvSpPr>
          <p:cNvPr id="39" name="Rounded Rectangle 38">
            <a:extLst>
              <a:ext uri="{FF2B5EF4-FFF2-40B4-BE49-F238E27FC236}">
                <a16:creationId xmlns:a16="http://schemas.microsoft.com/office/drawing/2014/main" id="{5B1A96C7-4DAE-5B8C-4A8D-65361A5B9474}"/>
              </a:ext>
            </a:extLst>
          </p:cNvPr>
          <p:cNvSpPr/>
          <p:nvPr/>
        </p:nvSpPr>
        <p:spPr>
          <a:xfrm>
            <a:off x="5036018" y="2711185"/>
            <a:ext cx="628610"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2010</a:t>
            </a:r>
          </a:p>
        </p:txBody>
      </p:sp>
      <p:sp>
        <p:nvSpPr>
          <p:cNvPr id="65" name="TextBox 64">
            <a:extLst>
              <a:ext uri="{FF2B5EF4-FFF2-40B4-BE49-F238E27FC236}">
                <a16:creationId xmlns:a16="http://schemas.microsoft.com/office/drawing/2014/main" id="{881A7837-4DC0-280A-A5C0-B9D6D2D5C0A4}"/>
              </a:ext>
            </a:extLst>
          </p:cNvPr>
          <p:cNvSpPr txBox="1"/>
          <p:nvPr/>
        </p:nvSpPr>
        <p:spPr>
          <a:xfrm>
            <a:off x="4108526" y="1499793"/>
            <a:ext cx="1310617" cy="892552"/>
          </a:xfrm>
          <a:prstGeom prst="rect">
            <a:avLst/>
          </a:prstGeom>
          <a:noFill/>
        </p:spPr>
        <p:txBody>
          <a:bodyPr wrap="square" lIns="91440" tIns="45720" rIns="91440" bIns="45720" anchor="t">
            <a:spAutoFit/>
          </a:bodyPr>
          <a:lstStyle/>
          <a:p>
            <a:pPr algn="ctr"/>
            <a:r>
              <a:rPr lang="en-GB" sz="1300" spc="-105" dirty="0">
                <a:solidFill>
                  <a:srgbClr val="000000"/>
                </a:solidFill>
              </a:rPr>
              <a:t>Started at CK Group as Trainee Recruitment Consultant</a:t>
            </a:r>
            <a:endParaRPr lang="en-US" sz="1300" dirty="0"/>
          </a:p>
        </p:txBody>
      </p:sp>
      <p:sp>
        <p:nvSpPr>
          <p:cNvPr id="27" name="TextBox 26">
            <a:extLst>
              <a:ext uri="{FF2B5EF4-FFF2-40B4-BE49-F238E27FC236}">
                <a16:creationId xmlns:a16="http://schemas.microsoft.com/office/drawing/2014/main" id="{636F11AA-4127-C33B-7E3F-8487193F9FB5}"/>
              </a:ext>
            </a:extLst>
          </p:cNvPr>
          <p:cNvSpPr txBox="1"/>
          <p:nvPr/>
        </p:nvSpPr>
        <p:spPr>
          <a:xfrm>
            <a:off x="5734469" y="2709409"/>
            <a:ext cx="978032" cy="692497"/>
          </a:xfrm>
          <a:prstGeom prst="rect">
            <a:avLst/>
          </a:prstGeom>
          <a:noFill/>
        </p:spPr>
        <p:txBody>
          <a:bodyPr wrap="square">
            <a:spAutoFit/>
          </a:bodyPr>
          <a:lstStyle/>
          <a:p>
            <a:pPr algn="ctr"/>
            <a:r>
              <a:rPr lang="en-GB" sz="1300" spc="-105" dirty="0">
                <a:solidFill>
                  <a:srgbClr val="000000"/>
                </a:solidFill>
              </a:rPr>
              <a:t>Passed probation early</a:t>
            </a:r>
            <a:endParaRPr lang="en-US" sz="1300" dirty="0"/>
          </a:p>
        </p:txBody>
      </p:sp>
      <p:sp>
        <p:nvSpPr>
          <p:cNvPr id="40" name="Rounded Rectangle 39">
            <a:extLst>
              <a:ext uri="{FF2B5EF4-FFF2-40B4-BE49-F238E27FC236}">
                <a16:creationId xmlns:a16="http://schemas.microsoft.com/office/drawing/2014/main" id="{9E71CBB0-3A10-3B2B-2D8A-C259EFB72950}"/>
              </a:ext>
            </a:extLst>
          </p:cNvPr>
          <p:cNvSpPr/>
          <p:nvPr/>
        </p:nvSpPr>
        <p:spPr>
          <a:xfrm>
            <a:off x="6508462" y="2242875"/>
            <a:ext cx="627719"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2013</a:t>
            </a:r>
          </a:p>
        </p:txBody>
      </p:sp>
      <p:sp>
        <p:nvSpPr>
          <p:cNvPr id="15" name="TextBox 14">
            <a:extLst>
              <a:ext uri="{FF2B5EF4-FFF2-40B4-BE49-F238E27FC236}">
                <a16:creationId xmlns:a16="http://schemas.microsoft.com/office/drawing/2014/main" id="{4EB88FBF-ACA7-05EF-115C-49EAF2FF76E9}"/>
              </a:ext>
            </a:extLst>
          </p:cNvPr>
          <p:cNvSpPr txBox="1"/>
          <p:nvPr/>
        </p:nvSpPr>
        <p:spPr>
          <a:xfrm>
            <a:off x="7006454" y="1489322"/>
            <a:ext cx="1310617" cy="692497"/>
          </a:xfrm>
          <a:prstGeom prst="rect">
            <a:avLst/>
          </a:prstGeom>
          <a:noFill/>
        </p:spPr>
        <p:txBody>
          <a:bodyPr wrap="square">
            <a:spAutoFit/>
          </a:bodyPr>
          <a:lstStyle/>
          <a:p>
            <a:pPr algn="ctr"/>
            <a:r>
              <a:rPr lang="en-GB" sz="1300" spc="-105" dirty="0">
                <a:solidFill>
                  <a:srgbClr val="000000"/>
                </a:solidFill>
              </a:rPr>
              <a:t>Won the REC’s Consultant of the Year award</a:t>
            </a:r>
          </a:p>
        </p:txBody>
      </p:sp>
      <p:sp>
        <p:nvSpPr>
          <p:cNvPr id="41" name="Rounded Rectangle 40">
            <a:extLst>
              <a:ext uri="{FF2B5EF4-FFF2-40B4-BE49-F238E27FC236}">
                <a16:creationId xmlns:a16="http://schemas.microsoft.com/office/drawing/2014/main" id="{38F38553-1E44-F149-7271-C0C36DA2699F}"/>
              </a:ext>
            </a:extLst>
          </p:cNvPr>
          <p:cNvSpPr/>
          <p:nvPr/>
        </p:nvSpPr>
        <p:spPr>
          <a:xfrm>
            <a:off x="7888818" y="2734978"/>
            <a:ext cx="63647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2016</a:t>
            </a:r>
          </a:p>
        </p:txBody>
      </p:sp>
      <p:sp>
        <p:nvSpPr>
          <p:cNvPr id="28" name="TextBox 27">
            <a:extLst>
              <a:ext uri="{FF2B5EF4-FFF2-40B4-BE49-F238E27FC236}">
                <a16:creationId xmlns:a16="http://schemas.microsoft.com/office/drawing/2014/main" id="{5504DC2F-B2EF-38FE-B99F-3A8A7BB7DC4F}"/>
              </a:ext>
            </a:extLst>
          </p:cNvPr>
          <p:cNvSpPr txBox="1"/>
          <p:nvPr/>
        </p:nvSpPr>
        <p:spPr>
          <a:xfrm>
            <a:off x="8337601" y="1583075"/>
            <a:ext cx="1912553" cy="492443"/>
          </a:xfrm>
          <a:prstGeom prst="rect">
            <a:avLst/>
          </a:prstGeom>
          <a:noFill/>
        </p:spPr>
        <p:txBody>
          <a:bodyPr wrap="square" lIns="91440" tIns="45720" rIns="91440" bIns="45720" anchor="t">
            <a:spAutoFit/>
          </a:bodyPr>
          <a:lstStyle/>
          <a:p>
            <a:pPr algn="ctr"/>
            <a:r>
              <a:rPr lang="en-GB" sz="1300" spc="-105" dirty="0">
                <a:solidFill>
                  <a:srgbClr val="000000"/>
                </a:solidFill>
              </a:rPr>
              <a:t>Became Manager of the science and engineering teams</a:t>
            </a:r>
          </a:p>
        </p:txBody>
      </p:sp>
      <p:sp>
        <p:nvSpPr>
          <p:cNvPr id="43" name="Rounded Rectangle 42">
            <a:extLst>
              <a:ext uri="{FF2B5EF4-FFF2-40B4-BE49-F238E27FC236}">
                <a16:creationId xmlns:a16="http://schemas.microsoft.com/office/drawing/2014/main" id="{B6E9B6FB-44CC-055E-C902-1A91B971C3B7}"/>
              </a:ext>
            </a:extLst>
          </p:cNvPr>
          <p:cNvSpPr/>
          <p:nvPr/>
        </p:nvSpPr>
        <p:spPr>
          <a:xfrm>
            <a:off x="9304005" y="2245209"/>
            <a:ext cx="618898"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2023</a:t>
            </a:r>
          </a:p>
        </p:txBody>
      </p:sp>
      <p:sp>
        <p:nvSpPr>
          <p:cNvPr id="29" name="TextBox 28">
            <a:extLst>
              <a:ext uri="{FF2B5EF4-FFF2-40B4-BE49-F238E27FC236}">
                <a16:creationId xmlns:a16="http://schemas.microsoft.com/office/drawing/2014/main" id="{B9862651-4038-7B61-DE0B-AF5DB1F0255B}"/>
              </a:ext>
            </a:extLst>
          </p:cNvPr>
          <p:cNvSpPr txBox="1"/>
          <p:nvPr/>
        </p:nvSpPr>
        <p:spPr>
          <a:xfrm>
            <a:off x="9532946" y="2815501"/>
            <a:ext cx="1912553" cy="492443"/>
          </a:xfrm>
          <a:prstGeom prst="rect">
            <a:avLst/>
          </a:prstGeom>
          <a:noFill/>
        </p:spPr>
        <p:txBody>
          <a:bodyPr wrap="square">
            <a:spAutoFit/>
          </a:bodyPr>
          <a:lstStyle/>
          <a:p>
            <a:pPr algn="ctr"/>
            <a:r>
              <a:rPr lang="en-GB" sz="1300" spc="-105" dirty="0">
                <a:solidFill>
                  <a:srgbClr val="000000"/>
                </a:solidFill>
              </a:rPr>
              <a:t>Promoted to Associate Director responsible for training and BD</a:t>
            </a:r>
          </a:p>
        </p:txBody>
      </p:sp>
      <p:cxnSp>
        <p:nvCxnSpPr>
          <p:cNvPr id="45" name="Straight Arrow Connector 44">
            <a:extLst>
              <a:ext uri="{FF2B5EF4-FFF2-40B4-BE49-F238E27FC236}">
                <a16:creationId xmlns:a16="http://schemas.microsoft.com/office/drawing/2014/main" id="{D73ED3E6-437B-FFB7-C6D0-E5EEDD9A97A4}"/>
              </a:ext>
              <a:ext uri="{C183D7F6-B498-43B3-948B-1728B52AA6E4}">
                <adec:decorative xmlns:adec="http://schemas.microsoft.com/office/drawing/2017/decorative" val="1"/>
              </a:ext>
            </a:extLst>
          </p:cNvPr>
          <p:cNvCxnSpPr/>
          <p:nvPr/>
        </p:nvCxnSpPr>
        <p:spPr>
          <a:xfrm>
            <a:off x="9763038" y="2611559"/>
            <a:ext cx="97423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ular Callout 47">
            <a:extLst>
              <a:ext uri="{FF2B5EF4-FFF2-40B4-BE49-F238E27FC236}">
                <a16:creationId xmlns:a16="http://schemas.microsoft.com/office/drawing/2014/main" id="{88EED1B5-1EA4-C89D-A253-7C6378F84741}"/>
              </a:ext>
              <a:ext uri="{C183D7F6-B498-43B3-948B-1728B52AA6E4}">
                <adec:decorative xmlns:adec="http://schemas.microsoft.com/office/drawing/2017/decorative" val="1"/>
              </a:ext>
            </a:extLst>
          </p:cNvPr>
          <p:cNvSpPr/>
          <p:nvPr/>
        </p:nvSpPr>
        <p:spPr>
          <a:xfrm>
            <a:off x="2759918" y="1538192"/>
            <a:ext cx="1153301" cy="778511"/>
          </a:xfrm>
          <a:prstGeom prst="wedgeRoundRectCallout">
            <a:avLst>
              <a:gd name="adj1" fmla="val 44616"/>
              <a:gd name="adj2" fmla="val 67888"/>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ular Callout 49">
            <a:extLst>
              <a:ext uri="{FF2B5EF4-FFF2-40B4-BE49-F238E27FC236}">
                <a16:creationId xmlns:a16="http://schemas.microsoft.com/office/drawing/2014/main" id="{69494B70-1D60-42B3-6E9C-09272E6182B8}"/>
              </a:ext>
              <a:ext uri="{C183D7F6-B498-43B3-948B-1728B52AA6E4}">
                <adec:decorative xmlns:adec="http://schemas.microsoft.com/office/drawing/2017/decorative" val="1"/>
              </a:ext>
            </a:extLst>
          </p:cNvPr>
          <p:cNvSpPr/>
          <p:nvPr/>
        </p:nvSpPr>
        <p:spPr>
          <a:xfrm rot="10800000" flipH="1">
            <a:off x="5771324" y="2789985"/>
            <a:ext cx="921453" cy="539234"/>
          </a:xfrm>
          <a:prstGeom prst="wedgeRoundRectCallout">
            <a:avLst>
              <a:gd name="adj1" fmla="val -58160"/>
              <a:gd name="adj2" fmla="val 60944"/>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ular Callout 50">
            <a:extLst>
              <a:ext uri="{FF2B5EF4-FFF2-40B4-BE49-F238E27FC236}">
                <a16:creationId xmlns:a16="http://schemas.microsoft.com/office/drawing/2014/main" id="{8BFB468F-6AA1-8B45-4B1C-9313D7B3AD84}"/>
              </a:ext>
              <a:ext uri="{C183D7F6-B498-43B3-948B-1728B52AA6E4}">
                <adec:decorative xmlns:adec="http://schemas.microsoft.com/office/drawing/2017/decorative" val="1"/>
              </a:ext>
            </a:extLst>
          </p:cNvPr>
          <p:cNvSpPr/>
          <p:nvPr/>
        </p:nvSpPr>
        <p:spPr>
          <a:xfrm>
            <a:off x="4180023" y="1526188"/>
            <a:ext cx="1218140" cy="802612"/>
          </a:xfrm>
          <a:prstGeom prst="wedgeRoundRectCallout">
            <a:avLst>
              <a:gd name="adj1" fmla="val 41244"/>
              <a:gd name="adj2" fmla="val 63469"/>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ular Callout 51">
            <a:extLst>
              <a:ext uri="{FF2B5EF4-FFF2-40B4-BE49-F238E27FC236}">
                <a16:creationId xmlns:a16="http://schemas.microsoft.com/office/drawing/2014/main" id="{13E7CB31-A108-DA11-7129-35ABEE93BA03}"/>
              </a:ext>
              <a:ext uri="{C183D7F6-B498-43B3-948B-1728B52AA6E4}">
                <adec:decorative xmlns:adec="http://schemas.microsoft.com/office/drawing/2017/decorative" val="1"/>
              </a:ext>
            </a:extLst>
          </p:cNvPr>
          <p:cNvSpPr/>
          <p:nvPr/>
        </p:nvSpPr>
        <p:spPr>
          <a:xfrm>
            <a:off x="7169354" y="1518231"/>
            <a:ext cx="984816" cy="660541"/>
          </a:xfrm>
          <a:prstGeom prst="wedgeRoundRectCallout">
            <a:avLst>
              <a:gd name="adj1" fmla="val -45569"/>
              <a:gd name="adj2" fmla="val 66041"/>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ular Callout 52">
            <a:extLst>
              <a:ext uri="{FF2B5EF4-FFF2-40B4-BE49-F238E27FC236}">
                <a16:creationId xmlns:a16="http://schemas.microsoft.com/office/drawing/2014/main" id="{B471273A-5CDB-75B5-FDCD-56934D52DCC7}"/>
              </a:ext>
              <a:ext uri="{C183D7F6-B498-43B3-948B-1728B52AA6E4}">
                <adec:decorative xmlns:adec="http://schemas.microsoft.com/office/drawing/2017/decorative" val="1"/>
              </a:ext>
            </a:extLst>
          </p:cNvPr>
          <p:cNvSpPr/>
          <p:nvPr/>
        </p:nvSpPr>
        <p:spPr>
          <a:xfrm rot="10800000" flipH="1" flipV="1">
            <a:off x="8388830" y="1527427"/>
            <a:ext cx="1830705" cy="596389"/>
          </a:xfrm>
          <a:prstGeom prst="wedgeRoundRectCallout">
            <a:avLst>
              <a:gd name="adj1" fmla="val -54285"/>
              <a:gd name="adj2" fmla="val 100962"/>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ular Callout 53">
            <a:extLst>
              <a:ext uri="{FF2B5EF4-FFF2-40B4-BE49-F238E27FC236}">
                <a16:creationId xmlns:a16="http://schemas.microsoft.com/office/drawing/2014/main" id="{CCEE7153-6CE4-85F3-14E7-7C3583B42340}"/>
              </a:ext>
              <a:ext uri="{C183D7F6-B498-43B3-948B-1728B52AA6E4}">
                <adec:decorative xmlns:adec="http://schemas.microsoft.com/office/drawing/2017/decorative" val="1"/>
              </a:ext>
            </a:extLst>
          </p:cNvPr>
          <p:cNvSpPr/>
          <p:nvPr/>
        </p:nvSpPr>
        <p:spPr>
          <a:xfrm rot="10800000" flipH="1">
            <a:off x="9496709" y="2785523"/>
            <a:ext cx="1985026" cy="579932"/>
          </a:xfrm>
          <a:prstGeom prst="wedgeRoundRectCallout">
            <a:avLst>
              <a:gd name="adj1" fmla="val -39851"/>
              <a:gd name="adj2" fmla="val 58528"/>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1460DE48-D569-3E44-A2FA-6DC7CAD94936}"/>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74543"/>
          <a:stretch/>
        </p:blipFill>
        <p:spPr>
          <a:xfrm>
            <a:off x="10860037" y="2153676"/>
            <a:ext cx="452851" cy="559745"/>
          </a:xfrm>
          <a:prstGeom prst="rect">
            <a:avLst/>
          </a:prstGeom>
        </p:spPr>
      </p:pic>
      <p:sp>
        <p:nvSpPr>
          <p:cNvPr id="4" name="Rounded Rectangle 3">
            <a:extLst>
              <a:ext uri="{FF2B5EF4-FFF2-40B4-BE49-F238E27FC236}">
                <a16:creationId xmlns:a16="http://schemas.microsoft.com/office/drawing/2014/main" id="{EB44F8B8-75B8-B6B4-1AA5-DDCFEEFA56ED}"/>
              </a:ext>
              <a:ext uri="{C183D7F6-B498-43B3-948B-1728B52AA6E4}">
                <adec:decorative xmlns:adec="http://schemas.microsoft.com/office/drawing/2017/decorative" val="1"/>
              </a:ext>
            </a:extLst>
          </p:cNvPr>
          <p:cNvSpPr/>
          <p:nvPr/>
        </p:nvSpPr>
        <p:spPr>
          <a:xfrm>
            <a:off x="783109" y="3719855"/>
            <a:ext cx="1981200" cy="2385375"/>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bject 6">
            <a:extLst>
              <a:ext uri="{FF2B5EF4-FFF2-40B4-BE49-F238E27FC236}">
                <a16:creationId xmlns:a16="http://schemas.microsoft.com/office/drawing/2014/main" id="{630367E8-9EF1-8E6F-9FF5-6E3309CDA16F}"/>
              </a:ext>
            </a:extLst>
          </p:cNvPr>
          <p:cNvSpPr txBox="1">
            <a:spLocks/>
          </p:cNvSpPr>
          <p:nvPr/>
        </p:nvSpPr>
        <p:spPr>
          <a:xfrm>
            <a:off x="3133040" y="3510160"/>
            <a:ext cx="7604229"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spcBef>
                <a:spcPts val="95"/>
              </a:spcBef>
            </a:pPr>
            <a:r>
              <a:rPr lang="en-GB" sz="2400" kern="0" spc="-105" dirty="0">
                <a:solidFill>
                  <a:srgbClr val="000000"/>
                </a:solidFill>
                <a:latin typeface="+mn-lt"/>
                <a:cs typeface="Gotham"/>
              </a:rPr>
              <a:t>My key areas of expertise:</a:t>
            </a:r>
            <a:endParaRPr lang="en-GB" sz="2400" kern="0" dirty="0">
              <a:latin typeface="+mn-lt"/>
              <a:cs typeface="Gotham"/>
            </a:endParaRPr>
          </a:p>
        </p:txBody>
      </p:sp>
      <p:sp>
        <p:nvSpPr>
          <p:cNvPr id="10" name="TextBox 9">
            <a:extLst>
              <a:ext uri="{FF2B5EF4-FFF2-40B4-BE49-F238E27FC236}">
                <a16:creationId xmlns:a16="http://schemas.microsoft.com/office/drawing/2014/main" id="{660F5114-F03F-27B4-6C5B-835177058172}"/>
              </a:ext>
            </a:extLst>
          </p:cNvPr>
          <p:cNvSpPr txBox="1"/>
          <p:nvPr/>
        </p:nvSpPr>
        <p:spPr>
          <a:xfrm>
            <a:off x="3506805" y="6102137"/>
            <a:ext cx="1981200" cy="461665"/>
          </a:xfrm>
          <a:prstGeom prst="rect">
            <a:avLst/>
          </a:prstGeom>
          <a:noFill/>
        </p:spPr>
        <p:txBody>
          <a:bodyPr wrap="square">
            <a:spAutoFit/>
          </a:bodyPr>
          <a:lstStyle/>
          <a:p>
            <a:r>
              <a:rPr lang="en-GB" sz="2400" dirty="0">
                <a:solidFill>
                  <a:srgbClr val="B5121B"/>
                </a:solidFill>
              </a:rPr>
              <a:t>Recruitment</a:t>
            </a:r>
            <a:endParaRPr lang="en-GB" sz="2400" dirty="0"/>
          </a:p>
        </p:txBody>
      </p:sp>
      <p:sp>
        <p:nvSpPr>
          <p:cNvPr id="11" name="TextBox 10">
            <a:extLst>
              <a:ext uri="{FF2B5EF4-FFF2-40B4-BE49-F238E27FC236}">
                <a16:creationId xmlns:a16="http://schemas.microsoft.com/office/drawing/2014/main" id="{5A0803F7-1F7F-1122-A409-D6A8F2D09F63}"/>
              </a:ext>
            </a:extLst>
          </p:cNvPr>
          <p:cNvSpPr txBox="1"/>
          <p:nvPr/>
        </p:nvSpPr>
        <p:spPr>
          <a:xfrm>
            <a:off x="6684809" y="6067202"/>
            <a:ext cx="1546487" cy="461665"/>
          </a:xfrm>
          <a:prstGeom prst="rect">
            <a:avLst/>
          </a:prstGeom>
          <a:noFill/>
        </p:spPr>
        <p:txBody>
          <a:bodyPr wrap="square">
            <a:spAutoFit/>
          </a:bodyPr>
          <a:lstStyle/>
          <a:p>
            <a:r>
              <a:rPr lang="en-GB" sz="2400" dirty="0">
                <a:solidFill>
                  <a:srgbClr val="B5121B"/>
                </a:solidFill>
              </a:rPr>
              <a:t>Strategy</a:t>
            </a:r>
            <a:endParaRPr lang="en-GB" sz="2400" dirty="0"/>
          </a:p>
        </p:txBody>
      </p:sp>
      <p:sp>
        <p:nvSpPr>
          <p:cNvPr id="12" name="TextBox 11">
            <a:extLst>
              <a:ext uri="{FF2B5EF4-FFF2-40B4-BE49-F238E27FC236}">
                <a16:creationId xmlns:a16="http://schemas.microsoft.com/office/drawing/2014/main" id="{EA865EE7-C364-E02A-3F1D-D772D7D6039F}"/>
              </a:ext>
            </a:extLst>
          </p:cNvPr>
          <p:cNvSpPr txBox="1"/>
          <p:nvPr/>
        </p:nvSpPr>
        <p:spPr>
          <a:xfrm>
            <a:off x="9572815" y="6086143"/>
            <a:ext cx="1433375" cy="461665"/>
          </a:xfrm>
          <a:prstGeom prst="rect">
            <a:avLst/>
          </a:prstGeom>
          <a:noFill/>
        </p:spPr>
        <p:txBody>
          <a:bodyPr wrap="square">
            <a:spAutoFit/>
          </a:bodyPr>
          <a:lstStyle/>
          <a:p>
            <a:r>
              <a:rPr lang="en-GB" sz="2400" dirty="0">
                <a:solidFill>
                  <a:srgbClr val="B5121B"/>
                </a:solidFill>
              </a:rPr>
              <a:t>Advice</a:t>
            </a:r>
            <a:endParaRPr lang="en-GB" sz="2400" dirty="0"/>
          </a:p>
        </p:txBody>
      </p:sp>
    </p:spTree>
    <p:extLst>
      <p:ext uri="{BB962C8B-B14F-4D97-AF65-F5344CB8AC3E}">
        <p14:creationId xmlns:p14="http://schemas.microsoft.com/office/powerpoint/2010/main" val="1328362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63E9-0A5C-43CA-7F4B-800898062AF6}"/>
              </a:ext>
            </a:extLst>
          </p:cNvPr>
          <p:cNvSpPr>
            <a:spLocks noGrp="1"/>
          </p:cNvSpPr>
          <p:nvPr>
            <p:ph type="ctrTitle"/>
          </p:nvPr>
        </p:nvSpPr>
        <p:spPr>
          <a:xfrm>
            <a:off x="1015882" y="108205"/>
            <a:ext cx="6111930" cy="1152128"/>
          </a:xfrm>
        </p:spPr>
        <p:txBody>
          <a:bodyPr/>
          <a:lstStyle/>
          <a:p>
            <a:r>
              <a:rPr lang="en-US" b="1" dirty="0"/>
              <a:t>Me and Chemistry</a:t>
            </a:r>
          </a:p>
        </p:txBody>
      </p:sp>
      <p:pic>
        <p:nvPicPr>
          <p:cNvPr id="5" name="Picture 4">
            <a:extLst>
              <a:ext uri="{FF2B5EF4-FFF2-40B4-BE49-F238E27FC236}">
                <a16:creationId xmlns:a16="http://schemas.microsoft.com/office/drawing/2014/main" id="{AAB1F63D-1C8C-AF4E-F979-E580F12F5B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9037" y="1280804"/>
            <a:ext cx="1878324" cy="1912066"/>
          </a:xfrm>
          <a:prstGeom prst="rect">
            <a:avLst/>
          </a:prstGeom>
        </p:spPr>
      </p:pic>
      <p:sp>
        <p:nvSpPr>
          <p:cNvPr id="24" name="object 6">
            <a:extLst>
              <a:ext uri="{FF2B5EF4-FFF2-40B4-BE49-F238E27FC236}">
                <a16:creationId xmlns:a16="http://schemas.microsoft.com/office/drawing/2014/main" id="{E64220F0-F1B6-EC55-9A91-5EDF7C891CF6}"/>
              </a:ext>
            </a:extLst>
          </p:cNvPr>
          <p:cNvSpPr txBox="1">
            <a:spLocks/>
          </p:cNvSpPr>
          <p:nvPr/>
        </p:nvSpPr>
        <p:spPr>
          <a:xfrm>
            <a:off x="1015882" y="3207229"/>
            <a:ext cx="1412836" cy="258404"/>
          </a:xfrm>
          <a:prstGeom prst="rect">
            <a:avLst/>
          </a:prstGeom>
        </p:spPr>
        <p:txBody>
          <a:bodyPr vert="horz" wrap="square" lIns="0" tIns="12065" rIns="0" bIns="0" rtlCol="0" anchor="ctr">
            <a:spAutoFit/>
          </a:bodyPr>
          <a:lstStyle>
            <a:lvl1pPr algn="l" defTabSz="823600" rtl="0" eaLnBrk="1" latinLnBrk="0" hangingPunct="1">
              <a:lnSpc>
                <a:spcPts val="3152"/>
              </a:lnSpc>
              <a:spcBef>
                <a:spcPct val="0"/>
              </a:spcBef>
              <a:buNone/>
              <a:defRPr sz="3243" kern="1200">
                <a:solidFill>
                  <a:srgbClr val="B5121B"/>
                </a:solidFill>
                <a:latin typeface="+mj-lt"/>
                <a:ea typeface="+mj-ea"/>
                <a:cs typeface="+mj-cs"/>
              </a:defRPr>
            </a:lvl1pPr>
          </a:lstStyle>
          <a:p>
            <a:pPr marL="12700" algn="ctr">
              <a:lnSpc>
                <a:spcPct val="100000"/>
              </a:lnSpc>
              <a:spcBef>
                <a:spcPts val="95"/>
              </a:spcBef>
            </a:pPr>
            <a:r>
              <a:rPr lang="en-GB" sz="1600" b="1" spc="-105" dirty="0">
                <a:solidFill>
                  <a:srgbClr val="000000"/>
                </a:solidFill>
                <a:latin typeface="+mn-lt"/>
                <a:cs typeface="Gotham"/>
              </a:rPr>
              <a:t>Helen Quirk</a:t>
            </a:r>
            <a:endParaRPr lang="en-GB" sz="1600" b="1" dirty="0">
              <a:latin typeface="+mn-lt"/>
              <a:cs typeface="Gotham"/>
            </a:endParaRPr>
          </a:p>
        </p:txBody>
      </p:sp>
      <p:sp>
        <p:nvSpPr>
          <p:cNvPr id="7" name="object 6">
            <a:extLst>
              <a:ext uri="{FF2B5EF4-FFF2-40B4-BE49-F238E27FC236}">
                <a16:creationId xmlns:a16="http://schemas.microsoft.com/office/drawing/2014/main" id="{83C0009B-E458-4D90-8D9C-0D1A36253028}"/>
              </a:ext>
            </a:extLst>
          </p:cNvPr>
          <p:cNvSpPr txBox="1">
            <a:spLocks/>
          </p:cNvSpPr>
          <p:nvPr/>
        </p:nvSpPr>
        <p:spPr>
          <a:xfrm>
            <a:off x="2713169" y="1006505"/>
            <a:ext cx="5154122"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spcBef>
                <a:spcPts val="95"/>
              </a:spcBef>
            </a:pPr>
            <a:r>
              <a:rPr lang="en-GB" sz="2400" kern="0" spc="-105">
                <a:solidFill>
                  <a:srgbClr val="000000"/>
                </a:solidFill>
                <a:latin typeface="+mn-lt"/>
                <a:cs typeface="Gotham"/>
              </a:rPr>
              <a:t>How did I get here?</a:t>
            </a:r>
            <a:endParaRPr lang="en-GB" sz="2400" kern="0">
              <a:latin typeface="+mn-lt"/>
              <a:cs typeface="Gotham"/>
            </a:endParaRPr>
          </a:p>
        </p:txBody>
      </p:sp>
      <p:sp>
        <p:nvSpPr>
          <p:cNvPr id="17" name="Oval 16">
            <a:extLst>
              <a:ext uri="{FF2B5EF4-FFF2-40B4-BE49-F238E27FC236}">
                <a16:creationId xmlns:a16="http://schemas.microsoft.com/office/drawing/2014/main" id="{C4995996-029D-2588-B29D-11FA26A22029}"/>
              </a:ext>
              <a:ext uri="{C183D7F6-B498-43B3-948B-1728B52AA6E4}">
                <adec:decorative xmlns:adec="http://schemas.microsoft.com/office/drawing/2017/decorative" val="1"/>
              </a:ext>
            </a:extLst>
          </p:cNvPr>
          <p:cNvSpPr/>
          <p:nvPr/>
        </p:nvSpPr>
        <p:spPr>
          <a:xfrm>
            <a:off x="3722102" y="2680499"/>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606139-8BD5-B105-4259-2242CC398113}"/>
              </a:ext>
              <a:ext uri="{C183D7F6-B498-43B3-948B-1728B52AA6E4}">
                <adec:decorative xmlns:adec="http://schemas.microsoft.com/office/drawing/2017/decorative" val="1"/>
              </a:ext>
            </a:extLst>
          </p:cNvPr>
          <p:cNvSpPr/>
          <p:nvPr/>
        </p:nvSpPr>
        <p:spPr>
          <a:xfrm>
            <a:off x="5324066" y="2680499"/>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BE0C5E-9673-73DA-0193-6AD1E8D86D04}"/>
              </a:ext>
              <a:ext uri="{C183D7F6-B498-43B3-948B-1728B52AA6E4}">
                <adec:decorative xmlns:adec="http://schemas.microsoft.com/office/drawing/2017/decorative" val="1"/>
              </a:ext>
            </a:extLst>
          </p:cNvPr>
          <p:cNvSpPr/>
          <p:nvPr/>
        </p:nvSpPr>
        <p:spPr>
          <a:xfrm>
            <a:off x="8171869" y="2660369"/>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E9CDDC2-DE5E-6E7D-D3D9-C1F9806D658A}"/>
              </a:ext>
              <a:ext uri="{C183D7F6-B498-43B3-948B-1728B52AA6E4}">
                <adec:decorative xmlns:adec="http://schemas.microsoft.com/office/drawing/2017/decorative" val="1"/>
              </a:ext>
            </a:extLst>
          </p:cNvPr>
          <p:cNvSpPr/>
          <p:nvPr/>
        </p:nvSpPr>
        <p:spPr>
          <a:xfrm>
            <a:off x="9891398" y="2663906"/>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5842480A-D7B8-A4A6-B489-71094B6DE37E}"/>
              </a:ext>
            </a:extLst>
          </p:cNvPr>
          <p:cNvSpPr/>
          <p:nvPr/>
        </p:nvSpPr>
        <p:spPr>
          <a:xfrm>
            <a:off x="2661434" y="2910349"/>
            <a:ext cx="64791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1999</a:t>
            </a:r>
          </a:p>
        </p:txBody>
      </p:sp>
      <p:sp>
        <p:nvSpPr>
          <p:cNvPr id="69" name="TextBox 68">
            <a:extLst>
              <a:ext uri="{FF2B5EF4-FFF2-40B4-BE49-F238E27FC236}">
                <a16:creationId xmlns:a16="http://schemas.microsoft.com/office/drawing/2014/main" id="{B25C703C-EBC0-A99E-DFD1-36DE654B7729}"/>
              </a:ext>
            </a:extLst>
          </p:cNvPr>
          <p:cNvSpPr txBox="1"/>
          <p:nvPr/>
        </p:nvSpPr>
        <p:spPr>
          <a:xfrm>
            <a:off x="3060565" y="1621815"/>
            <a:ext cx="1046473" cy="830997"/>
          </a:xfrm>
          <a:prstGeom prst="rect">
            <a:avLst/>
          </a:prstGeom>
          <a:noFill/>
        </p:spPr>
        <p:txBody>
          <a:bodyPr wrap="square">
            <a:spAutoFit/>
          </a:bodyPr>
          <a:lstStyle/>
          <a:p>
            <a:pPr algn="ctr"/>
            <a:r>
              <a:rPr lang="en-GB" sz="1600" b="1" spc="-105" dirty="0">
                <a:solidFill>
                  <a:srgbClr val="000000"/>
                </a:solidFill>
              </a:rPr>
              <a:t>Chemistry</a:t>
            </a:r>
            <a:r>
              <a:rPr lang="en-GB" sz="1600" spc="-105" dirty="0">
                <a:solidFill>
                  <a:srgbClr val="000000"/>
                </a:solidFill>
              </a:rPr>
              <a:t> Research Technician</a:t>
            </a:r>
            <a:endParaRPr lang="en-US" sz="1600" dirty="0"/>
          </a:p>
        </p:txBody>
      </p:sp>
      <p:sp>
        <p:nvSpPr>
          <p:cNvPr id="29" name="Rounded Rectangle 37">
            <a:extLst>
              <a:ext uri="{FF2B5EF4-FFF2-40B4-BE49-F238E27FC236}">
                <a16:creationId xmlns:a16="http://schemas.microsoft.com/office/drawing/2014/main" id="{890D3E99-817D-D8A5-8D6B-ACCC6D5F2A61}"/>
              </a:ext>
            </a:extLst>
          </p:cNvPr>
          <p:cNvSpPr/>
          <p:nvPr/>
        </p:nvSpPr>
        <p:spPr>
          <a:xfrm>
            <a:off x="3462868" y="2920588"/>
            <a:ext cx="64791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2000</a:t>
            </a:r>
          </a:p>
        </p:txBody>
      </p:sp>
      <p:sp>
        <p:nvSpPr>
          <p:cNvPr id="65" name="TextBox 64">
            <a:extLst>
              <a:ext uri="{FF2B5EF4-FFF2-40B4-BE49-F238E27FC236}">
                <a16:creationId xmlns:a16="http://schemas.microsoft.com/office/drawing/2014/main" id="{881A7837-4DC0-280A-A5C0-B9D6D2D5C0A4}"/>
              </a:ext>
            </a:extLst>
          </p:cNvPr>
          <p:cNvSpPr txBox="1"/>
          <p:nvPr/>
        </p:nvSpPr>
        <p:spPr>
          <a:xfrm>
            <a:off x="4213416" y="1560774"/>
            <a:ext cx="1065475" cy="830997"/>
          </a:xfrm>
          <a:prstGeom prst="rect">
            <a:avLst/>
          </a:prstGeom>
          <a:noFill/>
        </p:spPr>
        <p:txBody>
          <a:bodyPr wrap="square">
            <a:spAutoFit/>
          </a:bodyPr>
          <a:lstStyle/>
          <a:p>
            <a:pPr algn="ctr"/>
            <a:r>
              <a:rPr lang="en-GB" sz="1600" b="1" spc="-105" dirty="0">
                <a:solidFill>
                  <a:srgbClr val="000000"/>
                </a:solidFill>
              </a:rPr>
              <a:t>LEC</a:t>
            </a:r>
            <a:r>
              <a:rPr lang="en-GB" sz="1600" spc="-105" dirty="0">
                <a:solidFill>
                  <a:srgbClr val="000000"/>
                </a:solidFill>
              </a:rPr>
              <a:t> Research Technician</a:t>
            </a:r>
            <a:endParaRPr lang="en-US" sz="1600" dirty="0"/>
          </a:p>
        </p:txBody>
      </p:sp>
      <p:sp>
        <p:nvSpPr>
          <p:cNvPr id="39" name="Rounded Rectangle 38">
            <a:extLst>
              <a:ext uri="{FF2B5EF4-FFF2-40B4-BE49-F238E27FC236}">
                <a16:creationId xmlns:a16="http://schemas.microsoft.com/office/drawing/2014/main" id="{5B1A96C7-4DAE-5B8C-4A8D-65361A5B9474}"/>
              </a:ext>
            </a:extLst>
          </p:cNvPr>
          <p:cNvSpPr/>
          <p:nvPr/>
        </p:nvSpPr>
        <p:spPr>
          <a:xfrm>
            <a:off x="5112051" y="2929673"/>
            <a:ext cx="628610"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2008</a:t>
            </a:r>
          </a:p>
        </p:txBody>
      </p:sp>
      <p:sp>
        <p:nvSpPr>
          <p:cNvPr id="67" name="TextBox 66">
            <a:extLst>
              <a:ext uri="{FF2B5EF4-FFF2-40B4-BE49-F238E27FC236}">
                <a16:creationId xmlns:a16="http://schemas.microsoft.com/office/drawing/2014/main" id="{4C6CDC39-160C-EF65-37A7-54D3B95B475F}"/>
              </a:ext>
            </a:extLst>
          </p:cNvPr>
          <p:cNvSpPr txBox="1"/>
          <p:nvPr/>
        </p:nvSpPr>
        <p:spPr>
          <a:xfrm>
            <a:off x="5314185" y="1415907"/>
            <a:ext cx="1460944" cy="1077218"/>
          </a:xfrm>
          <a:prstGeom prst="rect">
            <a:avLst/>
          </a:prstGeom>
          <a:noFill/>
        </p:spPr>
        <p:txBody>
          <a:bodyPr wrap="square">
            <a:spAutoFit/>
          </a:bodyPr>
          <a:lstStyle/>
          <a:p>
            <a:pPr algn="ctr"/>
            <a:r>
              <a:rPr lang="en-GB" sz="1600" b="1" spc="-105" dirty="0">
                <a:solidFill>
                  <a:srgbClr val="000000"/>
                </a:solidFill>
              </a:rPr>
              <a:t>LEC</a:t>
            </a:r>
            <a:r>
              <a:rPr lang="en-GB" sz="1600" spc="-105" dirty="0">
                <a:solidFill>
                  <a:srgbClr val="000000"/>
                </a:solidFill>
              </a:rPr>
              <a:t> </a:t>
            </a:r>
          </a:p>
          <a:p>
            <a:pPr algn="ctr"/>
            <a:r>
              <a:rPr lang="en-GB" sz="1600" spc="-105" dirty="0">
                <a:solidFill>
                  <a:srgbClr val="000000"/>
                </a:solidFill>
              </a:rPr>
              <a:t>Lab Manager Soils and Ecosystems Ecology</a:t>
            </a:r>
            <a:endParaRPr lang="en-US" sz="1600" dirty="0"/>
          </a:p>
        </p:txBody>
      </p:sp>
      <p:sp>
        <p:nvSpPr>
          <p:cNvPr id="40" name="Rounded Rectangle 39">
            <a:extLst>
              <a:ext uri="{FF2B5EF4-FFF2-40B4-BE49-F238E27FC236}">
                <a16:creationId xmlns:a16="http://schemas.microsoft.com/office/drawing/2014/main" id="{9E71CBB0-3A10-3B2B-2D8A-C259EFB72950}"/>
              </a:ext>
            </a:extLst>
          </p:cNvPr>
          <p:cNvSpPr/>
          <p:nvPr/>
        </p:nvSpPr>
        <p:spPr>
          <a:xfrm>
            <a:off x="7234516" y="2924534"/>
            <a:ext cx="627719"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2013</a:t>
            </a:r>
          </a:p>
        </p:txBody>
      </p:sp>
      <p:sp>
        <p:nvSpPr>
          <p:cNvPr id="71" name="TextBox 70">
            <a:extLst>
              <a:ext uri="{FF2B5EF4-FFF2-40B4-BE49-F238E27FC236}">
                <a16:creationId xmlns:a16="http://schemas.microsoft.com/office/drawing/2014/main" id="{88076FB6-602F-F6A4-D867-D78A9C0F55E5}"/>
              </a:ext>
            </a:extLst>
          </p:cNvPr>
          <p:cNvSpPr txBox="1"/>
          <p:nvPr/>
        </p:nvSpPr>
        <p:spPr>
          <a:xfrm>
            <a:off x="6834383" y="1541587"/>
            <a:ext cx="1145250" cy="830997"/>
          </a:xfrm>
          <a:prstGeom prst="rect">
            <a:avLst/>
          </a:prstGeom>
          <a:noFill/>
        </p:spPr>
        <p:txBody>
          <a:bodyPr wrap="square">
            <a:spAutoFit/>
          </a:bodyPr>
          <a:lstStyle/>
          <a:p>
            <a:pPr algn="ctr"/>
            <a:r>
              <a:rPr lang="en-GB" sz="1600" b="1" spc="-105" dirty="0">
                <a:solidFill>
                  <a:srgbClr val="000000"/>
                </a:solidFill>
              </a:rPr>
              <a:t>LEC</a:t>
            </a:r>
            <a:r>
              <a:rPr lang="en-GB" sz="1600" spc="-105" dirty="0">
                <a:solidFill>
                  <a:srgbClr val="000000"/>
                </a:solidFill>
              </a:rPr>
              <a:t> </a:t>
            </a:r>
          </a:p>
          <a:p>
            <a:pPr algn="ctr"/>
            <a:r>
              <a:rPr lang="en-GB" sz="1600" spc="-105" dirty="0">
                <a:solidFill>
                  <a:srgbClr val="000000"/>
                </a:solidFill>
              </a:rPr>
              <a:t>Lab Safety Officer</a:t>
            </a:r>
            <a:endParaRPr lang="en-US" sz="1600" dirty="0"/>
          </a:p>
        </p:txBody>
      </p:sp>
      <p:sp>
        <p:nvSpPr>
          <p:cNvPr id="41" name="Rounded Rectangle 40">
            <a:extLst>
              <a:ext uri="{FF2B5EF4-FFF2-40B4-BE49-F238E27FC236}">
                <a16:creationId xmlns:a16="http://schemas.microsoft.com/office/drawing/2014/main" id="{38F38553-1E44-F149-7271-C0C36DA2699F}"/>
              </a:ext>
            </a:extLst>
          </p:cNvPr>
          <p:cNvSpPr/>
          <p:nvPr/>
        </p:nvSpPr>
        <p:spPr>
          <a:xfrm>
            <a:off x="7957232" y="2910349"/>
            <a:ext cx="63647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2014</a:t>
            </a:r>
          </a:p>
        </p:txBody>
      </p:sp>
      <p:sp>
        <p:nvSpPr>
          <p:cNvPr id="74" name="TextBox 73">
            <a:extLst>
              <a:ext uri="{FF2B5EF4-FFF2-40B4-BE49-F238E27FC236}">
                <a16:creationId xmlns:a16="http://schemas.microsoft.com/office/drawing/2014/main" id="{9B236D8B-F12C-953F-5E56-F2E1C329D850}"/>
              </a:ext>
            </a:extLst>
          </p:cNvPr>
          <p:cNvSpPr txBox="1"/>
          <p:nvPr/>
        </p:nvSpPr>
        <p:spPr>
          <a:xfrm>
            <a:off x="7925504" y="1185503"/>
            <a:ext cx="1830705" cy="1090042"/>
          </a:xfrm>
          <a:prstGeom prst="rect">
            <a:avLst/>
          </a:prstGeom>
          <a:noFill/>
        </p:spPr>
        <p:txBody>
          <a:bodyPr wrap="square">
            <a:spAutoFit/>
          </a:bodyPr>
          <a:lstStyle/>
          <a:p>
            <a:pPr marL="12700" algn="ctr">
              <a:spcBef>
                <a:spcPts val="95"/>
              </a:spcBef>
            </a:pPr>
            <a:r>
              <a:rPr lang="en-GB" sz="1600" b="1" kern="0" dirty="0">
                <a:cs typeface="Gotham"/>
              </a:rPr>
              <a:t>Chemistry </a:t>
            </a:r>
          </a:p>
          <a:p>
            <a:pPr marL="12700" algn="ctr">
              <a:spcBef>
                <a:spcPts val="95"/>
              </a:spcBef>
            </a:pPr>
            <a:r>
              <a:rPr lang="en-GB" sz="1600" kern="0" dirty="0">
                <a:cs typeface="Gotham"/>
              </a:rPr>
              <a:t>Safety Officer and Building Superintendent</a:t>
            </a:r>
          </a:p>
        </p:txBody>
      </p:sp>
      <p:sp>
        <p:nvSpPr>
          <p:cNvPr id="43" name="Rounded Rectangle 42">
            <a:extLst>
              <a:ext uri="{FF2B5EF4-FFF2-40B4-BE49-F238E27FC236}">
                <a16:creationId xmlns:a16="http://schemas.microsoft.com/office/drawing/2014/main" id="{B6E9B6FB-44CC-055E-C902-1A91B971C3B7}"/>
              </a:ext>
            </a:extLst>
          </p:cNvPr>
          <p:cNvSpPr/>
          <p:nvPr/>
        </p:nvSpPr>
        <p:spPr>
          <a:xfrm>
            <a:off x="9655285" y="2865752"/>
            <a:ext cx="618898"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2021</a:t>
            </a:r>
          </a:p>
        </p:txBody>
      </p:sp>
      <p:sp>
        <p:nvSpPr>
          <p:cNvPr id="73" name="TextBox 72">
            <a:extLst>
              <a:ext uri="{FF2B5EF4-FFF2-40B4-BE49-F238E27FC236}">
                <a16:creationId xmlns:a16="http://schemas.microsoft.com/office/drawing/2014/main" id="{C26236E6-3012-EE50-6E86-5EA364C0673F}"/>
              </a:ext>
            </a:extLst>
          </p:cNvPr>
          <p:cNvSpPr txBox="1"/>
          <p:nvPr/>
        </p:nvSpPr>
        <p:spPr>
          <a:xfrm>
            <a:off x="9767475" y="1162731"/>
            <a:ext cx="1767998" cy="1102866"/>
          </a:xfrm>
          <a:prstGeom prst="rect">
            <a:avLst/>
          </a:prstGeom>
          <a:noFill/>
        </p:spPr>
        <p:txBody>
          <a:bodyPr wrap="square">
            <a:spAutoFit/>
          </a:bodyPr>
          <a:lstStyle/>
          <a:p>
            <a:pPr marL="12700" algn="ctr">
              <a:spcBef>
                <a:spcPts val="95"/>
              </a:spcBef>
            </a:pPr>
            <a:r>
              <a:rPr lang="en-GB" sz="1600" b="1" kern="0" spc="-105" dirty="0">
                <a:solidFill>
                  <a:srgbClr val="000000"/>
                </a:solidFill>
                <a:cs typeface="Gotham"/>
              </a:rPr>
              <a:t>FST</a:t>
            </a:r>
            <a:r>
              <a:rPr lang="en-GB" sz="1600" kern="0" spc="-105" dirty="0">
                <a:solidFill>
                  <a:srgbClr val="000000"/>
                </a:solidFill>
                <a:cs typeface="Gotham"/>
              </a:rPr>
              <a:t> </a:t>
            </a:r>
          </a:p>
          <a:p>
            <a:pPr marL="12700" algn="ctr">
              <a:spcBef>
                <a:spcPts val="95"/>
              </a:spcBef>
            </a:pPr>
            <a:r>
              <a:rPr lang="en-GB" sz="1600" kern="0" spc="-105" dirty="0">
                <a:solidFill>
                  <a:srgbClr val="000000"/>
                </a:solidFill>
                <a:cs typeface="Gotham"/>
              </a:rPr>
              <a:t>Technical Director</a:t>
            </a:r>
          </a:p>
          <a:p>
            <a:pPr marL="12700" algn="ctr">
              <a:spcBef>
                <a:spcPts val="95"/>
              </a:spcBef>
            </a:pPr>
            <a:r>
              <a:rPr lang="en-GB" sz="1600" kern="0" dirty="0">
                <a:cs typeface="Gotham"/>
              </a:rPr>
              <a:t>0.5FTE 4 year secondment </a:t>
            </a:r>
          </a:p>
        </p:txBody>
      </p:sp>
      <p:cxnSp>
        <p:nvCxnSpPr>
          <p:cNvPr id="45" name="Straight Arrow Connector 44">
            <a:extLst>
              <a:ext uri="{FF2B5EF4-FFF2-40B4-BE49-F238E27FC236}">
                <a16:creationId xmlns:a16="http://schemas.microsoft.com/office/drawing/2014/main" id="{D73ED3E6-437B-FFB7-C6D0-E5EEDD9A97A4}"/>
              </a:ext>
              <a:ext uri="{C183D7F6-B498-43B3-948B-1728B52AA6E4}">
                <adec:decorative xmlns:adec="http://schemas.microsoft.com/office/drawing/2017/decorative" val="1"/>
              </a:ext>
            </a:extLst>
          </p:cNvPr>
          <p:cNvCxnSpPr>
            <a:cxnSpLocks/>
          </p:cNvCxnSpPr>
          <p:nvPr/>
        </p:nvCxnSpPr>
        <p:spPr>
          <a:xfrm flipV="1">
            <a:off x="2948129" y="2723318"/>
            <a:ext cx="8404834" cy="7597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ular Callout 47">
            <a:extLst>
              <a:ext uri="{FF2B5EF4-FFF2-40B4-BE49-F238E27FC236}">
                <a16:creationId xmlns:a16="http://schemas.microsoft.com/office/drawing/2014/main" id="{88EED1B5-1EA4-C89D-A253-7C6378F84741}"/>
              </a:ext>
              <a:ext uri="{C183D7F6-B498-43B3-948B-1728B52AA6E4}">
                <adec:decorative xmlns:adec="http://schemas.microsoft.com/office/drawing/2017/decorative" val="1"/>
              </a:ext>
            </a:extLst>
          </p:cNvPr>
          <p:cNvSpPr/>
          <p:nvPr/>
        </p:nvSpPr>
        <p:spPr>
          <a:xfrm>
            <a:off x="3038541" y="1671474"/>
            <a:ext cx="1046474" cy="778511"/>
          </a:xfrm>
          <a:prstGeom prst="wedgeRoundRectCallout">
            <a:avLst>
              <a:gd name="adj1" fmla="val -40137"/>
              <a:gd name="adj2" fmla="val 70588"/>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ular Callout 49">
            <a:extLst>
              <a:ext uri="{FF2B5EF4-FFF2-40B4-BE49-F238E27FC236}">
                <a16:creationId xmlns:a16="http://schemas.microsoft.com/office/drawing/2014/main" id="{69494B70-1D60-42B3-6E9C-09272E6182B8}"/>
              </a:ext>
              <a:ext uri="{C183D7F6-B498-43B3-948B-1728B52AA6E4}">
                <adec:decorative xmlns:adec="http://schemas.microsoft.com/office/drawing/2017/decorative" val="1"/>
              </a:ext>
            </a:extLst>
          </p:cNvPr>
          <p:cNvSpPr/>
          <p:nvPr/>
        </p:nvSpPr>
        <p:spPr>
          <a:xfrm rot="10800000" flipH="1">
            <a:off x="5376398" y="1445589"/>
            <a:ext cx="1373379" cy="1047537"/>
          </a:xfrm>
          <a:prstGeom prst="wedgeRoundRectCallout">
            <a:avLst>
              <a:gd name="adj1" fmla="val -37622"/>
              <a:gd name="adj2" fmla="val -66480"/>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ular Callout 50">
            <a:extLst>
              <a:ext uri="{FF2B5EF4-FFF2-40B4-BE49-F238E27FC236}">
                <a16:creationId xmlns:a16="http://schemas.microsoft.com/office/drawing/2014/main" id="{8BFB468F-6AA1-8B45-4B1C-9313D7B3AD84}"/>
              </a:ext>
              <a:ext uri="{C183D7F6-B498-43B3-948B-1728B52AA6E4}">
                <adec:decorative xmlns:adec="http://schemas.microsoft.com/office/drawing/2017/decorative" val="1"/>
              </a:ext>
            </a:extLst>
          </p:cNvPr>
          <p:cNvSpPr/>
          <p:nvPr/>
        </p:nvSpPr>
        <p:spPr>
          <a:xfrm>
            <a:off x="4230161" y="1559011"/>
            <a:ext cx="1031982" cy="865931"/>
          </a:xfrm>
          <a:prstGeom prst="wedgeRoundRectCallout">
            <a:avLst>
              <a:gd name="adj1" fmla="val -59584"/>
              <a:gd name="adj2" fmla="val 74394"/>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ular Callout 51">
            <a:extLst>
              <a:ext uri="{FF2B5EF4-FFF2-40B4-BE49-F238E27FC236}">
                <a16:creationId xmlns:a16="http://schemas.microsoft.com/office/drawing/2014/main" id="{13E7CB31-A108-DA11-7129-35ABEE93BA03}"/>
              </a:ext>
              <a:ext uri="{C183D7F6-B498-43B3-948B-1728B52AA6E4}">
                <adec:decorative xmlns:adec="http://schemas.microsoft.com/office/drawing/2017/decorative" val="1"/>
              </a:ext>
            </a:extLst>
          </p:cNvPr>
          <p:cNvSpPr/>
          <p:nvPr/>
        </p:nvSpPr>
        <p:spPr>
          <a:xfrm>
            <a:off x="6868286" y="1506299"/>
            <a:ext cx="1077447" cy="882538"/>
          </a:xfrm>
          <a:prstGeom prst="wedgeRoundRectCallout">
            <a:avLst>
              <a:gd name="adj1" fmla="val 20508"/>
              <a:gd name="adj2" fmla="val 78038"/>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ular Callout 52">
            <a:extLst>
              <a:ext uri="{FF2B5EF4-FFF2-40B4-BE49-F238E27FC236}">
                <a16:creationId xmlns:a16="http://schemas.microsoft.com/office/drawing/2014/main" id="{B471273A-5CDB-75B5-FDCD-56934D52DCC7}"/>
              </a:ext>
              <a:ext uri="{C183D7F6-B498-43B3-948B-1728B52AA6E4}">
                <adec:decorative xmlns:adec="http://schemas.microsoft.com/office/drawing/2017/decorative" val="1"/>
              </a:ext>
            </a:extLst>
          </p:cNvPr>
          <p:cNvSpPr/>
          <p:nvPr/>
        </p:nvSpPr>
        <p:spPr>
          <a:xfrm rot="10800000" flipH="1" flipV="1">
            <a:off x="8074575" y="1222673"/>
            <a:ext cx="1575237" cy="1014165"/>
          </a:xfrm>
          <a:prstGeom prst="wedgeRoundRectCallout">
            <a:avLst>
              <a:gd name="adj1" fmla="val -34920"/>
              <a:gd name="adj2" fmla="val 81271"/>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ular Callout 53">
            <a:extLst>
              <a:ext uri="{FF2B5EF4-FFF2-40B4-BE49-F238E27FC236}">
                <a16:creationId xmlns:a16="http://schemas.microsoft.com/office/drawing/2014/main" id="{CCEE7153-6CE4-85F3-14E7-7C3583B42340}"/>
              </a:ext>
              <a:ext uri="{C183D7F6-B498-43B3-948B-1728B52AA6E4}">
                <adec:decorative xmlns:adec="http://schemas.microsoft.com/office/drawing/2017/decorative" val="1"/>
              </a:ext>
            </a:extLst>
          </p:cNvPr>
          <p:cNvSpPr/>
          <p:nvPr/>
        </p:nvSpPr>
        <p:spPr>
          <a:xfrm rot="10800000" flipH="1">
            <a:off x="9799436" y="1219920"/>
            <a:ext cx="1704079" cy="1045676"/>
          </a:xfrm>
          <a:prstGeom prst="wedgeRoundRectCallout">
            <a:avLst>
              <a:gd name="adj1" fmla="val -41333"/>
              <a:gd name="adj2" fmla="val -78935"/>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BD0AB13-4515-479A-4CC9-9C7617F1D90B}"/>
              </a:ext>
              <a:ext uri="{C183D7F6-B498-43B3-948B-1728B52AA6E4}">
                <adec:decorative xmlns:adec="http://schemas.microsoft.com/office/drawing/2017/decorative" val="1"/>
              </a:ext>
            </a:extLst>
          </p:cNvPr>
          <p:cNvSpPr/>
          <p:nvPr/>
        </p:nvSpPr>
        <p:spPr>
          <a:xfrm>
            <a:off x="1047573" y="1422714"/>
            <a:ext cx="1389895" cy="13765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DADE00D9-020E-B973-CF49-FEEB166FC933}"/>
              </a:ext>
              <a:ext uri="{C183D7F6-B498-43B3-948B-1728B52AA6E4}">
                <adec:decorative xmlns:adec="http://schemas.microsoft.com/office/drawing/2017/decorative" val="1"/>
              </a:ext>
            </a:extLst>
          </p:cNvPr>
          <p:cNvSpPr/>
          <p:nvPr/>
        </p:nvSpPr>
        <p:spPr>
          <a:xfrm>
            <a:off x="2921120" y="2663906"/>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817DE81-B4C8-09BD-C78A-BDBF5C365947}"/>
              </a:ext>
              <a:ext uri="{C183D7F6-B498-43B3-948B-1728B52AA6E4}">
                <adec:decorative xmlns:adec="http://schemas.microsoft.com/office/drawing/2017/decorative" val="1"/>
              </a:ext>
            </a:extLst>
          </p:cNvPr>
          <p:cNvSpPr/>
          <p:nvPr/>
        </p:nvSpPr>
        <p:spPr>
          <a:xfrm>
            <a:off x="7488452" y="2686077"/>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FEC4BB5-3D2C-5146-E86C-AC4FBC85DD7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0989" y="3813444"/>
            <a:ext cx="1007491" cy="2179273"/>
          </a:xfrm>
          <a:prstGeom prst="rect">
            <a:avLst/>
          </a:prstGeom>
        </p:spPr>
      </p:pic>
      <p:pic>
        <p:nvPicPr>
          <p:cNvPr id="16" name="Picture 15">
            <a:extLst>
              <a:ext uri="{FF2B5EF4-FFF2-40B4-BE49-F238E27FC236}">
                <a16:creationId xmlns:a16="http://schemas.microsoft.com/office/drawing/2014/main" id="{C8C48D26-9713-A647-F6AE-6B3C8703EBA9}"/>
              </a:ext>
              <a:ext uri="{C183D7F6-B498-43B3-948B-1728B52AA6E4}">
                <adec:decorative xmlns:adec="http://schemas.microsoft.com/office/drawing/2017/decorative" val="1"/>
              </a:ext>
            </a:extLst>
          </p:cNvPr>
          <p:cNvPicPr>
            <a:picLocks noChangeAspect="1"/>
          </p:cNvPicPr>
          <p:nvPr/>
        </p:nvPicPr>
        <p:blipFill>
          <a:blip r:embed="rId5"/>
          <a:srcRect l="46671" r="14042"/>
          <a:stretch/>
        </p:blipFill>
        <p:spPr>
          <a:xfrm>
            <a:off x="3846825" y="3924556"/>
            <a:ext cx="1838319" cy="1917723"/>
          </a:xfrm>
          <a:prstGeom prst="rect">
            <a:avLst/>
          </a:prstGeom>
          <a:noFill/>
        </p:spPr>
      </p:pic>
      <p:pic>
        <p:nvPicPr>
          <p:cNvPr id="20" name="Picture 19">
            <a:extLst>
              <a:ext uri="{FF2B5EF4-FFF2-40B4-BE49-F238E27FC236}">
                <a16:creationId xmlns:a16="http://schemas.microsoft.com/office/drawing/2014/main" id="{07258374-BE7F-72D9-6E47-0DB35C25580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06859" y="3954666"/>
            <a:ext cx="1981202" cy="1896831"/>
          </a:xfrm>
          <a:prstGeom prst="rect">
            <a:avLst/>
          </a:prstGeom>
        </p:spPr>
      </p:pic>
      <p:pic>
        <p:nvPicPr>
          <p:cNvPr id="22" name="Picture 21">
            <a:extLst>
              <a:ext uri="{FF2B5EF4-FFF2-40B4-BE49-F238E27FC236}">
                <a16:creationId xmlns:a16="http://schemas.microsoft.com/office/drawing/2014/main" id="{3CBE993D-A702-79D9-7817-609F68B211A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82467" y="3944775"/>
            <a:ext cx="1959557" cy="1890591"/>
          </a:xfrm>
          <a:prstGeom prst="rect">
            <a:avLst/>
          </a:prstGeom>
        </p:spPr>
      </p:pic>
      <p:pic>
        <p:nvPicPr>
          <p:cNvPr id="27" name="Picture 26" descr="Helen Quirk">
            <a:extLst>
              <a:ext uri="{FF2B5EF4-FFF2-40B4-BE49-F238E27FC236}">
                <a16:creationId xmlns:a16="http://schemas.microsoft.com/office/drawing/2014/main" id="{33712CD7-D98B-58C1-8A8C-BDAA05EB9642}"/>
              </a:ext>
            </a:extLst>
          </p:cNvPr>
          <p:cNvPicPr>
            <a:picLocks noChangeAspect="1"/>
          </p:cNvPicPr>
          <p:nvPr/>
        </p:nvPicPr>
        <p:blipFill>
          <a:blip r:embed="rId8"/>
          <a:stretch>
            <a:fillRect/>
          </a:stretch>
        </p:blipFill>
        <p:spPr>
          <a:xfrm>
            <a:off x="1411103" y="1699989"/>
            <a:ext cx="658052" cy="822026"/>
          </a:xfrm>
          <a:prstGeom prst="rect">
            <a:avLst/>
          </a:prstGeom>
        </p:spPr>
      </p:pic>
      <p:sp>
        <p:nvSpPr>
          <p:cNvPr id="9" name="object 6">
            <a:extLst>
              <a:ext uri="{FF2B5EF4-FFF2-40B4-BE49-F238E27FC236}">
                <a16:creationId xmlns:a16="http://schemas.microsoft.com/office/drawing/2014/main" id="{630367E8-9EF1-8E6F-9FF5-6E3309CDA16F}"/>
              </a:ext>
            </a:extLst>
          </p:cNvPr>
          <p:cNvSpPr txBox="1">
            <a:spLocks/>
          </p:cNvSpPr>
          <p:nvPr/>
        </p:nvSpPr>
        <p:spPr>
          <a:xfrm>
            <a:off x="4356893" y="3414890"/>
            <a:ext cx="3290616"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lgn="ctr">
              <a:spcBef>
                <a:spcPts val="95"/>
              </a:spcBef>
            </a:pPr>
            <a:r>
              <a:rPr lang="en-GB" sz="2400" kern="0" spc="-105" dirty="0">
                <a:solidFill>
                  <a:srgbClr val="000000"/>
                </a:solidFill>
                <a:latin typeface="+mn-lt"/>
                <a:cs typeface="Gotham"/>
              </a:rPr>
              <a:t>Current Areas of Focus</a:t>
            </a:r>
            <a:endParaRPr lang="en-GB" sz="2400" kern="0" dirty="0">
              <a:latin typeface="+mn-lt"/>
              <a:cs typeface="Gotham"/>
            </a:endParaRPr>
          </a:p>
        </p:txBody>
      </p:sp>
      <p:sp>
        <p:nvSpPr>
          <p:cNvPr id="10" name="TextBox 9">
            <a:extLst>
              <a:ext uri="{FF2B5EF4-FFF2-40B4-BE49-F238E27FC236}">
                <a16:creationId xmlns:a16="http://schemas.microsoft.com/office/drawing/2014/main" id="{660F5114-F03F-27B4-6C5B-835177058172}"/>
              </a:ext>
            </a:extLst>
          </p:cNvPr>
          <p:cNvSpPr txBox="1"/>
          <p:nvPr/>
        </p:nvSpPr>
        <p:spPr>
          <a:xfrm>
            <a:off x="1618437" y="6103828"/>
            <a:ext cx="715925" cy="338554"/>
          </a:xfrm>
          <a:prstGeom prst="rect">
            <a:avLst/>
          </a:prstGeom>
          <a:noFill/>
        </p:spPr>
        <p:txBody>
          <a:bodyPr wrap="square">
            <a:spAutoFit/>
          </a:bodyPr>
          <a:lstStyle/>
          <a:p>
            <a:r>
              <a:rPr lang="en-GB" sz="1600" b="1" dirty="0"/>
              <a:t>Safety</a:t>
            </a:r>
          </a:p>
        </p:txBody>
      </p:sp>
      <p:sp>
        <p:nvSpPr>
          <p:cNvPr id="11" name="TextBox 10">
            <a:extLst>
              <a:ext uri="{FF2B5EF4-FFF2-40B4-BE49-F238E27FC236}">
                <a16:creationId xmlns:a16="http://schemas.microsoft.com/office/drawing/2014/main" id="{5A0803F7-1F7F-1122-A409-D6A8F2D09F63}"/>
              </a:ext>
            </a:extLst>
          </p:cNvPr>
          <p:cNvSpPr txBox="1"/>
          <p:nvPr/>
        </p:nvSpPr>
        <p:spPr>
          <a:xfrm>
            <a:off x="3166395" y="5958841"/>
            <a:ext cx="3199181" cy="584775"/>
          </a:xfrm>
          <a:prstGeom prst="rect">
            <a:avLst/>
          </a:prstGeom>
          <a:noFill/>
        </p:spPr>
        <p:txBody>
          <a:bodyPr wrap="square">
            <a:spAutoFit/>
          </a:bodyPr>
          <a:lstStyle/>
          <a:p>
            <a:pPr algn="ctr"/>
            <a:r>
              <a:rPr lang="en-GB" sz="1600" b="1" dirty="0"/>
              <a:t>Building and Infrastructure Management</a:t>
            </a:r>
          </a:p>
        </p:txBody>
      </p:sp>
      <p:sp>
        <p:nvSpPr>
          <p:cNvPr id="12" name="TextBox 11">
            <a:extLst>
              <a:ext uri="{FF2B5EF4-FFF2-40B4-BE49-F238E27FC236}">
                <a16:creationId xmlns:a16="http://schemas.microsoft.com/office/drawing/2014/main" id="{EA865EE7-C364-E02A-3F1D-D772D7D6039F}"/>
              </a:ext>
            </a:extLst>
          </p:cNvPr>
          <p:cNvSpPr txBox="1"/>
          <p:nvPr/>
        </p:nvSpPr>
        <p:spPr>
          <a:xfrm>
            <a:off x="6157373" y="5948602"/>
            <a:ext cx="2660031" cy="584775"/>
          </a:xfrm>
          <a:prstGeom prst="rect">
            <a:avLst/>
          </a:prstGeom>
          <a:noFill/>
        </p:spPr>
        <p:txBody>
          <a:bodyPr wrap="square">
            <a:spAutoFit/>
          </a:bodyPr>
          <a:lstStyle/>
          <a:p>
            <a:pPr algn="ctr"/>
            <a:r>
              <a:rPr lang="en-GB" sz="1600" b="1" dirty="0"/>
              <a:t>Technical Staff Development and Management</a:t>
            </a:r>
          </a:p>
        </p:txBody>
      </p:sp>
      <p:sp>
        <p:nvSpPr>
          <p:cNvPr id="6" name="TextBox 5">
            <a:extLst>
              <a:ext uri="{FF2B5EF4-FFF2-40B4-BE49-F238E27FC236}">
                <a16:creationId xmlns:a16="http://schemas.microsoft.com/office/drawing/2014/main" id="{70DC4049-9BBF-B02F-D8F6-6CC2B608DDFC}"/>
              </a:ext>
            </a:extLst>
          </p:cNvPr>
          <p:cNvSpPr txBox="1"/>
          <p:nvPr/>
        </p:nvSpPr>
        <p:spPr>
          <a:xfrm>
            <a:off x="8984285" y="6071711"/>
            <a:ext cx="1981201" cy="338554"/>
          </a:xfrm>
          <a:prstGeom prst="rect">
            <a:avLst/>
          </a:prstGeom>
          <a:noFill/>
        </p:spPr>
        <p:txBody>
          <a:bodyPr wrap="square">
            <a:spAutoFit/>
          </a:bodyPr>
          <a:lstStyle/>
          <a:p>
            <a:pPr algn="ctr"/>
            <a:r>
              <a:rPr lang="en-GB" sz="1600" b="1" dirty="0"/>
              <a:t>Harvey</a:t>
            </a:r>
          </a:p>
        </p:txBody>
      </p:sp>
    </p:spTree>
    <p:extLst>
      <p:ext uri="{BB962C8B-B14F-4D97-AF65-F5344CB8AC3E}">
        <p14:creationId xmlns:p14="http://schemas.microsoft.com/office/powerpoint/2010/main" val="772740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F034-33DC-667D-E346-665767DAC1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61FDA2-C1CB-3D45-6BA8-7266709A3AA6}"/>
              </a:ext>
            </a:extLst>
          </p:cNvPr>
          <p:cNvSpPr>
            <a:spLocks noGrp="1"/>
          </p:cNvSpPr>
          <p:nvPr>
            <p:ph type="ctrTitle"/>
          </p:nvPr>
        </p:nvSpPr>
        <p:spPr>
          <a:xfrm>
            <a:off x="1015882" y="108205"/>
            <a:ext cx="6111930" cy="1152128"/>
          </a:xfrm>
        </p:spPr>
        <p:txBody>
          <a:bodyPr/>
          <a:lstStyle/>
          <a:p>
            <a:r>
              <a:rPr lang="en-US" dirty="0"/>
              <a:t>Me and Chemistry – Michelle Eccles</a:t>
            </a:r>
          </a:p>
        </p:txBody>
      </p:sp>
      <p:sp>
        <p:nvSpPr>
          <p:cNvPr id="24" name="object 6">
            <a:extLst>
              <a:ext uri="{FF2B5EF4-FFF2-40B4-BE49-F238E27FC236}">
                <a16:creationId xmlns:a16="http://schemas.microsoft.com/office/drawing/2014/main" id="{1A943B9C-72B6-B65E-0EFF-532323C7DDDA}"/>
              </a:ext>
              <a:ext uri="{C183D7F6-B498-43B3-948B-1728B52AA6E4}">
                <adec:decorative xmlns:adec="http://schemas.microsoft.com/office/drawing/2017/decorative" val="0"/>
              </a:ext>
            </a:extLst>
          </p:cNvPr>
          <p:cNvSpPr txBox="1">
            <a:spLocks/>
          </p:cNvSpPr>
          <p:nvPr/>
        </p:nvSpPr>
        <p:spPr>
          <a:xfrm>
            <a:off x="1088511" y="3380190"/>
            <a:ext cx="2526082" cy="381515"/>
          </a:xfrm>
          <a:prstGeom prst="rect">
            <a:avLst/>
          </a:prstGeom>
        </p:spPr>
        <p:txBody>
          <a:bodyPr vert="horz" wrap="square" lIns="0" tIns="12065" rIns="0" bIns="0" rtlCol="0" anchor="ctr">
            <a:spAutoFit/>
          </a:bodyPr>
          <a:lstStyle>
            <a:lvl1pPr algn="l" defTabSz="823600" rtl="0" eaLnBrk="1" latinLnBrk="0" hangingPunct="1">
              <a:lnSpc>
                <a:spcPts val="3152"/>
              </a:lnSpc>
              <a:spcBef>
                <a:spcPct val="0"/>
              </a:spcBef>
              <a:buNone/>
              <a:defRPr sz="3243" kern="1200">
                <a:solidFill>
                  <a:srgbClr val="B5121B"/>
                </a:solidFill>
                <a:latin typeface="+mj-lt"/>
                <a:ea typeface="+mj-ea"/>
                <a:cs typeface="+mj-cs"/>
              </a:defRPr>
            </a:lvl1pPr>
          </a:lstStyle>
          <a:p>
            <a:pPr marL="12700">
              <a:lnSpc>
                <a:spcPct val="100000"/>
              </a:lnSpc>
              <a:spcBef>
                <a:spcPts val="95"/>
              </a:spcBef>
            </a:pPr>
            <a:r>
              <a:rPr lang="en-GB" sz="2400" spc="-105" dirty="0">
                <a:solidFill>
                  <a:srgbClr val="000000"/>
                </a:solidFill>
                <a:latin typeface="+mn-lt"/>
                <a:cs typeface="Gotham"/>
              </a:rPr>
              <a:t>Michelle Eccles</a:t>
            </a:r>
            <a:endParaRPr lang="en-GB" sz="2400" dirty="0">
              <a:latin typeface="+mn-lt"/>
              <a:cs typeface="Gotham"/>
            </a:endParaRPr>
          </a:p>
        </p:txBody>
      </p:sp>
      <p:pic>
        <p:nvPicPr>
          <p:cNvPr id="8" name="Picture 7" descr="Michelle Eccles">
            <a:extLst>
              <a:ext uri="{FF2B5EF4-FFF2-40B4-BE49-F238E27FC236}">
                <a16:creationId xmlns:a16="http://schemas.microsoft.com/office/drawing/2014/main" id="{E3DAB627-800D-A1DD-B89B-EDFBE5A1B093}"/>
              </a:ext>
            </a:extLst>
          </p:cNvPr>
          <p:cNvPicPr>
            <a:picLocks noChangeAspect="1"/>
          </p:cNvPicPr>
          <p:nvPr/>
        </p:nvPicPr>
        <p:blipFill>
          <a:blip r:embed="rId3">
            <a:extLst>
              <a:ext uri="{28A0092B-C50C-407E-A947-70E740481C1C}">
                <a14:useLocalDpi xmlns:a14="http://schemas.microsoft.com/office/drawing/2010/main" val="0"/>
              </a:ext>
            </a:extLst>
          </a:blip>
          <a:srcRect t="17026" r="4766"/>
          <a:stretch/>
        </p:blipFill>
        <p:spPr>
          <a:xfrm>
            <a:off x="1028955" y="1151254"/>
            <a:ext cx="1811877" cy="2167959"/>
          </a:xfrm>
          <a:prstGeom prst="rect">
            <a:avLst/>
          </a:prstGeom>
        </p:spPr>
      </p:pic>
      <p:sp>
        <p:nvSpPr>
          <p:cNvPr id="9" name="object 6">
            <a:extLst>
              <a:ext uri="{FF2B5EF4-FFF2-40B4-BE49-F238E27FC236}">
                <a16:creationId xmlns:a16="http://schemas.microsoft.com/office/drawing/2014/main" id="{21A347BC-CF78-566C-AEA2-685FAFB56BA5}"/>
              </a:ext>
            </a:extLst>
          </p:cNvPr>
          <p:cNvSpPr txBox="1">
            <a:spLocks/>
          </p:cNvSpPr>
          <p:nvPr/>
        </p:nvSpPr>
        <p:spPr>
          <a:xfrm>
            <a:off x="3141545" y="1260334"/>
            <a:ext cx="7604229"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spcBef>
                <a:spcPts val="95"/>
              </a:spcBef>
            </a:pPr>
            <a:r>
              <a:rPr lang="en-GB" sz="2400" kern="0" spc="-105" dirty="0">
                <a:solidFill>
                  <a:srgbClr val="000000"/>
                </a:solidFill>
                <a:latin typeface="+mn-lt"/>
                <a:cs typeface="Gotham"/>
              </a:rPr>
              <a:t>My key career themes:</a:t>
            </a:r>
            <a:endParaRPr lang="en-GB" sz="2400" kern="0" dirty="0">
              <a:latin typeface="+mn-lt"/>
              <a:cs typeface="Gotham"/>
            </a:endParaRPr>
          </a:p>
        </p:txBody>
      </p:sp>
      <p:sp>
        <p:nvSpPr>
          <p:cNvPr id="10" name="TextBox 9">
            <a:extLst>
              <a:ext uri="{FF2B5EF4-FFF2-40B4-BE49-F238E27FC236}">
                <a16:creationId xmlns:a16="http://schemas.microsoft.com/office/drawing/2014/main" id="{5EF6FEC3-A620-348D-476F-4E9648260522}"/>
              </a:ext>
            </a:extLst>
          </p:cNvPr>
          <p:cNvSpPr txBox="1"/>
          <p:nvPr/>
        </p:nvSpPr>
        <p:spPr>
          <a:xfrm>
            <a:off x="3879760" y="1884584"/>
            <a:ext cx="2908300" cy="461665"/>
          </a:xfrm>
          <a:prstGeom prst="rect">
            <a:avLst/>
          </a:prstGeom>
          <a:noFill/>
        </p:spPr>
        <p:txBody>
          <a:bodyPr wrap="square">
            <a:spAutoFit/>
          </a:bodyPr>
          <a:lstStyle/>
          <a:p>
            <a:r>
              <a:rPr lang="en-GB" sz="2400" dirty="0">
                <a:solidFill>
                  <a:srgbClr val="B5121B"/>
                </a:solidFill>
              </a:rPr>
              <a:t>Education and skills</a:t>
            </a:r>
            <a:endParaRPr lang="en-GB" sz="2400" dirty="0"/>
          </a:p>
        </p:txBody>
      </p:sp>
      <p:sp>
        <p:nvSpPr>
          <p:cNvPr id="12" name="TextBox 11">
            <a:extLst>
              <a:ext uri="{FF2B5EF4-FFF2-40B4-BE49-F238E27FC236}">
                <a16:creationId xmlns:a16="http://schemas.microsoft.com/office/drawing/2014/main" id="{94675753-1CC2-96C7-018A-B91E147E7BAF}"/>
              </a:ext>
            </a:extLst>
          </p:cNvPr>
          <p:cNvSpPr txBox="1"/>
          <p:nvPr/>
        </p:nvSpPr>
        <p:spPr>
          <a:xfrm>
            <a:off x="7870032" y="1724489"/>
            <a:ext cx="3667919" cy="830997"/>
          </a:xfrm>
          <a:prstGeom prst="rect">
            <a:avLst/>
          </a:prstGeom>
          <a:noFill/>
        </p:spPr>
        <p:txBody>
          <a:bodyPr wrap="square">
            <a:spAutoFit/>
          </a:bodyPr>
          <a:lstStyle/>
          <a:p>
            <a:pPr algn="ctr"/>
            <a:r>
              <a:rPr lang="en-GB" sz="2400" dirty="0">
                <a:solidFill>
                  <a:srgbClr val="B5121B"/>
                </a:solidFill>
              </a:rPr>
              <a:t>Nuclear waste management and nuclear operations</a:t>
            </a:r>
            <a:endParaRPr lang="en-GB" sz="2400" dirty="0"/>
          </a:p>
        </p:txBody>
      </p:sp>
      <p:sp>
        <p:nvSpPr>
          <p:cNvPr id="13" name="TextBox 12">
            <a:extLst>
              <a:ext uri="{FF2B5EF4-FFF2-40B4-BE49-F238E27FC236}">
                <a16:creationId xmlns:a16="http://schemas.microsoft.com/office/drawing/2014/main" id="{7BCBBDCC-2F3E-2541-A8E3-EDE4F41EE7EB}"/>
              </a:ext>
            </a:extLst>
          </p:cNvPr>
          <p:cNvSpPr txBox="1"/>
          <p:nvPr/>
        </p:nvSpPr>
        <p:spPr>
          <a:xfrm>
            <a:off x="7923078" y="2826900"/>
            <a:ext cx="3481641" cy="830997"/>
          </a:xfrm>
          <a:prstGeom prst="rect">
            <a:avLst/>
          </a:prstGeom>
          <a:noFill/>
        </p:spPr>
        <p:txBody>
          <a:bodyPr wrap="square">
            <a:spAutoFit/>
          </a:bodyPr>
          <a:lstStyle/>
          <a:p>
            <a:pPr algn="ctr"/>
            <a:r>
              <a:rPr lang="en-GB" sz="2400" dirty="0">
                <a:solidFill>
                  <a:srgbClr val="B5121B"/>
                </a:solidFill>
              </a:rPr>
              <a:t>Management &amp; leadership</a:t>
            </a:r>
          </a:p>
          <a:p>
            <a:pPr algn="ctr"/>
            <a:r>
              <a:rPr lang="en-GB" sz="2400" dirty="0">
                <a:solidFill>
                  <a:srgbClr val="B5121B"/>
                </a:solidFill>
              </a:rPr>
              <a:t>Continuous improvement</a:t>
            </a:r>
            <a:endParaRPr lang="en-GB" sz="2400" dirty="0"/>
          </a:p>
        </p:txBody>
      </p:sp>
      <p:sp>
        <p:nvSpPr>
          <p:cNvPr id="82" name="TextBox 81">
            <a:extLst>
              <a:ext uri="{FF2B5EF4-FFF2-40B4-BE49-F238E27FC236}">
                <a16:creationId xmlns:a16="http://schemas.microsoft.com/office/drawing/2014/main" id="{794339D4-4D91-FAC9-D1D6-06D0FDDD905A}"/>
              </a:ext>
            </a:extLst>
          </p:cNvPr>
          <p:cNvSpPr txBox="1"/>
          <p:nvPr/>
        </p:nvSpPr>
        <p:spPr>
          <a:xfrm>
            <a:off x="3678435" y="3057755"/>
            <a:ext cx="3340697" cy="461665"/>
          </a:xfrm>
          <a:prstGeom prst="rect">
            <a:avLst/>
          </a:prstGeom>
          <a:noFill/>
        </p:spPr>
        <p:txBody>
          <a:bodyPr wrap="square">
            <a:spAutoFit/>
          </a:bodyPr>
          <a:lstStyle/>
          <a:p>
            <a:r>
              <a:rPr lang="en-GB" sz="2400" dirty="0">
                <a:solidFill>
                  <a:srgbClr val="B5121B"/>
                </a:solidFill>
              </a:rPr>
              <a:t>Research &amp; Development</a:t>
            </a:r>
            <a:endParaRPr lang="en-GB" sz="2400" dirty="0"/>
          </a:p>
        </p:txBody>
      </p:sp>
      <p:sp>
        <p:nvSpPr>
          <p:cNvPr id="14" name="object 6">
            <a:extLst>
              <a:ext uri="{FF2B5EF4-FFF2-40B4-BE49-F238E27FC236}">
                <a16:creationId xmlns:a16="http://schemas.microsoft.com/office/drawing/2014/main" id="{54ABE962-EEE5-4FBD-E83E-31A6A2D09566}"/>
              </a:ext>
            </a:extLst>
          </p:cNvPr>
          <p:cNvSpPr txBox="1">
            <a:spLocks/>
          </p:cNvSpPr>
          <p:nvPr/>
        </p:nvSpPr>
        <p:spPr>
          <a:xfrm>
            <a:off x="931295" y="3848266"/>
            <a:ext cx="5154122"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spcBef>
                <a:spcPts val="95"/>
              </a:spcBef>
            </a:pPr>
            <a:r>
              <a:rPr lang="en-GB" sz="2400" kern="0" spc="-105" dirty="0">
                <a:solidFill>
                  <a:srgbClr val="000000"/>
                </a:solidFill>
                <a:latin typeface="+mn-lt"/>
                <a:cs typeface="Gotham"/>
              </a:rPr>
              <a:t>How did I get here?</a:t>
            </a:r>
            <a:endParaRPr lang="en-GB" sz="2400" kern="0" dirty="0">
              <a:latin typeface="+mn-lt"/>
              <a:cs typeface="Gotham"/>
            </a:endParaRPr>
          </a:p>
        </p:txBody>
      </p:sp>
      <p:cxnSp>
        <p:nvCxnSpPr>
          <p:cNvPr id="15" name="Straight Connector 14">
            <a:extLst>
              <a:ext uri="{FF2B5EF4-FFF2-40B4-BE49-F238E27FC236}">
                <a16:creationId xmlns:a16="http://schemas.microsoft.com/office/drawing/2014/main" id="{C2D61386-5577-CEF9-734F-1C11DA1195AA}"/>
              </a:ext>
              <a:ext uri="{C183D7F6-B498-43B3-948B-1728B52AA6E4}">
                <adec:decorative xmlns:adec="http://schemas.microsoft.com/office/drawing/2017/decorative" val="1"/>
              </a:ext>
            </a:extLst>
          </p:cNvPr>
          <p:cNvCxnSpPr>
            <a:cxnSpLocks/>
          </p:cNvCxnSpPr>
          <p:nvPr/>
        </p:nvCxnSpPr>
        <p:spPr>
          <a:xfrm>
            <a:off x="1088512" y="54051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8F830AD4-4F59-CA6F-B5A9-5B52EEFC022D}"/>
              </a:ext>
              <a:ext uri="{C183D7F6-B498-43B3-948B-1728B52AA6E4}">
                <adec:decorative xmlns:adec="http://schemas.microsoft.com/office/drawing/2017/decorative" val="1"/>
              </a:ext>
            </a:extLst>
          </p:cNvPr>
          <p:cNvSpPr/>
          <p:nvPr/>
        </p:nvSpPr>
        <p:spPr>
          <a:xfrm>
            <a:off x="2209646" y="53256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EB3FDA1-5ECD-A6D7-7D21-81944217A7B6}"/>
              </a:ext>
              <a:ext uri="{C183D7F6-B498-43B3-948B-1728B52AA6E4}">
                <adec:decorative xmlns:adec="http://schemas.microsoft.com/office/drawing/2017/decorative" val="1"/>
              </a:ext>
            </a:extLst>
          </p:cNvPr>
          <p:cNvCxnSpPr>
            <a:cxnSpLocks/>
          </p:cNvCxnSpPr>
          <p:nvPr/>
        </p:nvCxnSpPr>
        <p:spPr>
          <a:xfrm>
            <a:off x="2409195" y="5405115"/>
            <a:ext cx="562303" cy="913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C68B0406-5939-E102-D3D2-07102930CA4C}"/>
              </a:ext>
              <a:ext uri="{C183D7F6-B498-43B3-948B-1728B52AA6E4}">
                <adec:decorative xmlns:adec="http://schemas.microsoft.com/office/drawing/2017/decorative" val="1"/>
              </a:ext>
            </a:extLst>
          </p:cNvPr>
          <p:cNvSpPr/>
          <p:nvPr/>
        </p:nvSpPr>
        <p:spPr>
          <a:xfrm>
            <a:off x="3035029" y="53256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C9E2B6CE-641F-DA5D-C67A-A85D1F6790D3}"/>
              </a:ext>
              <a:ext uri="{C183D7F6-B498-43B3-948B-1728B52AA6E4}">
                <adec:decorative xmlns:adec="http://schemas.microsoft.com/office/drawing/2017/decorative" val="1"/>
              </a:ext>
            </a:extLst>
          </p:cNvPr>
          <p:cNvCxnSpPr>
            <a:cxnSpLocks/>
          </p:cNvCxnSpPr>
          <p:nvPr/>
        </p:nvCxnSpPr>
        <p:spPr>
          <a:xfrm>
            <a:off x="3277028" y="5405114"/>
            <a:ext cx="157641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8E74F87-004A-8738-8DCB-A639843977F2}"/>
              </a:ext>
              <a:ext uri="{C183D7F6-B498-43B3-948B-1728B52AA6E4}">
                <adec:decorative xmlns:adec="http://schemas.microsoft.com/office/drawing/2017/decorative" val="1"/>
              </a:ext>
            </a:extLst>
          </p:cNvPr>
          <p:cNvSpPr/>
          <p:nvPr/>
        </p:nvSpPr>
        <p:spPr>
          <a:xfrm>
            <a:off x="4934502" y="53256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ED9FBCF5-30E0-62EE-87F5-13FBC9132568}"/>
              </a:ext>
              <a:ext uri="{C183D7F6-B498-43B3-948B-1728B52AA6E4}">
                <adec:decorative xmlns:adec="http://schemas.microsoft.com/office/drawing/2017/decorative" val="1"/>
              </a:ext>
            </a:extLst>
          </p:cNvPr>
          <p:cNvCxnSpPr/>
          <p:nvPr/>
        </p:nvCxnSpPr>
        <p:spPr>
          <a:xfrm>
            <a:off x="5179441" y="54051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5A780A37-8F72-2246-7890-7BF939E58674}"/>
              </a:ext>
              <a:ext uri="{C183D7F6-B498-43B3-948B-1728B52AA6E4}">
                <adec:decorative xmlns:adec="http://schemas.microsoft.com/office/drawing/2017/decorative" val="1"/>
              </a:ext>
            </a:extLst>
          </p:cNvPr>
          <p:cNvSpPr/>
          <p:nvPr/>
        </p:nvSpPr>
        <p:spPr>
          <a:xfrm>
            <a:off x="6325975" y="53256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3B174A08-EC47-5DCF-5B1B-D19844423949}"/>
              </a:ext>
              <a:ext uri="{C183D7F6-B498-43B3-948B-1728B52AA6E4}">
                <adec:decorative xmlns:adec="http://schemas.microsoft.com/office/drawing/2017/decorative" val="1"/>
              </a:ext>
            </a:extLst>
          </p:cNvPr>
          <p:cNvCxnSpPr>
            <a:cxnSpLocks/>
          </p:cNvCxnSpPr>
          <p:nvPr/>
        </p:nvCxnSpPr>
        <p:spPr>
          <a:xfrm>
            <a:off x="6570913" y="5405114"/>
            <a:ext cx="92969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027E62B4-5A0E-23B5-5332-F88ACC208E7E}"/>
              </a:ext>
              <a:ext uri="{C183D7F6-B498-43B3-948B-1728B52AA6E4}">
                <adec:decorative xmlns:adec="http://schemas.microsoft.com/office/drawing/2017/decorative" val="1"/>
              </a:ext>
            </a:extLst>
          </p:cNvPr>
          <p:cNvSpPr/>
          <p:nvPr/>
        </p:nvSpPr>
        <p:spPr>
          <a:xfrm>
            <a:off x="7618278" y="5353169"/>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7">
            <a:extLst>
              <a:ext uri="{FF2B5EF4-FFF2-40B4-BE49-F238E27FC236}">
                <a16:creationId xmlns:a16="http://schemas.microsoft.com/office/drawing/2014/main" id="{CD5775E7-6953-2D67-225B-947DFCBE403D}"/>
              </a:ext>
            </a:extLst>
          </p:cNvPr>
          <p:cNvSpPr/>
          <p:nvPr/>
        </p:nvSpPr>
        <p:spPr>
          <a:xfrm>
            <a:off x="1957858" y="5550296"/>
            <a:ext cx="64791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2006</a:t>
            </a:r>
          </a:p>
        </p:txBody>
      </p:sp>
      <p:sp>
        <p:nvSpPr>
          <p:cNvPr id="49" name="Rounded Rectangular Callout 47">
            <a:extLst>
              <a:ext uri="{FF2B5EF4-FFF2-40B4-BE49-F238E27FC236}">
                <a16:creationId xmlns:a16="http://schemas.microsoft.com/office/drawing/2014/main" id="{7C8C5BE3-530F-44A0-4D7B-4E7D4C7E28C1}"/>
              </a:ext>
            </a:extLst>
          </p:cNvPr>
          <p:cNvSpPr/>
          <p:nvPr/>
        </p:nvSpPr>
        <p:spPr>
          <a:xfrm>
            <a:off x="941182" y="4351625"/>
            <a:ext cx="1264042" cy="797334"/>
          </a:xfrm>
          <a:prstGeom prst="wedgeRoundRectCallout">
            <a:avLst>
              <a:gd name="adj1" fmla="val 44616"/>
              <a:gd name="adj2" fmla="val 67888"/>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Completed Chemistry </a:t>
            </a:r>
            <a:r>
              <a:rPr lang="en-US" sz="1600" dirty="0" err="1">
                <a:solidFill>
                  <a:schemeClr val="tx1"/>
                </a:solidFill>
              </a:rPr>
              <a:t>MChem</a:t>
            </a:r>
            <a:endParaRPr lang="en-US" sz="1600" dirty="0">
              <a:solidFill>
                <a:schemeClr val="tx1"/>
              </a:solidFill>
            </a:endParaRPr>
          </a:p>
        </p:txBody>
      </p:sp>
      <p:sp>
        <p:nvSpPr>
          <p:cNvPr id="37" name="Rounded Rectangle 38">
            <a:extLst>
              <a:ext uri="{FF2B5EF4-FFF2-40B4-BE49-F238E27FC236}">
                <a16:creationId xmlns:a16="http://schemas.microsoft.com/office/drawing/2014/main" id="{A6E84235-222C-E037-1C92-B383F3FC0A0E}"/>
              </a:ext>
            </a:extLst>
          </p:cNvPr>
          <p:cNvSpPr/>
          <p:nvPr/>
        </p:nvSpPr>
        <p:spPr>
          <a:xfrm>
            <a:off x="2648418" y="5543285"/>
            <a:ext cx="628610"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2006</a:t>
            </a:r>
          </a:p>
        </p:txBody>
      </p:sp>
      <p:sp>
        <p:nvSpPr>
          <p:cNvPr id="56" name="Rounded Rectangular Callout 50">
            <a:extLst>
              <a:ext uri="{FF2B5EF4-FFF2-40B4-BE49-F238E27FC236}">
                <a16:creationId xmlns:a16="http://schemas.microsoft.com/office/drawing/2014/main" id="{38D91CBB-E9DB-5121-8F24-DE6986895DFE}"/>
              </a:ext>
            </a:extLst>
          </p:cNvPr>
          <p:cNvSpPr/>
          <p:nvPr/>
        </p:nvSpPr>
        <p:spPr>
          <a:xfrm>
            <a:off x="2347635" y="4374960"/>
            <a:ext cx="1621590" cy="750664"/>
          </a:xfrm>
          <a:prstGeom prst="wedgeRoundRectCallout">
            <a:avLst>
              <a:gd name="adj1" fmla="val 509"/>
              <a:gd name="adj2" fmla="val 66403"/>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Started </a:t>
            </a:r>
            <a:r>
              <a:rPr lang="en-US" sz="1600" b="1" dirty="0">
                <a:solidFill>
                  <a:schemeClr val="tx1"/>
                </a:solidFill>
              </a:rPr>
              <a:t>Teach First </a:t>
            </a:r>
            <a:r>
              <a:rPr lang="en-US" sz="1600" dirty="0">
                <a:solidFill>
                  <a:schemeClr val="tx1"/>
                </a:solidFill>
              </a:rPr>
              <a:t>graduate scheme</a:t>
            </a:r>
          </a:p>
        </p:txBody>
      </p:sp>
      <p:sp>
        <p:nvSpPr>
          <p:cNvPr id="55" name="Rounded Rectangular Callout 49">
            <a:extLst>
              <a:ext uri="{FF2B5EF4-FFF2-40B4-BE49-F238E27FC236}">
                <a16:creationId xmlns:a16="http://schemas.microsoft.com/office/drawing/2014/main" id="{2DF4E4F6-1176-7EBF-4192-64B2DA8AAB46}"/>
              </a:ext>
            </a:extLst>
          </p:cNvPr>
          <p:cNvSpPr/>
          <p:nvPr/>
        </p:nvSpPr>
        <p:spPr>
          <a:xfrm rot="10800000" flipH="1">
            <a:off x="3436612" y="5701707"/>
            <a:ext cx="1108864" cy="619464"/>
          </a:xfrm>
          <a:prstGeom prst="wedgeRoundRectCallout">
            <a:avLst>
              <a:gd name="adj1" fmla="val -38352"/>
              <a:gd name="adj2" fmla="val 84586"/>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algn="ctr"/>
            <a:r>
              <a:rPr lang="en-US" sz="1600" dirty="0">
                <a:solidFill>
                  <a:schemeClr val="tx1"/>
                </a:solidFill>
              </a:rPr>
              <a:t>Qualified Teacher</a:t>
            </a:r>
          </a:p>
        </p:txBody>
      </p:sp>
      <p:sp>
        <p:nvSpPr>
          <p:cNvPr id="42" name="Rounded Rectangle 39">
            <a:extLst>
              <a:ext uri="{FF2B5EF4-FFF2-40B4-BE49-F238E27FC236}">
                <a16:creationId xmlns:a16="http://schemas.microsoft.com/office/drawing/2014/main" id="{2D4CCD54-C90F-8A14-BB3A-5F5794C40667}"/>
              </a:ext>
            </a:extLst>
          </p:cNvPr>
          <p:cNvSpPr/>
          <p:nvPr/>
        </p:nvSpPr>
        <p:spPr>
          <a:xfrm>
            <a:off x="4705062" y="5522982"/>
            <a:ext cx="627719"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2012</a:t>
            </a:r>
          </a:p>
        </p:txBody>
      </p:sp>
      <p:sp>
        <p:nvSpPr>
          <p:cNvPr id="3" name="Rounded Rectangular Callout 50">
            <a:extLst>
              <a:ext uri="{FF2B5EF4-FFF2-40B4-BE49-F238E27FC236}">
                <a16:creationId xmlns:a16="http://schemas.microsoft.com/office/drawing/2014/main" id="{FC4A6DD2-659E-B90E-D319-A65CE9612F7C}"/>
              </a:ext>
            </a:extLst>
          </p:cNvPr>
          <p:cNvSpPr/>
          <p:nvPr/>
        </p:nvSpPr>
        <p:spPr>
          <a:xfrm>
            <a:off x="4093409" y="4390097"/>
            <a:ext cx="2151507" cy="750664"/>
          </a:xfrm>
          <a:prstGeom prst="wedgeRoundRectCallout">
            <a:avLst>
              <a:gd name="adj1" fmla="val 509"/>
              <a:gd name="adj2" fmla="val 66403"/>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Joined UK </a:t>
            </a:r>
            <a:r>
              <a:rPr lang="en-US" sz="1600" b="1" dirty="0">
                <a:solidFill>
                  <a:schemeClr val="tx1"/>
                </a:solidFill>
              </a:rPr>
              <a:t>National Nuclear Laboratory </a:t>
            </a:r>
            <a:r>
              <a:rPr lang="en-US" sz="1600" dirty="0">
                <a:solidFill>
                  <a:schemeClr val="tx1"/>
                </a:solidFill>
              </a:rPr>
              <a:t>as Research Technologist</a:t>
            </a:r>
          </a:p>
        </p:txBody>
      </p:sp>
      <p:sp>
        <p:nvSpPr>
          <p:cNvPr id="80" name="Rounded Rectangular Callout 49">
            <a:extLst>
              <a:ext uri="{FF2B5EF4-FFF2-40B4-BE49-F238E27FC236}">
                <a16:creationId xmlns:a16="http://schemas.microsoft.com/office/drawing/2014/main" id="{03CEFF70-F511-D8C5-0807-4646D683D190}"/>
              </a:ext>
            </a:extLst>
          </p:cNvPr>
          <p:cNvSpPr/>
          <p:nvPr/>
        </p:nvSpPr>
        <p:spPr>
          <a:xfrm rot="10800000" flipH="1">
            <a:off x="5436432" y="5933822"/>
            <a:ext cx="1813150" cy="343616"/>
          </a:xfrm>
          <a:prstGeom prst="wedgeRoundRectCallout">
            <a:avLst>
              <a:gd name="adj1" fmla="val -46704"/>
              <a:gd name="adj2" fmla="val 175806"/>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algn="ctr"/>
            <a:r>
              <a:rPr lang="en-US" sz="1600" dirty="0">
                <a:solidFill>
                  <a:schemeClr val="tx1"/>
                </a:solidFill>
              </a:rPr>
              <a:t>Chartered Chemist</a:t>
            </a:r>
          </a:p>
        </p:txBody>
      </p:sp>
      <p:sp>
        <p:nvSpPr>
          <p:cNvPr id="44" name="Rounded Rectangle 40">
            <a:extLst>
              <a:ext uri="{FF2B5EF4-FFF2-40B4-BE49-F238E27FC236}">
                <a16:creationId xmlns:a16="http://schemas.microsoft.com/office/drawing/2014/main" id="{C2C5C73B-8190-44E6-BF0B-2A37555FF2F6}"/>
              </a:ext>
            </a:extLst>
          </p:cNvPr>
          <p:cNvSpPr/>
          <p:nvPr/>
        </p:nvSpPr>
        <p:spPr>
          <a:xfrm>
            <a:off x="6085418" y="5567078"/>
            <a:ext cx="63647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2018</a:t>
            </a:r>
          </a:p>
        </p:txBody>
      </p:sp>
      <p:sp>
        <p:nvSpPr>
          <p:cNvPr id="58" name="Rounded Rectangular Callout 52">
            <a:extLst>
              <a:ext uri="{FF2B5EF4-FFF2-40B4-BE49-F238E27FC236}">
                <a16:creationId xmlns:a16="http://schemas.microsoft.com/office/drawing/2014/main" id="{58C730BB-316F-5659-CC6D-8B37F2DC9ADE}"/>
              </a:ext>
            </a:extLst>
          </p:cNvPr>
          <p:cNvSpPr/>
          <p:nvPr/>
        </p:nvSpPr>
        <p:spPr>
          <a:xfrm rot="10800000" flipH="1" flipV="1">
            <a:off x="6358282" y="4390097"/>
            <a:ext cx="1886956" cy="622174"/>
          </a:xfrm>
          <a:prstGeom prst="wedgeRoundRectCallout">
            <a:avLst>
              <a:gd name="adj1" fmla="val -43516"/>
              <a:gd name="adj2" fmla="val 98050"/>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Head of Technical Skills at UKNNL</a:t>
            </a:r>
          </a:p>
        </p:txBody>
      </p:sp>
      <p:sp>
        <p:nvSpPr>
          <p:cNvPr id="46" name="Rounded Rectangle 42">
            <a:extLst>
              <a:ext uri="{FF2B5EF4-FFF2-40B4-BE49-F238E27FC236}">
                <a16:creationId xmlns:a16="http://schemas.microsoft.com/office/drawing/2014/main" id="{A154685C-F919-D152-D61F-3AFB47F25E50}"/>
              </a:ext>
            </a:extLst>
          </p:cNvPr>
          <p:cNvSpPr/>
          <p:nvPr/>
        </p:nvSpPr>
        <p:spPr>
          <a:xfrm>
            <a:off x="7406498" y="5049227"/>
            <a:ext cx="618898"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2019</a:t>
            </a:r>
          </a:p>
        </p:txBody>
      </p:sp>
      <p:sp>
        <p:nvSpPr>
          <p:cNvPr id="75" name="Rounded Rectangular Callout 52">
            <a:extLst>
              <a:ext uri="{FF2B5EF4-FFF2-40B4-BE49-F238E27FC236}">
                <a16:creationId xmlns:a16="http://schemas.microsoft.com/office/drawing/2014/main" id="{E1DB5887-DFB1-DD86-04BC-495B9CE9E47A}"/>
              </a:ext>
            </a:extLst>
          </p:cNvPr>
          <p:cNvSpPr/>
          <p:nvPr/>
        </p:nvSpPr>
        <p:spPr>
          <a:xfrm rot="10800000" flipH="1" flipV="1">
            <a:off x="8300535" y="4147035"/>
            <a:ext cx="2151507" cy="812404"/>
          </a:xfrm>
          <a:prstGeom prst="wedgeRoundRectCallout">
            <a:avLst>
              <a:gd name="adj1" fmla="val -73119"/>
              <a:gd name="adj2" fmla="val 100755"/>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Waste &amp; Residue Processing Capability Manager at UKNNL</a:t>
            </a:r>
          </a:p>
        </p:txBody>
      </p:sp>
      <p:sp>
        <p:nvSpPr>
          <p:cNvPr id="70" name="Rounded Rectangle 42">
            <a:extLst>
              <a:ext uri="{FF2B5EF4-FFF2-40B4-BE49-F238E27FC236}">
                <a16:creationId xmlns:a16="http://schemas.microsoft.com/office/drawing/2014/main" id="{E5DBCDD2-DF9F-9376-A79B-1731A816E383}"/>
              </a:ext>
            </a:extLst>
          </p:cNvPr>
          <p:cNvSpPr/>
          <p:nvPr/>
        </p:nvSpPr>
        <p:spPr>
          <a:xfrm>
            <a:off x="9265905" y="5077309"/>
            <a:ext cx="618898"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2023</a:t>
            </a:r>
          </a:p>
        </p:txBody>
      </p:sp>
      <p:sp>
        <p:nvSpPr>
          <p:cNvPr id="100" name="Rounded Rectangular Callout 49">
            <a:extLst>
              <a:ext uri="{FF2B5EF4-FFF2-40B4-BE49-F238E27FC236}">
                <a16:creationId xmlns:a16="http://schemas.microsoft.com/office/drawing/2014/main" id="{3B17A19E-D010-C043-AF1A-7D8E00924CE5}"/>
              </a:ext>
            </a:extLst>
          </p:cNvPr>
          <p:cNvSpPr/>
          <p:nvPr/>
        </p:nvSpPr>
        <p:spPr>
          <a:xfrm rot="10800000" flipH="1">
            <a:off x="8002219" y="5676810"/>
            <a:ext cx="3092710" cy="647030"/>
          </a:xfrm>
          <a:prstGeom prst="wedgeRoundRectCallout">
            <a:avLst>
              <a:gd name="adj1" fmla="val -3622"/>
              <a:gd name="adj2" fmla="val 72294"/>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algn="ctr"/>
            <a:r>
              <a:rPr lang="en-US" sz="1600" dirty="0">
                <a:solidFill>
                  <a:schemeClr val="tx1"/>
                </a:solidFill>
              </a:rPr>
              <a:t>Joined </a:t>
            </a:r>
            <a:r>
              <a:rPr lang="en-US" sz="1600" b="1" dirty="0">
                <a:solidFill>
                  <a:schemeClr val="tx1"/>
                </a:solidFill>
              </a:rPr>
              <a:t>LU</a:t>
            </a:r>
            <a:r>
              <a:rPr lang="en-US" sz="1600" dirty="0">
                <a:solidFill>
                  <a:schemeClr val="tx1"/>
                </a:solidFill>
              </a:rPr>
              <a:t> as Head of Operations, Faculty of Science and Technology</a:t>
            </a:r>
          </a:p>
        </p:txBody>
      </p:sp>
      <p:cxnSp>
        <p:nvCxnSpPr>
          <p:cNvPr id="47" name="Straight Arrow Connector 46">
            <a:extLst>
              <a:ext uri="{FF2B5EF4-FFF2-40B4-BE49-F238E27FC236}">
                <a16:creationId xmlns:a16="http://schemas.microsoft.com/office/drawing/2014/main" id="{905E6DE4-E65B-70E3-FD28-EDD898DCB446}"/>
              </a:ext>
              <a:ext uri="{C183D7F6-B498-43B3-948B-1728B52AA6E4}">
                <adec:decorative xmlns:adec="http://schemas.microsoft.com/office/drawing/2017/decorative" val="1"/>
              </a:ext>
            </a:extLst>
          </p:cNvPr>
          <p:cNvCxnSpPr>
            <a:cxnSpLocks/>
          </p:cNvCxnSpPr>
          <p:nvPr/>
        </p:nvCxnSpPr>
        <p:spPr>
          <a:xfrm>
            <a:off x="9698832" y="5414245"/>
            <a:ext cx="65320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CB1ED285-B2A9-E4FB-95FA-4D7F444B9DD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74543"/>
          <a:stretch/>
        </p:blipFill>
        <p:spPr>
          <a:xfrm>
            <a:off x="10352037" y="4985776"/>
            <a:ext cx="452851" cy="559745"/>
          </a:xfrm>
          <a:prstGeom prst="rect">
            <a:avLst/>
          </a:prstGeom>
        </p:spPr>
      </p:pic>
      <p:cxnSp>
        <p:nvCxnSpPr>
          <p:cNvPr id="66" name="Straight Connector 65">
            <a:extLst>
              <a:ext uri="{FF2B5EF4-FFF2-40B4-BE49-F238E27FC236}">
                <a16:creationId xmlns:a16="http://schemas.microsoft.com/office/drawing/2014/main" id="{F13941B5-D8F5-E02E-680A-35D639E89F82}"/>
              </a:ext>
              <a:ext uri="{C183D7F6-B498-43B3-948B-1728B52AA6E4}">
                <adec:decorative xmlns:adec="http://schemas.microsoft.com/office/drawing/2017/decorative" val="1"/>
              </a:ext>
            </a:extLst>
          </p:cNvPr>
          <p:cNvCxnSpPr>
            <a:cxnSpLocks/>
          </p:cNvCxnSpPr>
          <p:nvPr/>
        </p:nvCxnSpPr>
        <p:spPr>
          <a:xfrm>
            <a:off x="7891808" y="5417814"/>
            <a:ext cx="148448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DB8A1081-3CCB-193B-9DE2-E52850A8570A}"/>
              </a:ext>
              <a:ext uri="{C183D7F6-B498-43B3-948B-1728B52AA6E4}">
                <adec:decorative xmlns:adec="http://schemas.microsoft.com/office/drawing/2017/decorative" val="1"/>
              </a:ext>
            </a:extLst>
          </p:cNvPr>
          <p:cNvSpPr/>
          <p:nvPr/>
        </p:nvSpPr>
        <p:spPr>
          <a:xfrm>
            <a:off x="9457348" y="53383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a:extLst>
              <a:ext uri="{FF2B5EF4-FFF2-40B4-BE49-F238E27FC236}">
                <a16:creationId xmlns:a16="http://schemas.microsoft.com/office/drawing/2014/main" id="{996F8CA5-3B36-D68E-88FF-A44BDE353C1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31530" y="2684433"/>
            <a:ext cx="914400" cy="914400"/>
          </a:xfrm>
          <a:prstGeom prst="rect">
            <a:avLst/>
          </a:prstGeom>
        </p:spPr>
      </p:pic>
      <p:pic>
        <p:nvPicPr>
          <p:cNvPr id="88" name="Graphic 87">
            <a:extLst>
              <a:ext uri="{FF2B5EF4-FFF2-40B4-BE49-F238E27FC236}">
                <a16:creationId xmlns:a16="http://schemas.microsoft.com/office/drawing/2014/main" id="{503199A0-48B3-BA3B-F275-934753691D0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71497" y="1648952"/>
            <a:ext cx="914400" cy="914400"/>
          </a:xfrm>
          <a:prstGeom prst="rect">
            <a:avLst/>
          </a:prstGeom>
        </p:spPr>
      </p:pic>
      <p:pic>
        <p:nvPicPr>
          <p:cNvPr id="91" name="Graphic 90">
            <a:extLst>
              <a:ext uri="{FF2B5EF4-FFF2-40B4-BE49-F238E27FC236}">
                <a16:creationId xmlns:a16="http://schemas.microsoft.com/office/drawing/2014/main" id="{8321CC2D-F55E-4859-862D-C0A87C309E8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77407" y="2793976"/>
            <a:ext cx="914400" cy="914400"/>
          </a:xfrm>
          <a:prstGeom prst="rect">
            <a:avLst/>
          </a:prstGeom>
        </p:spPr>
      </p:pic>
      <p:pic>
        <p:nvPicPr>
          <p:cNvPr id="97" name="Graphic 96">
            <a:extLst>
              <a:ext uri="{FF2B5EF4-FFF2-40B4-BE49-F238E27FC236}">
                <a16:creationId xmlns:a16="http://schemas.microsoft.com/office/drawing/2014/main" id="{BCFD7691-648A-D84D-42F5-B1CE875F3DE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93731" y="1641085"/>
            <a:ext cx="914400" cy="914400"/>
          </a:xfrm>
          <a:prstGeom prst="rect">
            <a:avLst/>
          </a:prstGeom>
        </p:spPr>
      </p:pic>
    </p:spTree>
    <p:extLst>
      <p:ext uri="{BB962C8B-B14F-4D97-AF65-F5344CB8AC3E}">
        <p14:creationId xmlns:p14="http://schemas.microsoft.com/office/powerpoint/2010/main" val="1748533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Oval 92">
            <a:extLst>
              <a:ext uri="{FF2B5EF4-FFF2-40B4-BE49-F238E27FC236}">
                <a16:creationId xmlns:a16="http://schemas.microsoft.com/office/drawing/2014/main" id="{2AF21AFB-00E5-A508-00B8-FC2AD32E7EEF}"/>
              </a:ext>
              <a:ext uri="{C183D7F6-B498-43B3-948B-1728B52AA6E4}">
                <adec:decorative xmlns:adec="http://schemas.microsoft.com/office/drawing/2017/decorative" val="1"/>
              </a:ext>
            </a:extLst>
          </p:cNvPr>
          <p:cNvSpPr/>
          <p:nvPr/>
        </p:nvSpPr>
        <p:spPr>
          <a:xfrm>
            <a:off x="9037880" y="4036378"/>
            <a:ext cx="1981200" cy="1981200"/>
          </a:xfrm>
          <a:prstGeom prst="ellipse">
            <a:avLst/>
          </a:prstGeom>
          <a:solidFill>
            <a:schemeClr val="bg1">
              <a:lumMod val="95000"/>
            </a:schemeClr>
          </a:solid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
            </a:r>
          </a:p>
        </p:txBody>
      </p:sp>
      <p:sp>
        <p:nvSpPr>
          <p:cNvPr id="92" name="Oval 91">
            <a:extLst>
              <a:ext uri="{FF2B5EF4-FFF2-40B4-BE49-F238E27FC236}">
                <a16:creationId xmlns:a16="http://schemas.microsoft.com/office/drawing/2014/main" id="{25EBBFB2-67EB-4F16-E5B5-6EDFFC4A3881}"/>
              </a:ext>
              <a:ext uri="{C183D7F6-B498-43B3-948B-1728B52AA6E4}">
                <adec:decorative xmlns:adec="http://schemas.microsoft.com/office/drawing/2017/decorative" val="1"/>
              </a:ext>
            </a:extLst>
          </p:cNvPr>
          <p:cNvSpPr/>
          <p:nvPr/>
        </p:nvSpPr>
        <p:spPr>
          <a:xfrm>
            <a:off x="6270674" y="3999928"/>
            <a:ext cx="1981200" cy="1981200"/>
          </a:xfrm>
          <a:prstGeom prst="ellipse">
            <a:avLst/>
          </a:prstGeom>
          <a:solidFill>
            <a:schemeClr val="accent5">
              <a:lumMod val="20000"/>
              <a:lumOff val="80000"/>
            </a:schemeClr>
          </a:solid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E338349B-151C-F7F0-B5D7-996BD5C07B59}"/>
              </a:ext>
              <a:ext uri="{C183D7F6-B498-43B3-948B-1728B52AA6E4}">
                <adec:decorative xmlns:adec="http://schemas.microsoft.com/office/drawing/2017/decorative" val="1"/>
              </a:ext>
            </a:extLst>
          </p:cNvPr>
          <p:cNvSpPr/>
          <p:nvPr/>
        </p:nvSpPr>
        <p:spPr>
          <a:xfrm>
            <a:off x="3362921" y="4019619"/>
            <a:ext cx="1981200" cy="1981200"/>
          </a:xfrm>
          <a:prstGeom prst="ellipse">
            <a:avLst/>
          </a:prstGeom>
          <a:solidFill>
            <a:schemeClr val="bg1">
              <a:lumMod val="95000"/>
            </a:schemeClr>
          </a:solid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CFC63E9-0A5C-43CA-7F4B-800898062AF6}"/>
              </a:ext>
            </a:extLst>
          </p:cNvPr>
          <p:cNvSpPr>
            <a:spLocks noGrp="1"/>
          </p:cNvSpPr>
          <p:nvPr>
            <p:ph type="ctrTitle"/>
          </p:nvPr>
        </p:nvSpPr>
        <p:spPr>
          <a:xfrm>
            <a:off x="1015882" y="108205"/>
            <a:ext cx="6470768" cy="1152128"/>
          </a:xfrm>
        </p:spPr>
        <p:txBody>
          <a:bodyPr/>
          <a:lstStyle/>
          <a:p>
            <a:r>
              <a:rPr lang="en-US" dirty="0"/>
              <a:t>Me and Chemistry – Debbie Coombs</a:t>
            </a:r>
          </a:p>
        </p:txBody>
      </p:sp>
      <p:pic>
        <p:nvPicPr>
          <p:cNvPr id="5" name="Picture 4">
            <a:extLst>
              <a:ext uri="{FF2B5EF4-FFF2-40B4-BE49-F238E27FC236}">
                <a16:creationId xmlns:a16="http://schemas.microsoft.com/office/drawing/2014/main" id="{AAB1F63D-1C8C-AF4E-F979-E580F12F5B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3109" y="1035943"/>
            <a:ext cx="1878324" cy="1912066"/>
          </a:xfrm>
          <a:prstGeom prst="rect">
            <a:avLst/>
          </a:prstGeom>
        </p:spPr>
      </p:pic>
      <p:sp>
        <p:nvSpPr>
          <p:cNvPr id="24" name="object 6">
            <a:extLst>
              <a:ext uri="{FF2B5EF4-FFF2-40B4-BE49-F238E27FC236}">
                <a16:creationId xmlns:a16="http://schemas.microsoft.com/office/drawing/2014/main" id="{E64220F0-F1B6-EC55-9A91-5EDF7C891CF6}"/>
              </a:ext>
            </a:extLst>
          </p:cNvPr>
          <p:cNvSpPr txBox="1">
            <a:spLocks/>
          </p:cNvSpPr>
          <p:nvPr/>
        </p:nvSpPr>
        <p:spPr>
          <a:xfrm>
            <a:off x="905683" y="2975619"/>
            <a:ext cx="2060673" cy="381515"/>
          </a:xfrm>
          <a:prstGeom prst="rect">
            <a:avLst/>
          </a:prstGeom>
        </p:spPr>
        <p:txBody>
          <a:bodyPr vert="horz" wrap="square" lIns="0" tIns="12065" rIns="0" bIns="0" rtlCol="0" anchor="ctr">
            <a:spAutoFit/>
          </a:bodyPr>
          <a:lstStyle>
            <a:lvl1pPr algn="l" defTabSz="823600" rtl="0" eaLnBrk="1" latinLnBrk="0" hangingPunct="1">
              <a:lnSpc>
                <a:spcPts val="3152"/>
              </a:lnSpc>
              <a:spcBef>
                <a:spcPct val="0"/>
              </a:spcBef>
              <a:buNone/>
              <a:defRPr sz="3243" kern="1200">
                <a:solidFill>
                  <a:srgbClr val="B5121B"/>
                </a:solidFill>
                <a:latin typeface="+mj-lt"/>
                <a:ea typeface="+mj-ea"/>
                <a:cs typeface="+mj-cs"/>
              </a:defRPr>
            </a:lvl1pPr>
          </a:lstStyle>
          <a:p>
            <a:pPr marL="12700">
              <a:lnSpc>
                <a:spcPct val="100000"/>
              </a:lnSpc>
              <a:spcBef>
                <a:spcPts val="95"/>
              </a:spcBef>
            </a:pPr>
            <a:r>
              <a:rPr lang="en-GB" sz="2400" spc="-105" dirty="0">
                <a:solidFill>
                  <a:srgbClr val="000000"/>
                </a:solidFill>
                <a:latin typeface="+mn-lt"/>
                <a:cs typeface="Gotham"/>
              </a:rPr>
              <a:t>Debbie Coombs</a:t>
            </a:r>
            <a:endParaRPr lang="en-GB" sz="2400" dirty="0">
              <a:latin typeface="+mn-lt"/>
              <a:cs typeface="Gotham"/>
            </a:endParaRPr>
          </a:p>
        </p:txBody>
      </p:sp>
      <p:sp>
        <p:nvSpPr>
          <p:cNvPr id="7" name="object 6">
            <a:extLst>
              <a:ext uri="{FF2B5EF4-FFF2-40B4-BE49-F238E27FC236}">
                <a16:creationId xmlns:a16="http://schemas.microsoft.com/office/drawing/2014/main" id="{83C0009B-E458-4D90-8D9C-0D1A36253028}"/>
              </a:ext>
            </a:extLst>
          </p:cNvPr>
          <p:cNvSpPr txBox="1">
            <a:spLocks/>
          </p:cNvSpPr>
          <p:nvPr/>
        </p:nvSpPr>
        <p:spPr>
          <a:xfrm>
            <a:off x="2713169" y="1006505"/>
            <a:ext cx="5154122"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spcBef>
                <a:spcPts val="95"/>
              </a:spcBef>
            </a:pPr>
            <a:r>
              <a:rPr lang="en-GB" sz="2400" kern="0" spc="-105">
                <a:solidFill>
                  <a:srgbClr val="000000"/>
                </a:solidFill>
                <a:latin typeface="+mn-lt"/>
                <a:cs typeface="Gotham"/>
              </a:rPr>
              <a:t>How did I get here?</a:t>
            </a:r>
            <a:endParaRPr lang="en-GB" sz="2400" kern="0">
              <a:latin typeface="+mn-lt"/>
              <a:cs typeface="Gotham"/>
            </a:endParaRPr>
          </a:p>
        </p:txBody>
      </p:sp>
      <p:cxnSp>
        <p:nvCxnSpPr>
          <p:cNvPr id="16" name="Straight Connector 15">
            <a:extLst>
              <a:ext uri="{FF2B5EF4-FFF2-40B4-BE49-F238E27FC236}">
                <a16:creationId xmlns:a16="http://schemas.microsoft.com/office/drawing/2014/main" id="{F55CD6F1-6FD9-EEEB-F0E2-695461CC7EA8}"/>
              </a:ext>
              <a:ext uri="{C183D7F6-B498-43B3-948B-1728B52AA6E4}">
                <adec:decorative xmlns:adec="http://schemas.microsoft.com/office/drawing/2017/decorative" val="1"/>
              </a:ext>
            </a:extLst>
          </p:cNvPr>
          <p:cNvCxnSpPr/>
          <p:nvPr/>
        </p:nvCxnSpPr>
        <p:spPr>
          <a:xfrm>
            <a:off x="2891912"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4995996-029D-2588-B29D-11FA26A22029}"/>
              </a:ext>
              <a:ext uri="{C183D7F6-B498-43B3-948B-1728B52AA6E4}">
                <adec:decorative xmlns:adec="http://schemas.microsoft.com/office/drawing/2017/decorative" val="1"/>
              </a:ext>
            </a:extLst>
          </p:cNvPr>
          <p:cNvSpPr/>
          <p:nvPr/>
        </p:nvSpPr>
        <p:spPr>
          <a:xfrm>
            <a:off x="4013046"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E7E13EE-2A08-B06C-1325-548B23F62CC1}"/>
              </a:ext>
              <a:ext uri="{C183D7F6-B498-43B3-948B-1728B52AA6E4}">
                <adec:decorative xmlns:adec="http://schemas.microsoft.com/office/drawing/2017/decorative" val="1"/>
              </a:ext>
            </a:extLst>
          </p:cNvPr>
          <p:cNvCxnSpPr/>
          <p:nvPr/>
        </p:nvCxnSpPr>
        <p:spPr>
          <a:xfrm>
            <a:off x="4199895"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2606139-8BD5-B105-4259-2242CC398113}"/>
              </a:ext>
              <a:ext uri="{C183D7F6-B498-43B3-948B-1728B52AA6E4}">
                <adec:decorative xmlns:adec="http://schemas.microsoft.com/office/drawing/2017/decorative" val="1"/>
              </a:ext>
            </a:extLst>
          </p:cNvPr>
          <p:cNvSpPr/>
          <p:nvPr/>
        </p:nvSpPr>
        <p:spPr>
          <a:xfrm>
            <a:off x="5321029"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8ABBCC8-78A1-675E-52F4-B516BB2C7328}"/>
              </a:ext>
              <a:ext uri="{C183D7F6-B498-43B3-948B-1728B52AA6E4}">
                <adec:decorative xmlns:adec="http://schemas.microsoft.com/office/drawing/2017/decorative" val="1"/>
              </a:ext>
            </a:extLst>
          </p:cNvPr>
          <p:cNvCxnSpPr/>
          <p:nvPr/>
        </p:nvCxnSpPr>
        <p:spPr>
          <a:xfrm>
            <a:off x="5591368"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817DE81-B4C8-09BD-C78A-BDBF5C365947}"/>
              </a:ext>
              <a:ext uri="{C183D7F6-B498-43B3-948B-1728B52AA6E4}">
                <adec:decorative xmlns:adec="http://schemas.microsoft.com/office/drawing/2017/decorative" val="1"/>
              </a:ext>
            </a:extLst>
          </p:cNvPr>
          <p:cNvSpPr/>
          <p:nvPr/>
        </p:nvSpPr>
        <p:spPr>
          <a:xfrm>
            <a:off x="6712502"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F48CF83-8A21-A063-7B3D-C21DBC67DD53}"/>
              </a:ext>
              <a:ext uri="{C183D7F6-B498-43B3-948B-1728B52AA6E4}">
                <adec:decorative xmlns:adec="http://schemas.microsoft.com/office/drawing/2017/decorative" val="1"/>
              </a:ext>
            </a:extLst>
          </p:cNvPr>
          <p:cNvCxnSpPr/>
          <p:nvPr/>
        </p:nvCxnSpPr>
        <p:spPr>
          <a:xfrm>
            <a:off x="6982841"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3EBE0C5E-9673-73DA-0193-6AD1E8D86D04}"/>
              </a:ext>
              <a:ext uri="{C183D7F6-B498-43B3-948B-1728B52AA6E4}">
                <adec:decorative xmlns:adec="http://schemas.microsoft.com/office/drawing/2017/decorative" val="1"/>
              </a:ext>
            </a:extLst>
          </p:cNvPr>
          <p:cNvSpPr/>
          <p:nvPr/>
        </p:nvSpPr>
        <p:spPr>
          <a:xfrm>
            <a:off x="8103975"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57ED7A0D-2AB1-9D0A-64E2-D0EAB1AB4755}"/>
              </a:ext>
              <a:ext uri="{C183D7F6-B498-43B3-948B-1728B52AA6E4}">
                <adec:decorative xmlns:adec="http://schemas.microsoft.com/office/drawing/2017/decorative" val="1"/>
              </a:ext>
            </a:extLst>
          </p:cNvPr>
          <p:cNvCxnSpPr/>
          <p:nvPr/>
        </p:nvCxnSpPr>
        <p:spPr>
          <a:xfrm>
            <a:off x="8374314"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E9CDDC2-DE5E-6E7D-D3D9-C1F9806D658A}"/>
              </a:ext>
              <a:ext uri="{C183D7F6-B498-43B3-948B-1728B52AA6E4}">
                <adec:decorative xmlns:adec="http://schemas.microsoft.com/office/drawing/2017/decorative" val="1"/>
              </a:ext>
            </a:extLst>
          </p:cNvPr>
          <p:cNvSpPr/>
          <p:nvPr/>
        </p:nvSpPr>
        <p:spPr>
          <a:xfrm>
            <a:off x="9495448"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5842480A-D7B8-A4A6-B489-71094B6DE37E}"/>
              </a:ext>
              <a:ext uri="{C183D7F6-B498-43B3-948B-1728B52AA6E4}">
                <adec:decorative xmlns:adec="http://schemas.microsoft.com/office/drawing/2017/decorative" val="0"/>
              </a:ext>
            </a:extLst>
          </p:cNvPr>
          <p:cNvSpPr/>
          <p:nvPr/>
        </p:nvSpPr>
        <p:spPr>
          <a:xfrm>
            <a:off x="3761258" y="2718196"/>
            <a:ext cx="64791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1998</a:t>
            </a:r>
          </a:p>
        </p:txBody>
      </p:sp>
      <p:sp>
        <p:nvSpPr>
          <p:cNvPr id="69" name="TextBox 68">
            <a:extLst>
              <a:ext uri="{FF2B5EF4-FFF2-40B4-BE49-F238E27FC236}">
                <a16:creationId xmlns:a16="http://schemas.microsoft.com/office/drawing/2014/main" id="{B25C703C-EBC0-A99E-DFD1-36DE654B7729}"/>
              </a:ext>
            </a:extLst>
          </p:cNvPr>
          <p:cNvSpPr txBox="1"/>
          <p:nvPr/>
        </p:nvSpPr>
        <p:spPr>
          <a:xfrm>
            <a:off x="2697466" y="1605383"/>
            <a:ext cx="1244940" cy="584775"/>
          </a:xfrm>
          <a:prstGeom prst="rect">
            <a:avLst/>
          </a:prstGeom>
          <a:noFill/>
        </p:spPr>
        <p:txBody>
          <a:bodyPr wrap="square">
            <a:spAutoFit/>
          </a:bodyPr>
          <a:lstStyle/>
          <a:p>
            <a:pPr algn="ctr"/>
            <a:r>
              <a:rPr lang="en-GB" sz="1600" spc="-105" dirty="0">
                <a:solidFill>
                  <a:srgbClr val="000000"/>
                </a:solidFill>
              </a:rPr>
              <a:t>Chemist Apprenticeship</a:t>
            </a:r>
            <a:endParaRPr lang="en-US" sz="1600" dirty="0"/>
          </a:p>
        </p:txBody>
      </p:sp>
      <p:sp>
        <p:nvSpPr>
          <p:cNvPr id="39" name="Rounded Rectangle 38">
            <a:extLst>
              <a:ext uri="{FF2B5EF4-FFF2-40B4-BE49-F238E27FC236}">
                <a16:creationId xmlns:a16="http://schemas.microsoft.com/office/drawing/2014/main" id="{5B1A96C7-4DAE-5B8C-4A8D-65361A5B9474}"/>
              </a:ext>
              <a:ext uri="{C183D7F6-B498-43B3-948B-1728B52AA6E4}">
                <adec:decorative xmlns:adec="http://schemas.microsoft.com/office/drawing/2017/decorative" val="0"/>
              </a:ext>
            </a:extLst>
          </p:cNvPr>
          <p:cNvSpPr/>
          <p:nvPr/>
        </p:nvSpPr>
        <p:spPr>
          <a:xfrm>
            <a:off x="5036018" y="2711185"/>
            <a:ext cx="628610"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2003</a:t>
            </a:r>
          </a:p>
        </p:txBody>
      </p:sp>
      <p:sp>
        <p:nvSpPr>
          <p:cNvPr id="65" name="TextBox 64">
            <a:extLst>
              <a:ext uri="{FF2B5EF4-FFF2-40B4-BE49-F238E27FC236}">
                <a16:creationId xmlns:a16="http://schemas.microsoft.com/office/drawing/2014/main" id="{881A7837-4DC0-280A-A5C0-B9D6D2D5C0A4}"/>
              </a:ext>
            </a:extLst>
          </p:cNvPr>
          <p:cNvSpPr txBox="1"/>
          <p:nvPr/>
        </p:nvSpPr>
        <p:spPr>
          <a:xfrm>
            <a:off x="4241443" y="1607186"/>
            <a:ext cx="1399548" cy="523220"/>
          </a:xfrm>
          <a:prstGeom prst="rect">
            <a:avLst/>
          </a:prstGeom>
          <a:noFill/>
        </p:spPr>
        <p:txBody>
          <a:bodyPr wrap="square">
            <a:spAutoFit/>
          </a:bodyPr>
          <a:lstStyle/>
          <a:p>
            <a:pPr algn="ctr"/>
            <a:r>
              <a:rPr lang="en-GB" sz="1400" spc="-105" dirty="0">
                <a:solidFill>
                  <a:srgbClr val="000000"/>
                </a:solidFill>
              </a:rPr>
              <a:t>BSc (HONS) Chemistry </a:t>
            </a:r>
            <a:endParaRPr lang="en-US" sz="1400" dirty="0"/>
          </a:p>
        </p:txBody>
      </p:sp>
      <p:sp>
        <p:nvSpPr>
          <p:cNvPr id="67" name="TextBox 66">
            <a:extLst>
              <a:ext uri="{FF2B5EF4-FFF2-40B4-BE49-F238E27FC236}">
                <a16:creationId xmlns:a16="http://schemas.microsoft.com/office/drawing/2014/main" id="{4C6CDC39-160C-EF65-37A7-54D3B95B475F}"/>
              </a:ext>
            </a:extLst>
          </p:cNvPr>
          <p:cNvSpPr txBox="1"/>
          <p:nvPr/>
        </p:nvSpPr>
        <p:spPr>
          <a:xfrm>
            <a:off x="5635339" y="2793851"/>
            <a:ext cx="1192387" cy="523220"/>
          </a:xfrm>
          <a:prstGeom prst="rect">
            <a:avLst/>
          </a:prstGeom>
          <a:noFill/>
        </p:spPr>
        <p:txBody>
          <a:bodyPr wrap="square">
            <a:spAutoFit/>
          </a:bodyPr>
          <a:lstStyle/>
          <a:p>
            <a:pPr algn="ctr"/>
            <a:r>
              <a:rPr lang="en-GB" sz="1400" spc="-105" dirty="0">
                <a:solidFill>
                  <a:srgbClr val="000000"/>
                </a:solidFill>
              </a:rPr>
              <a:t>Development Chemist, BASF </a:t>
            </a:r>
            <a:endParaRPr lang="en-US" sz="1400" dirty="0"/>
          </a:p>
        </p:txBody>
      </p:sp>
      <p:sp>
        <p:nvSpPr>
          <p:cNvPr id="40" name="Rounded Rectangle 39">
            <a:extLst>
              <a:ext uri="{FF2B5EF4-FFF2-40B4-BE49-F238E27FC236}">
                <a16:creationId xmlns:a16="http://schemas.microsoft.com/office/drawing/2014/main" id="{9E71CBB0-3A10-3B2B-2D8A-C259EFB72950}"/>
              </a:ext>
              <a:ext uri="{C183D7F6-B498-43B3-948B-1728B52AA6E4}">
                <adec:decorative xmlns:adec="http://schemas.microsoft.com/office/drawing/2017/decorative" val="0"/>
              </a:ext>
            </a:extLst>
          </p:cNvPr>
          <p:cNvSpPr/>
          <p:nvPr/>
        </p:nvSpPr>
        <p:spPr>
          <a:xfrm>
            <a:off x="6508462" y="2242875"/>
            <a:ext cx="627719"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2010</a:t>
            </a:r>
          </a:p>
        </p:txBody>
      </p:sp>
      <p:sp>
        <p:nvSpPr>
          <p:cNvPr id="71" name="TextBox 70">
            <a:extLst>
              <a:ext uri="{FF2B5EF4-FFF2-40B4-BE49-F238E27FC236}">
                <a16:creationId xmlns:a16="http://schemas.microsoft.com/office/drawing/2014/main" id="{88076FB6-602F-F6A4-D867-D78A9C0F55E5}"/>
              </a:ext>
            </a:extLst>
          </p:cNvPr>
          <p:cNvSpPr txBox="1"/>
          <p:nvPr/>
        </p:nvSpPr>
        <p:spPr>
          <a:xfrm>
            <a:off x="7089475" y="1665527"/>
            <a:ext cx="1145250" cy="523220"/>
          </a:xfrm>
          <a:prstGeom prst="rect">
            <a:avLst/>
          </a:prstGeom>
          <a:noFill/>
        </p:spPr>
        <p:txBody>
          <a:bodyPr wrap="square">
            <a:spAutoFit/>
          </a:bodyPr>
          <a:lstStyle/>
          <a:p>
            <a:pPr algn="ctr"/>
            <a:r>
              <a:rPr lang="en-GB" sz="1400" spc="-105" dirty="0">
                <a:solidFill>
                  <a:srgbClr val="000000"/>
                </a:solidFill>
              </a:rPr>
              <a:t>Technical Sales,  IMCD &amp; BASF</a:t>
            </a:r>
            <a:endParaRPr lang="en-US" sz="1400" dirty="0"/>
          </a:p>
        </p:txBody>
      </p:sp>
      <p:sp>
        <p:nvSpPr>
          <p:cNvPr id="41" name="Rounded Rectangle 40">
            <a:extLst>
              <a:ext uri="{FF2B5EF4-FFF2-40B4-BE49-F238E27FC236}">
                <a16:creationId xmlns:a16="http://schemas.microsoft.com/office/drawing/2014/main" id="{38F38553-1E44-F149-7271-C0C36DA2699F}"/>
              </a:ext>
              <a:ext uri="{C183D7F6-B498-43B3-948B-1728B52AA6E4}">
                <adec:decorative xmlns:adec="http://schemas.microsoft.com/office/drawing/2017/decorative" val="0"/>
              </a:ext>
            </a:extLst>
          </p:cNvPr>
          <p:cNvSpPr/>
          <p:nvPr/>
        </p:nvSpPr>
        <p:spPr>
          <a:xfrm>
            <a:off x="7888818" y="2734978"/>
            <a:ext cx="63647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2020</a:t>
            </a:r>
          </a:p>
        </p:txBody>
      </p:sp>
      <p:sp>
        <p:nvSpPr>
          <p:cNvPr id="74" name="TextBox 73">
            <a:extLst>
              <a:ext uri="{FF2B5EF4-FFF2-40B4-BE49-F238E27FC236}">
                <a16:creationId xmlns:a16="http://schemas.microsoft.com/office/drawing/2014/main" id="{9B236D8B-F12C-953F-5E56-F2E1C329D850}"/>
              </a:ext>
            </a:extLst>
          </p:cNvPr>
          <p:cNvSpPr txBox="1"/>
          <p:nvPr/>
        </p:nvSpPr>
        <p:spPr>
          <a:xfrm>
            <a:off x="8390194" y="1549205"/>
            <a:ext cx="1926049" cy="523220"/>
          </a:xfrm>
          <a:prstGeom prst="rect">
            <a:avLst/>
          </a:prstGeom>
          <a:noFill/>
        </p:spPr>
        <p:txBody>
          <a:bodyPr wrap="square">
            <a:spAutoFit/>
          </a:bodyPr>
          <a:lstStyle/>
          <a:p>
            <a:pPr marL="12700">
              <a:spcBef>
                <a:spcPts val="95"/>
              </a:spcBef>
            </a:pPr>
            <a:r>
              <a:rPr lang="en-GB" sz="1400" kern="0" spc="-105" dirty="0">
                <a:solidFill>
                  <a:srgbClr val="000000"/>
                </a:solidFill>
                <a:cs typeface="Gotham"/>
              </a:rPr>
              <a:t>European Key Account Manager, Borchers-Milliken</a:t>
            </a:r>
            <a:endParaRPr lang="en-GB" sz="1400" kern="0" dirty="0">
              <a:cs typeface="Gotham"/>
            </a:endParaRPr>
          </a:p>
        </p:txBody>
      </p:sp>
      <p:sp>
        <p:nvSpPr>
          <p:cNvPr id="43" name="Rounded Rectangle 42">
            <a:extLst>
              <a:ext uri="{FF2B5EF4-FFF2-40B4-BE49-F238E27FC236}">
                <a16:creationId xmlns:a16="http://schemas.microsoft.com/office/drawing/2014/main" id="{B6E9B6FB-44CC-055E-C902-1A91B971C3B7}"/>
              </a:ext>
              <a:ext uri="{C183D7F6-B498-43B3-948B-1728B52AA6E4}">
                <adec:decorative xmlns:adec="http://schemas.microsoft.com/office/drawing/2017/decorative" val="0"/>
              </a:ext>
            </a:extLst>
          </p:cNvPr>
          <p:cNvSpPr/>
          <p:nvPr/>
        </p:nvSpPr>
        <p:spPr>
          <a:xfrm>
            <a:off x="9304005" y="2245209"/>
            <a:ext cx="618898"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2022</a:t>
            </a:r>
          </a:p>
        </p:txBody>
      </p:sp>
      <p:sp>
        <p:nvSpPr>
          <p:cNvPr id="73" name="TextBox 72">
            <a:extLst>
              <a:ext uri="{FF2B5EF4-FFF2-40B4-BE49-F238E27FC236}">
                <a16:creationId xmlns:a16="http://schemas.microsoft.com/office/drawing/2014/main" id="{C26236E6-3012-EE50-6E86-5EA364C0673F}"/>
              </a:ext>
            </a:extLst>
          </p:cNvPr>
          <p:cNvSpPr txBox="1"/>
          <p:nvPr/>
        </p:nvSpPr>
        <p:spPr>
          <a:xfrm>
            <a:off x="9526942" y="2782499"/>
            <a:ext cx="1985027" cy="523220"/>
          </a:xfrm>
          <a:prstGeom prst="rect">
            <a:avLst/>
          </a:prstGeom>
          <a:noFill/>
        </p:spPr>
        <p:txBody>
          <a:bodyPr wrap="square">
            <a:spAutoFit/>
          </a:bodyPr>
          <a:lstStyle/>
          <a:p>
            <a:pPr marL="12700">
              <a:spcBef>
                <a:spcPts val="95"/>
              </a:spcBef>
            </a:pPr>
            <a:r>
              <a:rPr lang="en-GB" sz="1400" kern="0" spc="-105" dirty="0">
                <a:solidFill>
                  <a:srgbClr val="000000"/>
                </a:solidFill>
                <a:cs typeface="Gotham"/>
              </a:rPr>
              <a:t>Senior Leader Apprenticeship  - completing MBA</a:t>
            </a:r>
            <a:endParaRPr lang="en-GB" sz="1400" kern="0" dirty="0">
              <a:cs typeface="Gotham"/>
            </a:endParaRPr>
          </a:p>
        </p:txBody>
      </p:sp>
      <p:cxnSp>
        <p:nvCxnSpPr>
          <p:cNvPr id="45" name="Straight Arrow Connector 44">
            <a:extLst>
              <a:ext uri="{FF2B5EF4-FFF2-40B4-BE49-F238E27FC236}">
                <a16:creationId xmlns:a16="http://schemas.microsoft.com/office/drawing/2014/main" id="{D73ED3E6-437B-FFB7-C6D0-E5EEDD9A97A4}"/>
              </a:ext>
              <a:ext uri="{C183D7F6-B498-43B3-948B-1728B52AA6E4}">
                <adec:decorative xmlns:adec="http://schemas.microsoft.com/office/drawing/2017/decorative" val="1"/>
              </a:ext>
            </a:extLst>
          </p:cNvPr>
          <p:cNvCxnSpPr/>
          <p:nvPr/>
        </p:nvCxnSpPr>
        <p:spPr>
          <a:xfrm>
            <a:off x="9763038" y="2611559"/>
            <a:ext cx="97423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ular Callout 47">
            <a:extLst>
              <a:ext uri="{FF2B5EF4-FFF2-40B4-BE49-F238E27FC236}">
                <a16:creationId xmlns:a16="http://schemas.microsoft.com/office/drawing/2014/main" id="{88EED1B5-1EA4-C89D-A253-7C6378F84741}"/>
              </a:ext>
              <a:ext uri="{C183D7F6-B498-43B3-948B-1728B52AA6E4}">
                <adec:decorative xmlns:adec="http://schemas.microsoft.com/office/drawing/2017/decorative" val="1"/>
              </a:ext>
            </a:extLst>
          </p:cNvPr>
          <p:cNvSpPr/>
          <p:nvPr/>
        </p:nvSpPr>
        <p:spPr>
          <a:xfrm>
            <a:off x="2759918" y="1538192"/>
            <a:ext cx="1153301" cy="778511"/>
          </a:xfrm>
          <a:prstGeom prst="wedgeRoundRectCallout">
            <a:avLst>
              <a:gd name="adj1" fmla="val 44616"/>
              <a:gd name="adj2" fmla="val 67888"/>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ular Callout 49">
            <a:extLst>
              <a:ext uri="{FF2B5EF4-FFF2-40B4-BE49-F238E27FC236}">
                <a16:creationId xmlns:a16="http://schemas.microsoft.com/office/drawing/2014/main" id="{69494B70-1D60-42B3-6E9C-09272E6182B8}"/>
              </a:ext>
              <a:ext uri="{C183D7F6-B498-43B3-948B-1728B52AA6E4}">
                <adec:decorative xmlns:adec="http://schemas.microsoft.com/office/drawing/2017/decorative" val="1"/>
              </a:ext>
            </a:extLst>
          </p:cNvPr>
          <p:cNvSpPr/>
          <p:nvPr/>
        </p:nvSpPr>
        <p:spPr>
          <a:xfrm rot="10800000" flipH="1">
            <a:off x="5771324" y="2789985"/>
            <a:ext cx="921453" cy="539234"/>
          </a:xfrm>
          <a:prstGeom prst="wedgeRoundRectCallout">
            <a:avLst>
              <a:gd name="adj1" fmla="val -58160"/>
              <a:gd name="adj2" fmla="val 60944"/>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ular Callout 50">
            <a:extLst>
              <a:ext uri="{FF2B5EF4-FFF2-40B4-BE49-F238E27FC236}">
                <a16:creationId xmlns:a16="http://schemas.microsoft.com/office/drawing/2014/main" id="{8BFB468F-6AA1-8B45-4B1C-9313D7B3AD84}"/>
              </a:ext>
              <a:ext uri="{C183D7F6-B498-43B3-948B-1728B52AA6E4}">
                <adec:decorative xmlns:adec="http://schemas.microsoft.com/office/drawing/2017/decorative" val="1"/>
              </a:ext>
            </a:extLst>
          </p:cNvPr>
          <p:cNvSpPr/>
          <p:nvPr/>
        </p:nvSpPr>
        <p:spPr>
          <a:xfrm>
            <a:off x="4479222" y="1462870"/>
            <a:ext cx="918941" cy="865931"/>
          </a:xfrm>
          <a:prstGeom prst="wedgeRoundRectCallout">
            <a:avLst>
              <a:gd name="adj1" fmla="val 41244"/>
              <a:gd name="adj2" fmla="val 63469"/>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ular Callout 51">
            <a:extLst>
              <a:ext uri="{FF2B5EF4-FFF2-40B4-BE49-F238E27FC236}">
                <a16:creationId xmlns:a16="http://schemas.microsoft.com/office/drawing/2014/main" id="{13E7CB31-A108-DA11-7129-35ABEE93BA03}"/>
              </a:ext>
              <a:ext uri="{C183D7F6-B498-43B3-948B-1728B52AA6E4}">
                <adec:decorative xmlns:adec="http://schemas.microsoft.com/office/drawing/2017/decorative" val="1"/>
              </a:ext>
            </a:extLst>
          </p:cNvPr>
          <p:cNvSpPr/>
          <p:nvPr/>
        </p:nvSpPr>
        <p:spPr>
          <a:xfrm>
            <a:off x="7169354" y="1650759"/>
            <a:ext cx="984816" cy="528013"/>
          </a:xfrm>
          <a:prstGeom prst="wedgeRoundRectCallout">
            <a:avLst>
              <a:gd name="adj1" fmla="val -45569"/>
              <a:gd name="adj2" fmla="val 66041"/>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ular Callout 52">
            <a:extLst>
              <a:ext uri="{FF2B5EF4-FFF2-40B4-BE49-F238E27FC236}">
                <a16:creationId xmlns:a16="http://schemas.microsoft.com/office/drawing/2014/main" id="{B471273A-5CDB-75B5-FDCD-56934D52DCC7}"/>
              </a:ext>
              <a:ext uri="{C183D7F6-B498-43B3-948B-1728B52AA6E4}">
                <adec:decorative xmlns:adec="http://schemas.microsoft.com/office/drawing/2017/decorative" val="1"/>
              </a:ext>
            </a:extLst>
          </p:cNvPr>
          <p:cNvSpPr/>
          <p:nvPr/>
        </p:nvSpPr>
        <p:spPr>
          <a:xfrm rot="10800000" flipH="1" flipV="1">
            <a:off x="8388830" y="1527427"/>
            <a:ext cx="1830705" cy="596389"/>
          </a:xfrm>
          <a:prstGeom prst="wedgeRoundRectCallout">
            <a:avLst>
              <a:gd name="adj1" fmla="val -54285"/>
              <a:gd name="adj2" fmla="val 100962"/>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ular Callout 53">
            <a:extLst>
              <a:ext uri="{FF2B5EF4-FFF2-40B4-BE49-F238E27FC236}">
                <a16:creationId xmlns:a16="http://schemas.microsoft.com/office/drawing/2014/main" id="{CCEE7153-6CE4-85F3-14E7-7C3583B42340}"/>
              </a:ext>
              <a:ext uri="{C183D7F6-B498-43B3-948B-1728B52AA6E4}">
                <adec:decorative xmlns:adec="http://schemas.microsoft.com/office/drawing/2017/decorative" val="1"/>
              </a:ext>
            </a:extLst>
          </p:cNvPr>
          <p:cNvSpPr/>
          <p:nvPr/>
        </p:nvSpPr>
        <p:spPr>
          <a:xfrm rot="10800000" flipH="1">
            <a:off x="9496709" y="2785523"/>
            <a:ext cx="1985026" cy="579932"/>
          </a:xfrm>
          <a:prstGeom prst="wedgeRoundRectCallout">
            <a:avLst>
              <a:gd name="adj1" fmla="val -39851"/>
              <a:gd name="adj2" fmla="val 58528"/>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1460DE48-D569-3E44-A2FA-6DC7CAD9493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74543"/>
          <a:stretch/>
        </p:blipFill>
        <p:spPr>
          <a:xfrm>
            <a:off x="10860037" y="2153676"/>
            <a:ext cx="452851" cy="559745"/>
          </a:xfrm>
          <a:prstGeom prst="rect">
            <a:avLst/>
          </a:prstGeom>
        </p:spPr>
      </p:pic>
      <p:sp>
        <p:nvSpPr>
          <p:cNvPr id="3" name="Oval 2">
            <a:extLst>
              <a:ext uri="{FF2B5EF4-FFF2-40B4-BE49-F238E27FC236}">
                <a16:creationId xmlns:a16="http://schemas.microsoft.com/office/drawing/2014/main" id="{7BD0AB13-4515-479A-4CC9-9C7617F1D90B}"/>
              </a:ext>
              <a:ext uri="{C183D7F6-B498-43B3-948B-1728B52AA6E4}">
                <adec:decorative xmlns:adec="http://schemas.microsoft.com/office/drawing/2017/decorative" val="1"/>
              </a:ext>
            </a:extLst>
          </p:cNvPr>
          <p:cNvSpPr/>
          <p:nvPr/>
        </p:nvSpPr>
        <p:spPr>
          <a:xfrm>
            <a:off x="995660" y="1207974"/>
            <a:ext cx="1395630" cy="13956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Debbie Coombs">
            <a:extLst>
              <a:ext uri="{FF2B5EF4-FFF2-40B4-BE49-F238E27FC236}">
                <a16:creationId xmlns:a16="http://schemas.microsoft.com/office/drawing/2014/main" id="{DEA715F6-92AB-2D02-292E-C38029765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7315" y="1488378"/>
            <a:ext cx="840422" cy="840422"/>
          </a:xfrm>
          <a:prstGeom prst="rect">
            <a:avLst/>
          </a:prstGeom>
        </p:spPr>
      </p:pic>
      <p:pic>
        <p:nvPicPr>
          <p:cNvPr id="28" name="Picture 27">
            <a:extLst>
              <a:ext uri="{FF2B5EF4-FFF2-40B4-BE49-F238E27FC236}">
                <a16:creationId xmlns:a16="http://schemas.microsoft.com/office/drawing/2014/main" id="{4CC937B9-1AF3-9323-1D92-A717BF060F8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6609" y="3675926"/>
            <a:ext cx="1853154" cy="1235436"/>
          </a:xfrm>
          <a:prstGeom prst="rect">
            <a:avLst/>
          </a:prstGeom>
        </p:spPr>
      </p:pic>
      <p:pic>
        <p:nvPicPr>
          <p:cNvPr id="30" name="Picture 29">
            <a:extLst>
              <a:ext uri="{FF2B5EF4-FFF2-40B4-BE49-F238E27FC236}">
                <a16:creationId xmlns:a16="http://schemas.microsoft.com/office/drawing/2014/main" id="{84340F67-9F62-2CC7-F760-CDB2FF076BF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110" y="4975167"/>
            <a:ext cx="1886654" cy="1414069"/>
          </a:xfrm>
          <a:prstGeom prst="rect">
            <a:avLst/>
          </a:prstGeom>
        </p:spPr>
      </p:pic>
      <p:sp>
        <p:nvSpPr>
          <p:cNvPr id="9" name="object 6">
            <a:extLst>
              <a:ext uri="{FF2B5EF4-FFF2-40B4-BE49-F238E27FC236}">
                <a16:creationId xmlns:a16="http://schemas.microsoft.com/office/drawing/2014/main" id="{630367E8-9EF1-8E6F-9FF5-6E3309CDA16F}"/>
              </a:ext>
            </a:extLst>
          </p:cNvPr>
          <p:cNvSpPr txBox="1">
            <a:spLocks/>
          </p:cNvSpPr>
          <p:nvPr/>
        </p:nvSpPr>
        <p:spPr>
          <a:xfrm>
            <a:off x="3133040" y="3510160"/>
            <a:ext cx="7604229"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spcBef>
                <a:spcPts val="95"/>
              </a:spcBef>
            </a:pPr>
            <a:r>
              <a:rPr lang="en-GB" sz="2400" kern="0" spc="-105" dirty="0">
                <a:solidFill>
                  <a:srgbClr val="000000"/>
                </a:solidFill>
                <a:latin typeface="+mn-lt"/>
                <a:cs typeface="Gotham"/>
              </a:rPr>
              <a:t>My key areas </a:t>
            </a:r>
            <a:endParaRPr lang="en-GB" sz="2400" kern="0" dirty="0">
              <a:latin typeface="+mn-lt"/>
              <a:cs typeface="Gotham"/>
            </a:endParaRPr>
          </a:p>
        </p:txBody>
      </p:sp>
      <p:sp>
        <p:nvSpPr>
          <p:cNvPr id="10" name="TextBox 9">
            <a:extLst>
              <a:ext uri="{FF2B5EF4-FFF2-40B4-BE49-F238E27FC236}">
                <a16:creationId xmlns:a16="http://schemas.microsoft.com/office/drawing/2014/main" id="{660F5114-F03F-27B4-6C5B-835177058172}"/>
              </a:ext>
            </a:extLst>
          </p:cNvPr>
          <p:cNvSpPr txBox="1"/>
          <p:nvPr/>
        </p:nvSpPr>
        <p:spPr>
          <a:xfrm>
            <a:off x="3394551" y="6067202"/>
            <a:ext cx="1981199" cy="461665"/>
          </a:xfrm>
          <a:prstGeom prst="rect">
            <a:avLst/>
          </a:prstGeom>
          <a:noFill/>
        </p:spPr>
        <p:txBody>
          <a:bodyPr wrap="square">
            <a:spAutoFit/>
          </a:bodyPr>
          <a:lstStyle/>
          <a:p>
            <a:r>
              <a:rPr lang="en-GB" sz="2400" dirty="0">
                <a:solidFill>
                  <a:srgbClr val="B5121B"/>
                </a:solidFill>
              </a:rPr>
              <a:t>Technical Role</a:t>
            </a:r>
            <a:endParaRPr lang="en-GB" sz="2400" dirty="0"/>
          </a:p>
        </p:txBody>
      </p:sp>
      <p:sp>
        <p:nvSpPr>
          <p:cNvPr id="32" name="TextBox 31">
            <a:extLst>
              <a:ext uri="{FF2B5EF4-FFF2-40B4-BE49-F238E27FC236}">
                <a16:creationId xmlns:a16="http://schemas.microsoft.com/office/drawing/2014/main" id="{D5D5CA54-C757-2511-8F43-02E0821EB1C1}"/>
              </a:ext>
            </a:extLst>
          </p:cNvPr>
          <p:cNvSpPr txBox="1"/>
          <p:nvPr/>
        </p:nvSpPr>
        <p:spPr>
          <a:xfrm>
            <a:off x="3644448" y="4405753"/>
            <a:ext cx="1669053" cy="1169551"/>
          </a:xfrm>
          <a:prstGeom prst="rect">
            <a:avLst/>
          </a:prstGeom>
          <a:noFill/>
        </p:spPr>
        <p:txBody>
          <a:bodyPr wrap="square" rtlCol="0">
            <a:spAutoFit/>
          </a:bodyPr>
          <a:lstStyle/>
          <a:p>
            <a:r>
              <a:rPr lang="en-GB" sz="1400" dirty="0">
                <a:latin typeface="Vijaya" panose="020B0502040204020203" pitchFamily="18" charset="0"/>
                <a:cs typeface="Vijaya" panose="020B0502040204020203" pitchFamily="18" charset="0"/>
              </a:rPr>
              <a:t>Coatings Chemistry</a:t>
            </a:r>
          </a:p>
          <a:p>
            <a:r>
              <a:rPr lang="en-GB" sz="1400" dirty="0">
                <a:latin typeface="Vijaya" panose="020B0502040204020203" pitchFamily="18" charset="0"/>
                <a:cs typeface="Vijaya" panose="020B0502040204020203" pitchFamily="18" charset="0"/>
              </a:rPr>
              <a:t>Formulation – stability, processability, </a:t>
            </a:r>
          </a:p>
          <a:p>
            <a:r>
              <a:rPr lang="en-GB" sz="1400" dirty="0">
                <a:latin typeface="Vijaya" panose="020B0502040204020203" pitchFamily="18" charset="0"/>
                <a:cs typeface="Vijaya" panose="020B0502040204020203" pitchFamily="18" charset="0"/>
              </a:rPr>
              <a:t>long-term performance, problem solving</a:t>
            </a:r>
          </a:p>
        </p:txBody>
      </p:sp>
      <p:sp>
        <p:nvSpPr>
          <p:cNvPr id="11" name="TextBox 10">
            <a:extLst>
              <a:ext uri="{FF2B5EF4-FFF2-40B4-BE49-F238E27FC236}">
                <a16:creationId xmlns:a16="http://schemas.microsoft.com/office/drawing/2014/main" id="{5A0803F7-1F7F-1122-A409-D6A8F2D09F63}"/>
              </a:ext>
            </a:extLst>
          </p:cNvPr>
          <p:cNvSpPr txBox="1"/>
          <p:nvPr/>
        </p:nvSpPr>
        <p:spPr>
          <a:xfrm>
            <a:off x="6515971" y="6067202"/>
            <a:ext cx="1858343" cy="461665"/>
          </a:xfrm>
          <a:prstGeom prst="rect">
            <a:avLst/>
          </a:prstGeom>
          <a:noFill/>
        </p:spPr>
        <p:txBody>
          <a:bodyPr wrap="square">
            <a:spAutoFit/>
          </a:bodyPr>
          <a:lstStyle/>
          <a:p>
            <a:r>
              <a:rPr lang="en-GB" sz="2400" dirty="0">
                <a:solidFill>
                  <a:srgbClr val="B5121B"/>
                </a:solidFill>
              </a:rPr>
              <a:t>Sales Role</a:t>
            </a:r>
            <a:endParaRPr lang="en-GB" sz="2400" dirty="0"/>
          </a:p>
        </p:txBody>
      </p:sp>
      <p:sp>
        <p:nvSpPr>
          <p:cNvPr id="33" name="TextBox 32">
            <a:extLst>
              <a:ext uri="{FF2B5EF4-FFF2-40B4-BE49-F238E27FC236}">
                <a16:creationId xmlns:a16="http://schemas.microsoft.com/office/drawing/2014/main" id="{0676A365-02DC-D1A8-DA6A-4EF568861831}"/>
              </a:ext>
            </a:extLst>
          </p:cNvPr>
          <p:cNvSpPr txBox="1"/>
          <p:nvPr/>
        </p:nvSpPr>
        <p:spPr>
          <a:xfrm>
            <a:off x="6508462" y="4442203"/>
            <a:ext cx="1691083" cy="1169551"/>
          </a:xfrm>
          <a:prstGeom prst="rect">
            <a:avLst/>
          </a:prstGeom>
          <a:noFill/>
        </p:spPr>
        <p:txBody>
          <a:bodyPr wrap="square" rtlCol="0">
            <a:spAutoFit/>
          </a:bodyPr>
          <a:lstStyle/>
          <a:p>
            <a:r>
              <a:rPr lang="en-GB" sz="1400" dirty="0">
                <a:latin typeface="Vijaya" panose="02020604020202020204" pitchFamily="18" charset="0"/>
                <a:cs typeface="Vijaya" panose="02020604020202020204" pitchFamily="18" charset="0"/>
              </a:rPr>
              <a:t>Commercial sales, </a:t>
            </a:r>
          </a:p>
          <a:p>
            <a:r>
              <a:rPr lang="en-GB" sz="1400" dirty="0">
                <a:latin typeface="Vijaya" panose="02020604020202020204" pitchFamily="18" charset="0"/>
                <a:cs typeface="Vijaya" panose="02020604020202020204" pitchFamily="18" charset="0"/>
              </a:rPr>
              <a:t>unique sales propositions, relationship management, negotiation, international experience</a:t>
            </a:r>
          </a:p>
        </p:txBody>
      </p:sp>
      <p:sp>
        <p:nvSpPr>
          <p:cNvPr id="12" name="TextBox 11">
            <a:extLst>
              <a:ext uri="{FF2B5EF4-FFF2-40B4-BE49-F238E27FC236}">
                <a16:creationId xmlns:a16="http://schemas.microsoft.com/office/drawing/2014/main" id="{EA865EE7-C364-E02A-3F1D-D772D7D6039F}"/>
              </a:ext>
            </a:extLst>
          </p:cNvPr>
          <p:cNvSpPr txBox="1"/>
          <p:nvPr/>
        </p:nvSpPr>
        <p:spPr>
          <a:xfrm>
            <a:off x="8631891" y="6020311"/>
            <a:ext cx="2793178" cy="461665"/>
          </a:xfrm>
          <a:prstGeom prst="rect">
            <a:avLst/>
          </a:prstGeom>
          <a:noFill/>
        </p:spPr>
        <p:txBody>
          <a:bodyPr wrap="square">
            <a:spAutoFit/>
          </a:bodyPr>
          <a:lstStyle/>
          <a:p>
            <a:r>
              <a:rPr lang="en-GB" sz="2400" dirty="0">
                <a:solidFill>
                  <a:srgbClr val="B5121B"/>
                </a:solidFill>
              </a:rPr>
              <a:t>→ Direction of travel</a:t>
            </a:r>
            <a:endParaRPr lang="en-GB" sz="2400" dirty="0"/>
          </a:p>
        </p:txBody>
      </p:sp>
      <p:sp>
        <p:nvSpPr>
          <p:cNvPr id="35" name="TextBox 34">
            <a:extLst>
              <a:ext uri="{FF2B5EF4-FFF2-40B4-BE49-F238E27FC236}">
                <a16:creationId xmlns:a16="http://schemas.microsoft.com/office/drawing/2014/main" id="{08694983-C3E1-2004-E837-F252ED269C16}"/>
              </a:ext>
            </a:extLst>
          </p:cNvPr>
          <p:cNvSpPr txBox="1"/>
          <p:nvPr/>
        </p:nvSpPr>
        <p:spPr>
          <a:xfrm>
            <a:off x="9278040" y="4657646"/>
            <a:ext cx="1691083" cy="523220"/>
          </a:xfrm>
          <a:prstGeom prst="rect">
            <a:avLst/>
          </a:prstGeom>
          <a:noFill/>
        </p:spPr>
        <p:txBody>
          <a:bodyPr wrap="square" rtlCol="0">
            <a:spAutoFit/>
          </a:bodyPr>
          <a:lstStyle/>
          <a:p>
            <a:r>
              <a:rPr lang="en-GB" sz="1400" dirty="0">
                <a:latin typeface="Vijaya" panose="02020604020202020204" pitchFamily="18" charset="0"/>
                <a:cs typeface="Vijaya" panose="02020604020202020204" pitchFamily="18" charset="0"/>
              </a:rPr>
              <a:t>Management, Market Development, Strategy</a:t>
            </a:r>
          </a:p>
        </p:txBody>
      </p:sp>
    </p:spTree>
    <p:extLst>
      <p:ext uri="{BB962C8B-B14F-4D97-AF65-F5344CB8AC3E}">
        <p14:creationId xmlns:p14="http://schemas.microsoft.com/office/powerpoint/2010/main" val="758148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Oval 92">
            <a:extLst>
              <a:ext uri="{FF2B5EF4-FFF2-40B4-BE49-F238E27FC236}">
                <a16:creationId xmlns:a16="http://schemas.microsoft.com/office/drawing/2014/main" id="{2AF21AFB-00E5-A508-00B8-FC2AD32E7EEF}"/>
              </a:ext>
              <a:ext uri="{C183D7F6-B498-43B3-948B-1728B52AA6E4}">
                <adec:decorative xmlns:adec="http://schemas.microsoft.com/office/drawing/2017/decorative" val="1"/>
              </a:ext>
            </a:extLst>
          </p:cNvPr>
          <p:cNvSpPr/>
          <p:nvPr/>
        </p:nvSpPr>
        <p:spPr>
          <a:xfrm>
            <a:off x="9016866" y="4119626"/>
            <a:ext cx="1981200" cy="1981200"/>
          </a:xfrm>
          <a:prstGeom prst="ellipse">
            <a:avLst/>
          </a:prstGeom>
          <a:solidFill>
            <a:schemeClr val="bg1">
              <a:lumMod val="95000"/>
            </a:schemeClr>
          </a:solid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id="{25EBBFB2-67EB-4F16-E5B5-6EDFFC4A3881}"/>
              </a:ext>
              <a:ext uri="{C183D7F6-B498-43B3-948B-1728B52AA6E4}">
                <adec:decorative xmlns:adec="http://schemas.microsoft.com/office/drawing/2017/decorative" val="1"/>
              </a:ext>
            </a:extLst>
          </p:cNvPr>
          <p:cNvSpPr/>
          <p:nvPr/>
        </p:nvSpPr>
        <p:spPr>
          <a:xfrm>
            <a:off x="6325006" y="4118535"/>
            <a:ext cx="1981200" cy="1981200"/>
          </a:xfrm>
          <a:prstGeom prst="ellipse">
            <a:avLst/>
          </a:prstGeom>
          <a:solidFill>
            <a:schemeClr val="accent5">
              <a:lumMod val="20000"/>
              <a:lumOff val="80000"/>
            </a:schemeClr>
          </a:solid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E338349B-151C-F7F0-B5D7-996BD5C07B59}"/>
              </a:ext>
              <a:ext uri="{C183D7F6-B498-43B3-948B-1728B52AA6E4}">
                <adec:decorative xmlns:adec="http://schemas.microsoft.com/office/drawing/2017/decorative" val="1"/>
              </a:ext>
            </a:extLst>
          </p:cNvPr>
          <p:cNvSpPr/>
          <p:nvPr/>
        </p:nvSpPr>
        <p:spPr>
          <a:xfrm>
            <a:off x="1041377" y="4158817"/>
            <a:ext cx="1981200" cy="1981200"/>
          </a:xfrm>
          <a:prstGeom prst="ellipse">
            <a:avLst/>
          </a:prstGeom>
          <a:solidFill>
            <a:schemeClr val="bg1">
              <a:lumMod val="95000"/>
            </a:schemeClr>
          </a:solid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FC63E9-0A5C-43CA-7F4B-800898062AF6}"/>
              </a:ext>
            </a:extLst>
          </p:cNvPr>
          <p:cNvSpPr>
            <a:spLocks noGrp="1"/>
          </p:cNvSpPr>
          <p:nvPr>
            <p:ph type="ctrTitle"/>
          </p:nvPr>
        </p:nvSpPr>
        <p:spPr>
          <a:xfrm>
            <a:off x="1015882" y="108205"/>
            <a:ext cx="6111930" cy="1152128"/>
          </a:xfrm>
        </p:spPr>
        <p:txBody>
          <a:bodyPr/>
          <a:lstStyle/>
          <a:p>
            <a:r>
              <a:rPr lang="en-US" dirty="0"/>
              <a:t>Me and Chemistry – Kathryn Toghill</a:t>
            </a:r>
          </a:p>
        </p:txBody>
      </p:sp>
      <p:pic>
        <p:nvPicPr>
          <p:cNvPr id="5" name="Picture 4">
            <a:extLst>
              <a:ext uri="{FF2B5EF4-FFF2-40B4-BE49-F238E27FC236}">
                <a16:creationId xmlns:a16="http://schemas.microsoft.com/office/drawing/2014/main" id="{AAB1F63D-1C8C-AF4E-F979-E580F12F5B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3109" y="1035943"/>
            <a:ext cx="1878324" cy="1912066"/>
          </a:xfrm>
          <a:prstGeom prst="rect">
            <a:avLst/>
          </a:prstGeom>
        </p:spPr>
      </p:pic>
      <p:sp>
        <p:nvSpPr>
          <p:cNvPr id="24" name="object 6">
            <a:extLst>
              <a:ext uri="{FF2B5EF4-FFF2-40B4-BE49-F238E27FC236}">
                <a16:creationId xmlns:a16="http://schemas.microsoft.com/office/drawing/2014/main" id="{E64220F0-F1B6-EC55-9A91-5EDF7C891CF6}"/>
              </a:ext>
            </a:extLst>
          </p:cNvPr>
          <p:cNvSpPr txBox="1">
            <a:spLocks/>
          </p:cNvSpPr>
          <p:nvPr/>
        </p:nvSpPr>
        <p:spPr>
          <a:xfrm>
            <a:off x="778483" y="2997774"/>
            <a:ext cx="2060673" cy="381515"/>
          </a:xfrm>
          <a:prstGeom prst="rect">
            <a:avLst/>
          </a:prstGeom>
        </p:spPr>
        <p:txBody>
          <a:bodyPr vert="horz" wrap="square" lIns="0" tIns="12065" rIns="0" bIns="0" rtlCol="0" anchor="ctr">
            <a:spAutoFit/>
          </a:bodyPr>
          <a:lstStyle>
            <a:lvl1pPr algn="l" defTabSz="823600" rtl="0" eaLnBrk="1" latinLnBrk="0" hangingPunct="1">
              <a:lnSpc>
                <a:spcPts val="3152"/>
              </a:lnSpc>
              <a:spcBef>
                <a:spcPct val="0"/>
              </a:spcBef>
              <a:buNone/>
              <a:defRPr sz="3243" kern="1200">
                <a:solidFill>
                  <a:srgbClr val="B5121B"/>
                </a:solidFill>
                <a:latin typeface="+mj-lt"/>
                <a:ea typeface="+mj-ea"/>
                <a:cs typeface="+mj-cs"/>
              </a:defRPr>
            </a:lvl1pPr>
          </a:lstStyle>
          <a:p>
            <a:pPr marL="12700">
              <a:lnSpc>
                <a:spcPct val="100000"/>
              </a:lnSpc>
              <a:spcBef>
                <a:spcPts val="95"/>
              </a:spcBef>
            </a:pPr>
            <a:r>
              <a:rPr lang="en-GB" sz="2400" spc="-105" dirty="0">
                <a:solidFill>
                  <a:srgbClr val="000000"/>
                </a:solidFill>
                <a:latin typeface="+mn-lt"/>
                <a:cs typeface="Gotham"/>
              </a:rPr>
              <a:t>Kathryn Toghill</a:t>
            </a:r>
            <a:endParaRPr lang="en-GB" sz="2400" dirty="0">
              <a:latin typeface="+mn-lt"/>
              <a:cs typeface="Gotham"/>
            </a:endParaRPr>
          </a:p>
        </p:txBody>
      </p:sp>
      <p:sp>
        <p:nvSpPr>
          <p:cNvPr id="7" name="object 6">
            <a:extLst>
              <a:ext uri="{FF2B5EF4-FFF2-40B4-BE49-F238E27FC236}">
                <a16:creationId xmlns:a16="http://schemas.microsoft.com/office/drawing/2014/main" id="{83C0009B-E458-4D90-8D9C-0D1A36253028}"/>
              </a:ext>
            </a:extLst>
          </p:cNvPr>
          <p:cNvSpPr txBox="1">
            <a:spLocks/>
          </p:cNvSpPr>
          <p:nvPr/>
        </p:nvSpPr>
        <p:spPr>
          <a:xfrm>
            <a:off x="2713169" y="1006505"/>
            <a:ext cx="5154122"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spcBef>
                <a:spcPts val="95"/>
              </a:spcBef>
            </a:pPr>
            <a:r>
              <a:rPr lang="en-GB" sz="2400" kern="0" spc="-105">
                <a:solidFill>
                  <a:srgbClr val="000000"/>
                </a:solidFill>
                <a:latin typeface="+mn-lt"/>
                <a:cs typeface="Gotham"/>
              </a:rPr>
              <a:t>How did I get here?</a:t>
            </a:r>
            <a:endParaRPr lang="en-GB" sz="2400" kern="0">
              <a:latin typeface="+mn-lt"/>
              <a:cs typeface="Gotham"/>
            </a:endParaRPr>
          </a:p>
        </p:txBody>
      </p:sp>
      <p:cxnSp>
        <p:nvCxnSpPr>
          <p:cNvPr id="16" name="Straight Connector 15">
            <a:extLst>
              <a:ext uri="{FF2B5EF4-FFF2-40B4-BE49-F238E27FC236}">
                <a16:creationId xmlns:a16="http://schemas.microsoft.com/office/drawing/2014/main" id="{F55CD6F1-6FD9-EEEB-F0E2-695461CC7EA8}"/>
              </a:ext>
              <a:ext uri="{C183D7F6-B498-43B3-948B-1728B52AA6E4}">
                <adec:decorative xmlns:adec="http://schemas.microsoft.com/office/drawing/2017/decorative" val="1"/>
              </a:ext>
            </a:extLst>
          </p:cNvPr>
          <p:cNvCxnSpPr/>
          <p:nvPr/>
        </p:nvCxnSpPr>
        <p:spPr>
          <a:xfrm>
            <a:off x="2891912"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4995996-029D-2588-B29D-11FA26A22029}"/>
              </a:ext>
              <a:ext uri="{C183D7F6-B498-43B3-948B-1728B52AA6E4}">
                <adec:decorative xmlns:adec="http://schemas.microsoft.com/office/drawing/2017/decorative" val="1"/>
              </a:ext>
            </a:extLst>
          </p:cNvPr>
          <p:cNvSpPr/>
          <p:nvPr/>
        </p:nvSpPr>
        <p:spPr>
          <a:xfrm>
            <a:off x="4013046"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E7E13EE-2A08-B06C-1325-548B23F62CC1}"/>
              </a:ext>
              <a:ext uri="{C183D7F6-B498-43B3-948B-1728B52AA6E4}">
                <adec:decorative xmlns:adec="http://schemas.microsoft.com/office/drawing/2017/decorative" val="1"/>
              </a:ext>
            </a:extLst>
          </p:cNvPr>
          <p:cNvCxnSpPr/>
          <p:nvPr/>
        </p:nvCxnSpPr>
        <p:spPr>
          <a:xfrm>
            <a:off x="4199895"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2606139-8BD5-B105-4259-2242CC398113}"/>
              </a:ext>
              <a:ext uri="{C183D7F6-B498-43B3-948B-1728B52AA6E4}">
                <adec:decorative xmlns:adec="http://schemas.microsoft.com/office/drawing/2017/decorative" val="1"/>
              </a:ext>
            </a:extLst>
          </p:cNvPr>
          <p:cNvSpPr/>
          <p:nvPr/>
        </p:nvSpPr>
        <p:spPr>
          <a:xfrm>
            <a:off x="5321029"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8ABBCC8-78A1-675E-52F4-B516BB2C7328}"/>
              </a:ext>
              <a:ext uri="{C183D7F6-B498-43B3-948B-1728B52AA6E4}">
                <adec:decorative xmlns:adec="http://schemas.microsoft.com/office/drawing/2017/decorative" val="1"/>
              </a:ext>
            </a:extLst>
          </p:cNvPr>
          <p:cNvCxnSpPr/>
          <p:nvPr/>
        </p:nvCxnSpPr>
        <p:spPr>
          <a:xfrm>
            <a:off x="5591368"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817DE81-B4C8-09BD-C78A-BDBF5C365947}"/>
              </a:ext>
              <a:ext uri="{C183D7F6-B498-43B3-948B-1728B52AA6E4}">
                <adec:decorative xmlns:adec="http://schemas.microsoft.com/office/drawing/2017/decorative" val="1"/>
              </a:ext>
            </a:extLst>
          </p:cNvPr>
          <p:cNvSpPr/>
          <p:nvPr/>
        </p:nvSpPr>
        <p:spPr>
          <a:xfrm>
            <a:off x="6712502"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F48CF83-8A21-A063-7B3D-C21DBC67DD53}"/>
              </a:ext>
              <a:ext uri="{C183D7F6-B498-43B3-948B-1728B52AA6E4}">
                <adec:decorative xmlns:adec="http://schemas.microsoft.com/office/drawing/2017/decorative" val="1"/>
              </a:ext>
            </a:extLst>
          </p:cNvPr>
          <p:cNvCxnSpPr>
            <a:cxnSpLocks/>
          </p:cNvCxnSpPr>
          <p:nvPr/>
        </p:nvCxnSpPr>
        <p:spPr>
          <a:xfrm flipV="1">
            <a:off x="6982841" y="2568668"/>
            <a:ext cx="415763" cy="434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3EBE0C5E-9673-73DA-0193-6AD1E8D86D04}"/>
              </a:ext>
              <a:ext uri="{C183D7F6-B498-43B3-948B-1728B52AA6E4}">
                <adec:decorative xmlns:adec="http://schemas.microsoft.com/office/drawing/2017/decorative" val="1"/>
              </a:ext>
            </a:extLst>
          </p:cNvPr>
          <p:cNvSpPr/>
          <p:nvPr/>
        </p:nvSpPr>
        <p:spPr>
          <a:xfrm>
            <a:off x="7801346" y="2493299"/>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57ED7A0D-2AB1-9D0A-64E2-D0EAB1AB4755}"/>
              </a:ext>
              <a:ext uri="{C183D7F6-B498-43B3-948B-1728B52AA6E4}">
                <adec:decorative xmlns:adec="http://schemas.microsoft.com/office/drawing/2017/decorative" val="1"/>
              </a:ext>
            </a:extLst>
          </p:cNvPr>
          <p:cNvCxnSpPr>
            <a:cxnSpLocks/>
          </p:cNvCxnSpPr>
          <p:nvPr/>
        </p:nvCxnSpPr>
        <p:spPr>
          <a:xfrm>
            <a:off x="8131298" y="2573014"/>
            <a:ext cx="55383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E9CDDC2-DE5E-6E7D-D3D9-C1F9806D658A}"/>
              </a:ext>
              <a:ext uri="{C183D7F6-B498-43B3-948B-1728B52AA6E4}">
                <adec:decorative xmlns:adec="http://schemas.microsoft.com/office/drawing/2017/decorative" val="1"/>
              </a:ext>
            </a:extLst>
          </p:cNvPr>
          <p:cNvSpPr/>
          <p:nvPr/>
        </p:nvSpPr>
        <p:spPr>
          <a:xfrm>
            <a:off x="8728185" y="2479723"/>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5842480A-D7B8-A4A6-B489-71094B6DE37E}"/>
              </a:ext>
            </a:extLst>
          </p:cNvPr>
          <p:cNvSpPr/>
          <p:nvPr/>
        </p:nvSpPr>
        <p:spPr>
          <a:xfrm>
            <a:off x="3761258" y="2718196"/>
            <a:ext cx="64791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2003</a:t>
            </a:r>
          </a:p>
        </p:txBody>
      </p:sp>
      <p:sp>
        <p:nvSpPr>
          <p:cNvPr id="69" name="TextBox 68">
            <a:extLst>
              <a:ext uri="{FF2B5EF4-FFF2-40B4-BE49-F238E27FC236}">
                <a16:creationId xmlns:a16="http://schemas.microsoft.com/office/drawing/2014/main" id="{B25C703C-EBC0-A99E-DFD1-36DE654B7729}"/>
              </a:ext>
            </a:extLst>
          </p:cNvPr>
          <p:cNvSpPr txBox="1"/>
          <p:nvPr/>
        </p:nvSpPr>
        <p:spPr>
          <a:xfrm>
            <a:off x="2776002" y="1391949"/>
            <a:ext cx="1046473" cy="1077218"/>
          </a:xfrm>
          <a:prstGeom prst="rect">
            <a:avLst/>
          </a:prstGeom>
          <a:noFill/>
        </p:spPr>
        <p:txBody>
          <a:bodyPr wrap="square">
            <a:spAutoFit/>
          </a:bodyPr>
          <a:lstStyle/>
          <a:p>
            <a:pPr algn="ctr"/>
            <a:r>
              <a:rPr lang="en-GB" sz="1600" spc="-105" dirty="0">
                <a:solidFill>
                  <a:srgbClr val="000000"/>
                </a:solidFill>
                <a:cs typeface="Gotham"/>
              </a:rPr>
              <a:t>Started </a:t>
            </a:r>
            <a:r>
              <a:rPr lang="en-GB" sz="1600" spc="-105" dirty="0" err="1">
                <a:solidFill>
                  <a:srgbClr val="000000"/>
                </a:solidFill>
                <a:cs typeface="Gotham"/>
              </a:rPr>
              <a:t>MChem</a:t>
            </a:r>
            <a:r>
              <a:rPr lang="en-GB" sz="1600" spc="-105" dirty="0">
                <a:solidFill>
                  <a:srgbClr val="000000"/>
                </a:solidFill>
                <a:cs typeface="Gotham"/>
              </a:rPr>
              <a:t> at </a:t>
            </a:r>
            <a:r>
              <a:rPr lang="en-GB" sz="1600" b="1" spc="-105" dirty="0">
                <a:solidFill>
                  <a:srgbClr val="000000"/>
                </a:solidFill>
                <a:cs typeface="Gotham"/>
              </a:rPr>
              <a:t>Swansea</a:t>
            </a:r>
            <a:r>
              <a:rPr lang="en-GB" sz="1600" spc="-105" dirty="0">
                <a:solidFill>
                  <a:srgbClr val="000000"/>
                </a:solidFill>
                <a:cs typeface="Gotham"/>
              </a:rPr>
              <a:t> University</a:t>
            </a:r>
            <a:endParaRPr lang="en-US" sz="1600" dirty="0"/>
          </a:p>
        </p:txBody>
      </p:sp>
      <p:sp>
        <p:nvSpPr>
          <p:cNvPr id="39" name="Rounded Rectangle 38">
            <a:extLst>
              <a:ext uri="{FF2B5EF4-FFF2-40B4-BE49-F238E27FC236}">
                <a16:creationId xmlns:a16="http://schemas.microsoft.com/office/drawing/2014/main" id="{5B1A96C7-4DAE-5B8C-4A8D-65361A5B9474}"/>
              </a:ext>
            </a:extLst>
          </p:cNvPr>
          <p:cNvSpPr/>
          <p:nvPr/>
        </p:nvSpPr>
        <p:spPr>
          <a:xfrm>
            <a:off x="5036018" y="2711185"/>
            <a:ext cx="628610"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2005</a:t>
            </a:r>
          </a:p>
        </p:txBody>
      </p:sp>
      <p:sp>
        <p:nvSpPr>
          <p:cNvPr id="65" name="TextBox 64">
            <a:extLst>
              <a:ext uri="{FF2B5EF4-FFF2-40B4-BE49-F238E27FC236}">
                <a16:creationId xmlns:a16="http://schemas.microsoft.com/office/drawing/2014/main" id="{881A7837-4DC0-280A-A5C0-B9D6D2D5C0A4}"/>
              </a:ext>
            </a:extLst>
          </p:cNvPr>
          <p:cNvSpPr txBox="1"/>
          <p:nvPr/>
        </p:nvSpPr>
        <p:spPr>
          <a:xfrm>
            <a:off x="4224268" y="1551972"/>
            <a:ext cx="1274370" cy="830997"/>
          </a:xfrm>
          <a:prstGeom prst="rect">
            <a:avLst/>
          </a:prstGeom>
          <a:noFill/>
        </p:spPr>
        <p:txBody>
          <a:bodyPr wrap="square">
            <a:spAutoFit/>
          </a:bodyPr>
          <a:lstStyle/>
          <a:p>
            <a:pPr algn="ctr"/>
            <a:r>
              <a:rPr lang="en-GB" sz="1600" spc="-105" dirty="0">
                <a:solidFill>
                  <a:srgbClr val="000000"/>
                </a:solidFill>
                <a:cs typeface="Gotham"/>
              </a:rPr>
              <a:t>Year abroad in </a:t>
            </a:r>
            <a:r>
              <a:rPr lang="en-GB" sz="1600" spc="-105" dirty="0" err="1">
                <a:solidFill>
                  <a:srgbClr val="000000"/>
                </a:solidFill>
                <a:cs typeface="Gotham"/>
              </a:rPr>
              <a:t>UWaterloo</a:t>
            </a:r>
            <a:r>
              <a:rPr lang="en-GB" sz="1600" spc="-105" dirty="0">
                <a:solidFill>
                  <a:srgbClr val="000000"/>
                </a:solidFill>
                <a:cs typeface="Gotham"/>
              </a:rPr>
              <a:t>, </a:t>
            </a:r>
            <a:r>
              <a:rPr lang="en-GB" sz="1600" b="1" spc="-105" dirty="0">
                <a:solidFill>
                  <a:srgbClr val="000000"/>
                </a:solidFill>
                <a:cs typeface="Gotham"/>
              </a:rPr>
              <a:t>Canada</a:t>
            </a:r>
            <a:endParaRPr lang="en-US" sz="1600" b="1" dirty="0"/>
          </a:p>
        </p:txBody>
      </p:sp>
      <p:sp>
        <p:nvSpPr>
          <p:cNvPr id="67" name="TextBox 66">
            <a:extLst>
              <a:ext uri="{FF2B5EF4-FFF2-40B4-BE49-F238E27FC236}">
                <a16:creationId xmlns:a16="http://schemas.microsoft.com/office/drawing/2014/main" id="{4C6CDC39-160C-EF65-37A7-54D3B95B475F}"/>
              </a:ext>
            </a:extLst>
          </p:cNvPr>
          <p:cNvSpPr txBox="1"/>
          <p:nvPr/>
        </p:nvSpPr>
        <p:spPr>
          <a:xfrm>
            <a:off x="5693506" y="2905646"/>
            <a:ext cx="1126454" cy="584775"/>
          </a:xfrm>
          <a:prstGeom prst="rect">
            <a:avLst/>
          </a:prstGeom>
          <a:noFill/>
        </p:spPr>
        <p:txBody>
          <a:bodyPr wrap="square">
            <a:spAutoFit/>
          </a:bodyPr>
          <a:lstStyle/>
          <a:p>
            <a:pPr algn="ctr"/>
            <a:r>
              <a:rPr lang="en-GB" sz="1600" i="1" spc="-105" dirty="0">
                <a:solidFill>
                  <a:srgbClr val="000000"/>
                </a:solidFill>
                <a:cs typeface="Gotham"/>
              </a:rPr>
              <a:t>Got my first publication!</a:t>
            </a:r>
            <a:endParaRPr lang="en-US" sz="1600" i="1" dirty="0"/>
          </a:p>
        </p:txBody>
      </p:sp>
      <p:sp>
        <p:nvSpPr>
          <p:cNvPr id="40" name="Rounded Rectangle 39">
            <a:extLst>
              <a:ext uri="{FF2B5EF4-FFF2-40B4-BE49-F238E27FC236}">
                <a16:creationId xmlns:a16="http://schemas.microsoft.com/office/drawing/2014/main" id="{9E71CBB0-3A10-3B2B-2D8A-C259EFB72950}"/>
              </a:ext>
            </a:extLst>
          </p:cNvPr>
          <p:cNvSpPr/>
          <p:nvPr/>
        </p:nvSpPr>
        <p:spPr>
          <a:xfrm>
            <a:off x="6508462" y="2242875"/>
            <a:ext cx="627719"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2007</a:t>
            </a:r>
          </a:p>
        </p:txBody>
      </p:sp>
      <p:sp>
        <p:nvSpPr>
          <p:cNvPr id="71" name="TextBox 70">
            <a:extLst>
              <a:ext uri="{FF2B5EF4-FFF2-40B4-BE49-F238E27FC236}">
                <a16:creationId xmlns:a16="http://schemas.microsoft.com/office/drawing/2014/main" id="{88076FB6-602F-F6A4-D867-D78A9C0F55E5}"/>
              </a:ext>
            </a:extLst>
          </p:cNvPr>
          <p:cNvSpPr txBox="1"/>
          <p:nvPr/>
        </p:nvSpPr>
        <p:spPr>
          <a:xfrm>
            <a:off x="5618238" y="1297191"/>
            <a:ext cx="1830705" cy="830997"/>
          </a:xfrm>
          <a:prstGeom prst="rect">
            <a:avLst/>
          </a:prstGeom>
          <a:noFill/>
        </p:spPr>
        <p:txBody>
          <a:bodyPr wrap="square">
            <a:spAutoFit/>
          </a:bodyPr>
          <a:lstStyle/>
          <a:p>
            <a:pPr algn="ctr"/>
            <a:r>
              <a:rPr lang="en-GB" sz="1600" spc="-105" dirty="0">
                <a:solidFill>
                  <a:srgbClr val="000000"/>
                </a:solidFill>
                <a:cs typeface="Gotham"/>
              </a:rPr>
              <a:t>Started PhD in Electrochemistry </a:t>
            </a:r>
            <a:r>
              <a:rPr lang="en-GB" sz="1600" b="1" spc="-105" dirty="0">
                <a:solidFill>
                  <a:srgbClr val="000000"/>
                </a:solidFill>
                <a:cs typeface="Gotham"/>
              </a:rPr>
              <a:t>Oxford</a:t>
            </a:r>
            <a:r>
              <a:rPr lang="en-GB" sz="1600" spc="-105" dirty="0">
                <a:solidFill>
                  <a:srgbClr val="000000"/>
                </a:solidFill>
                <a:cs typeface="Gotham"/>
              </a:rPr>
              <a:t> University</a:t>
            </a:r>
            <a:endParaRPr lang="en-US" sz="1600" dirty="0"/>
          </a:p>
        </p:txBody>
      </p:sp>
      <p:sp>
        <p:nvSpPr>
          <p:cNvPr id="41" name="Rounded Rectangle 40">
            <a:extLst>
              <a:ext uri="{FF2B5EF4-FFF2-40B4-BE49-F238E27FC236}">
                <a16:creationId xmlns:a16="http://schemas.microsoft.com/office/drawing/2014/main" id="{38F38553-1E44-F149-7271-C0C36DA2699F}"/>
              </a:ext>
            </a:extLst>
          </p:cNvPr>
          <p:cNvSpPr/>
          <p:nvPr/>
        </p:nvSpPr>
        <p:spPr>
          <a:xfrm>
            <a:off x="7368964" y="2230739"/>
            <a:ext cx="63647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2011</a:t>
            </a:r>
          </a:p>
        </p:txBody>
      </p:sp>
      <p:sp>
        <p:nvSpPr>
          <p:cNvPr id="30" name="TextBox 29">
            <a:extLst>
              <a:ext uri="{FF2B5EF4-FFF2-40B4-BE49-F238E27FC236}">
                <a16:creationId xmlns:a16="http://schemas.microsoft.com/office/drawing/2014/main" id="{66C12093-050A-5DE8-584A-C502F6527329}"/>
              </a:ext>
            </a:extLst>
          </p:cNvPr>
          <p:cNvSpPr txBox="1"/>
          <p:nvPr/>
        </p:nvSpPr>
        <p:spPr>
          <a:xfrm>
            <a:off x="7053197" y="3150314"/>
            <a:ext cx="1126452" cy="584775"/>
          </a:xfrm>
          <a:prstGeom prst="rect">
            <a:avLst/>
          </a:prstGeom>
          <a:noFill/>
        </p:spPr>
        <p:txBody>
          <a:bodyPr wrap="square">
            <a:spAutoFit/>
          </a:bodyPr>
          <a:lstStyle/>
          <a:p>
            <a:pPr marL="12700">
              <a:spcBef>
                <a:spcPts val="95"/>
              </a:spcBef>
            </a:pPr>
            <a:r>
              <a:rPr lang="en-GB" sz="1600" kern="0" dirty="0">
                <a:cs typeface="Gotham"/>
              </a:rPr>
              <a:t>Postdoc in Oxford </a:t>
            </a:r>
          </a:p>
        </p:txBody>
      </p:sp>
      <p:sp>
        <p:nvSpPr>
          <p:cNvPr id="74" name="TextBox 73">
            <a:extLst>
              <a:ext uri="{FF2B5EF4-FFF2-40B4-BE49-F238E27FC236}">
                <a16:creationId xmlns:a16="http://schemas.microsoft.com/office/drawing/2014/main" id="{9B236D8B-F12C-953F-5E56-F2E1C329D850}"/>
              </a:ext>
            </a:extLst>
          </p:cNvPr>
          <p:cNvSpPr txBox="1"/>
          <p:nvPr/>
        </p:nvSpPr>
        <p:spPr>
          <a:xfrm>
            <a:off x="8152623" y="1087481"/>
            <a:ext cx="1464279" cy="830997"/>
          </a:xfrm>
          <a:prstGeom prst="rect">
            <a:avLst/>
          </a:prstGeom>
          <a:noFill/>
        </p:spPr>
        <p:txBody>
          <a:bodyPr wrap="square">
            <a:spAutoFit/>
          </a:bodyPr>
          <a:lstStyle/>
          <a:p>
            <a:pPr marL="12700">
              <a:spcBef>
                <a:spcPts val="95"/>
              </a:spcBef>
            </a:pPr>
            <a:r>
              <a:rPr lang="en-GB" sz="1600" kern="0" dirty="0">
                <a:cs typeface="Gotham"/>
              </a:rPr>
              <a:t>Postdoc in EPFL, </a:t>
            </a:r>
            <a:r>
              <a:rPr lang="en-GB" sz="1600" b="1" kern="0" dirty="0">
                <a:cs typeface="Gotham"/>
              </a:rPr>
              <a:t>Switzerland</a:t>
            </a:r>
          </a:p>
        </p:txBody>
      </p:sp>
      <p:sp>
        <p:nvSpPr>
          <p:cNvPr id="43" name="Rounded Rectangle 42">
            <a:extLst>
              <a:ext uri="{FF2B5EF4-FFF2-40B4-BE49-F238E27FC236}">
                <a16:creationId xmlns:a16="http://schemas.microsoft.com/office/drawing/2014/main" id="{B6E9B6FB-44CC-055E-C902-1A91B971C3B7}"/>
              </a:ext>
            </a:extLst>
          </p:cNvPr>
          <p:cNvSpPr/>
          <p:nvPr/>
        </p:nvSpPr>
        <p:spPr>
          <a:xfrm>
            <a:off x="8476776" y="2223986"/>
            <a:ext cx="618898"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2014</a:t>
            </a:r>
          </a:p>
        </p:txBody>
      </p:sp>
      <p:sp>
        <p:nvSpPr>
          <p:cNvPr id="73" name="TextBox 72">
            <a:extLst>
              <a:ext uri="{FF2B5EF4-FFF2-40B4-BE49-F238E27FC236}">
                <a16:creationId xmlns:a16="http://schemas.microsoft.com/office/drawing/2014/main" id="{C26236E6-3012-EE50-6E86-5EA364C0673F}"/>
              </a:ext>
            </a:extLst>
          </p:cNvPr>
          <p:cNvSpPr txBox="1"/>
          <p:nvPr/>
        </p:nvSpPr>
        <p:spPr>
          <a:xfrm>
            <a:off x="8867330" y="3207988"/>
            <a:ext cx="1851026" cy="584775"/>
          </a:xfrm>
          <a:prstGeom prst="rect">
            <a:avLst/>
          </a:prstGeom>
          <a:noFill/>
        </p:spPr>
        <p:txBody>
          <a:bodyPr wrap="square">
            <a:spAutoFit/>
          </a:bodyPr>
          <a:lstStyle/>
          <a:p>
            <a:pPr marL="12700" algn="ctr">
              <a:spcBef>
                <a:spcPts val="95"/>
              </a:spcBef>
            </a:pPr>
            <a:r>
              <a:rPr lang="en-GB" sz="1600" kern="0" spc="-105" dirty="0">
                <a:solidFill>
                  <a:srgbClr val="000000"/>
                </a:solidFill>
                <a:cs typeface="Gotham"/>
              </a:rPr>
              <a:t>Started  as a Lecturer at </a:t>
            </a:r>
            <a:r>
              <a:rPr lang="en-GB" sz="1600" b="1" kern="0" spc="-105" dirty="0">
                <a:solidFill>
                  <a:srgbClr val="000000"/>
                </a:solidFill>
                <a:cs typeface="Gotham"/>
              </a:rPr>
              <a:t>Lancaster University</a:t>
            </a:r>
            <a:endParaRPr lang="en-GB" sz="1600" b="1" kern="0" dirty="0">
              <a:cs typeface="Gotham"/>
            </a:endParaRPr>
          </a:p>
        </p:txBody>
      </p:sp>
      <p:sp>
        <p:nvSpPr>
          <p:cNvPr id="56" name="Rounded Rectangle 42">
            <a:extLst>
              <a:ext uri="{FF2B5EF4-FFF2-40B4-BE49-F238E27FC236}">
                <a16:creationId xmlns:a16="http://schemas.microsoft.com/office/drawing/2014/main" id="{FD75948B-D5E7-69CF-6328-2232128D6A8A}"/>
              </a:ext>
            </a:extLst>
          </p:cNvPr>
          <p:cNvSpPr/>
          <p:nvPr/>
        </p:nvSpPr>
        <p:spPr>
          <a:xfrm>
            <a:off x="9354304" y="2711368"/>
            <a:ext cx="618898"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2018</a:t>
            </a:r>
          </a:p>
        </p:txBody>
      </p:sp>
      <p:pic>
        <p:nvPicPr>
          <p:cNvPr id="59" name="Picture 58" descr="ERC logo">
            <a:extLst>
              <a:ext uri="{FF2B5EF4-FFF2-40B4-BE49-F238E27FC236}">
                <a16:creationId xmlns:a16="http://schemas.microsoft.com/office/drawing/2014/main" id="{A1D8A05F-8D60-BE0D-50C0-59C26AE73E2F}"/>
              </a:ext>
            </a:extLst>
          </p:cNvPr>
          <p:cNvPicPr>
            <a:picLocks noChangeAspect="1"/>
          </p:cNvPicPr>
          <p:nvPr/>
        </p:nvPicPr>
        <p:blipFill rotWithShape="1">
          <a:blip r:embed="rId4"/>
          <a:srcRect l="33733" r="35260" b="49517"/>
          <a:stretch/>
        </p:blipFill>
        <p:spPr>
          <a:xfrm>
            <a:off x="9698373" y="1225629"/>
            <a:ext cx="677410" cy="661727"/>
          </a:xfrm>
          <a:prstGeom prst="rect">
            <a:avLst/>
          </a:prstGeom>
        </p:spPr>
      </p:pic>
      <p:sp>
        <p:nvSpPr>
          <p:cNvPr id="70" name="Rounded Rectangle 42">
            <a:extLst>
              <a:ext uri="{FF2B5EF4-FFF2-40B4-BE49-F238E27FC236}">
                <a16:creationId xmlns:a16="http://schemas.microsoft.com/office/drawing/2014/main" id="{2BF8BE58-DAD1-7069-15C6-7C8BADE99BCD}"/>
              </a:ext>
            </a:extLst>
          </p:cNvPr>
          <p:cNvSpPr/>
          <p:nvPr/>
        </p:nvSpPr>
        <p:spPr>
          <a:xfrm>
            <a:off x="10245844" y="2721404"/>
            <a:ext cx="618898"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2022</a:t>
            </a:r>
          </a:p>
        </p:txBody>
      </p:sp>
      <p:sp>
        <p:nvSpPr>
          <p:cNvPr id="57" name="TextBox 56">
            <a:extLst>
              <a:ext uri="{FF2B5EF4-FFF2-40B4-BE49-F238E27FC236}">
                <a16:creationId xmlns:a16="http://schemas.microsoft.com/office/drawing/2014/main" id="{635D44F9-4245-0ACB-F0C6-E72081806F3F}"/>
              </a:ext>
            </a:extLst>
          </p:cNvPr>
          <p:cNvSpPr txBox="1"/>
          <p:nvPr/>
        </p:nvSpPr>
        <p:spPr>
          <a:xfrm>
            <a:off x="10487501" y="1289654"/>
            <a:ext cx="1009333" cy="584775"/>
          </a:xfrm>
          <a:prstGeom prst="rect">
            <a:avLst/>
          </a:prstGeom>
          <a:noFill/>
        </p:spPr>
        <p:txBody>
          <a:bodyPr wrap="square">
            <a:spAutoFit/>
          </a:bodyPr>
          <a:lstStyle/>
          <a:p>
            <a:pPr marL="12700" algn="ctr">
              <a:spcBef>
                <a:spcPts val="95"/>
              </a:spcBef>
            </a:pPr>
            <a:r>
              <a:rPr lang="en-GB" sz="1600" i="1" kern="0" dirty="0">
                <a:cs typeface="Gotham"/>
              </a:rPr>
              <a:t>Full Professor</a:t>
            </a:r>
          </a:p>
        </p:txBody>
      </p:sp>
      <p:cxnSp>
        <p:nvCxnSpPr>
          <p:cNvPr id="45" name="Straight Arrow Connector 44">
            <a:extLst>
              <a:ext uri="{FF2B5EF4-FFF2-40B4-BE49-F238E27FC236}">
                <a16:creationId xmlns:a16="http://schemas.microsoft.com/office/drawing/2014/main" id="{D73ED3E6-437B-FFB7-C6D0-E5EEDD9A97A4}"/>
              </a:ext>
              <a:ext uri="{C183D7F6-B498-43B3-948B-1728B52AA6E4}">
                <adec:decorative xmlns:adec="http://schemas.microsoft.com/office/drawing/2017/decorative" val="1"/>
              </a:ext>
            </a:extLst>
          </p:cNvPr>
          <p:cNvCxnSpPr>
            <a:cxnSpLocks/>
            <a:stCxn id="37" idx="6"/>
          </p:cNvCxnSpPr>
          <p:nvPr/>
        </p:nvCxnSpPr>
        <p:spPr>
          <a:xfrm>
            <a:off x="10638783" y="2575877"/>
            <a:ext cx="858051" cy="883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ular Callout 47">
            <a:extLst>
              <a:ext uri="{FF2B5EF4-FFF2-40B4-BE49-F238E27FC236}">
                <a16:creationId xmlns:a16="http://schemas.microsoft.com/office/drawing/2014/main" id="{88EED1B5-1EA4-C89D-A253-7C6378F84741}"/>
              </a:ext>
              <a:ext uri="{C183D7F6-B498-43B3-948B-1728B52AA6E4}">
                <adec:decorative xmlns:adec="http://schemas.microsoft.com/office/drawing/2017/decorative" val="1"/>
              </a:ext>
            </a:extLst>
          </p:cNvPr>
          <p:cNvSpPr/>
          <p:nvPr/>
        </p:nvSpPr>
        <p:spPr>
          <a:xfrm>
            <a:off x="2772231" y="1441713"/>
            <a:ext cx="1153301" cy="1020038"/>
          </a:xfrm>
          <a:prstGeom prst="wedgeRoundRectCallout">
            <a:avLst>
              <a:gd name="adj1" fmla="val 64437"/>
              <a:gd name="adj2" fmla="val 50813"/>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ular Callout 49">
            <a:extLst>
              <a:ext uri="{FF2B5EF4-FFF2-40B4-BE49-F238E27FC236}">
                <a16:creationId xmlns:a16="http://schemas.microsoft.com/office/drawing/2014/main" id="{69494B70-1D60-42B3-6E9C-09272E6182B8}"/>
              </a:ext>
              <a:ext uri="{C183D7F6-B498-43B3-948B-1728B52AA6E4}">
                <adec:decorative xmlns:adec="http://schemas.microsoft.com/office/drawing/2017/decorative" val="1"/>
              </a:ext>
            </a:extLst>
          </p:cNvPr>
          <p:cNvSpPr/>
          <p:nvPr/>
        </p:nvSpPr>
        <p:spPr>
          <a:xfrm rot="10800000" flipH="1">
            <a:off x="5771325" y="2789983"/>
            <a:ext cx="1060489" cy="893849"/>
          </a:xfrm>
          <a:prstGeom prst="wedgeRoundRectCallout">
            <a:avLst>
              <a:gd name="adj1" fmla="val -58160"/>
              <a:gd name="adj2" fmla="val 60944"/>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ular Callout 50">
            <a:extLst>
              <a:ext uri="{FF2B5EF4-FFF2-40B4-BE49-F238E27FC236}">
                <a16:creationId xmlns:a16="http://schemas.microsoft.com/office/drawing/2014/main" id="{8BFB468F-6AA1-8B45-4B1C-9313D7B3AD84}"/>
              </a:ext>
              <a:ext uri="{C183D7F6-B498-43B3-948B-1728B52AA6E4}">
                <adec:decorative xmlns:adec="http://schemas.microsoft.com/office/drawing/2017/decorative" val="1"/>
              </a:ext>
            </a:extLst>
          </p:cNvPr>
          <p:cNvSpPr/>
          <p:nvPr/>
        </p:nvSpPr>
        <p:spPr>
          <a:xfrm>
            <a:off x="4204046" y="1463138"/>
            <a:ext cx="1347579" cy="865931"/>
          </a:xfrm>
          <a:prstGeom prst="wedgeRoundRectCallout">
            <a:avLst>
              <a:gd name="adj1" fmla="val 41244"/>
              <a:gd name="adj2" fmla="val 63469"/>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ular Callout 51">
            <a:extLst>
              <a:ext uri="{FF2B5EF4-FFF2-40B4-BE49-F238E27FC236}">
                <a16:creationId xmlns:a16="http://schemas.microsoft.com/office/drawing/2014/main" id="{13E7CB31-A108-DA11-7129-35ABEE93BA03}"/>
              </a:ext>
              <a:ext uri="{C183D7F6-B498-43B3-948B-1728B52AA6E4}">
                <adec:decorative xmlns:adec="http://schemas.microsoft.com/office/drawing/2017/decorative" val="1"/>
              </a:ext>
            </a:extLst>
          </p:cNvPr>
          <p:cNvSpPr/>
          <p:nvPr/>
        </p:nvSpPr>
        <p:spPr>
          <a:xfrm>
            <a:off x="5729751" y="1260214"/>
            <a:ext cx="1830705" cy="821851"/>
          </a:xfrm>
          <a:prstGeom prst="wedgeRoundRectCallout">
            <a:avLst>
              <a:gd name="adj1" fmla="val -9051"/>
              <a:gd name="adj2" fmla="val 67320"/>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ounded Rectangular Callout 52">
            <a:extLst>
              <a:ext uri="{FF2B5EF4-FFF2-40B4-BE49-F238E27FC236}">
                <a16:creationId xmlns:a16="http://schemas.microsoft.com/office/drawing/2014/main" id="{B471273A-5CDB-75B5-FDCD-56934D52DCC7}"/>
              </a:ext>
              <a:ext uri="{C183D7F6-B498-43B3-948B-1728B52AA6E4}">
                <adec:decorative xmlns:adec="http://schemas.microsoft.com/office/drawing/2017/decorative" val="1"/>
              </a:ext>
            </a:extLst>
          </p:cNvPr>
          <p:cNvSpPr/>
          <p:nvPr/>
        </p:nvSpPr>
        <p:spPr>
          <a:xfrm rot="10800000" flipH="1" flipV="1">
            <a:off x="8082828" y="1070686"/>
            <a:ext cx="1273595" cy="872939"/>
          </a:xfrm>
          <a:prstGeom prst="wedgeRoundRectCallout">
            <a:avLst>
              <a:gd name="adj1" fmla="val -56849"/>
              <a:gd name="adj2" fmla="val 113432"/>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ular Callout 53">
            <a:extLst>
              <a:ext uri="{FF2B5EF4-FFF2-40B4-BE49-F238E27FC236}">
                <a16:creationId xmlns:a16="http://schemas.microsoft.com/office/drawing/2014/main" id="{CCEE7153-6CE4-85F3-14E7-7C3583B42340}"/>
              </a:ext>
              <a:ext uri="{C183D7F6-B498-43B3-948B-1728B52AA6E4}">
                <adec:decorative xmlns:adec="http://schemas.microsoft.com/office/drawing/2017/decorative" val="1"/>
              </a:ext>
            </a:extLst>
          </p:cNvPr>
          <p:cNvSpPr/>
          <p:nvPr/>
        </p:nvSpPr>
        <p:spPr>
          <a:xfrm rot="10800000" flipH="1">
            <a:off x="8875009" y="3088815"/>
            <a:ext cx="1851026" cy="872937"/>
          </a:xfrm>
          <a:prstGeom prst="wedgeRoundRectCallout">
            <a:avLst>
              <a:gd name="adj1" fmla="val -49912"/>
              <a:gd name="adj2" fmla="val 96173"/>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BD0AB13-4515-479A-4CC9-9C7617F1D90B}"/>
              </a:ext>
              <a:ext uri="{C183D7F6-B498-43B3-948B-1728B52AA6E4}">
                <adec:decorative xmlns:adec="http://schemas.microsoft.com/office/drawing/2017/decorative" val="1"/>
              </a:ext>
            </a:extLst>
          </p:cNvPr>
          <p:cNvSpPr/>
          <p:nvPr/>
        </p:nvSpPr>
        <p:spPr>
          <a:xfrm>
            <a:off x="995660" y="1207974"/>
            <a:ext cx="1395630" cy="13956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84776125-2033-19E0-1E0B-147C2D739D6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41377" y="4202014"/>
            <a:ext cx="1959003" cy="1819212"/>
          </a:xfrm>
          <a:prstGeom prst="flowChartConnector">
            <a:avLst/>
          </a:prstGeom>
        </p:spPr>
      </p:pic>
      <p:pic>
        <p:nvPicPr>
          <p:cNvPr id="28" name="Picture 4">
            <a:extLst>
              <a:ext uri="{FF2B5EF4-FFF2-40B4-BE49-F238E27FC236}">
                <a16:creationId xmlns:a16="http://schemas.microsoft.com/office/drawing/2014/main" id="{F74D57EA-31A5-D544-9EB0-C868EDBCF6B6}"/>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673"/>
          <a:stretch/>
        </p:blipFill>
        <p:spPr bwMode="auto">
          <a:xfrm>
            <a:off x="9197545" y="4421113"/>
            <a:ext cx="1520811" cy="15138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Kathryn Toghill">
            <a:extLst>
              <a:ext uri="{FF2B5EF4-FFF2-40B4-BE49-F238E27FC236}">
                <a16:creationId xmlns:a16="http://schemas.microsoft.com/office/drawing/2014/main" id="{0AD864A0-4A61-A23C-B05C-71487FD0B4AC}"/>
              </a:ext>
            </a:extLst>
          </p:cNvPr>
          <p:cNvPicPr>
            <a:picLocks noChangeAspect="1"/>
          </p:cNvPicPr>
          <p:nvPr/>
        </p:nvPicPr>
        <p:blipFill>
          <a:blip r:embed="rId7">
            <a:extLst>
              <a:ext uri="{28A0092B-C50C-407E-A947-70E740481C1C}">
                <a14:useLocalDpi xmlns:a14="http://schemas.microsoft.com/office/drawing/2010/main" val="0"/>
              </a:ext>
            </a:extLst>
          </a:blip>
          <a:srcRect l="7541" t="4787" r="44840" b="18708"/>
          <a:stretch/>
        </p:blipFill>
        <p:spPr>
          <a:xfrm>
            <a:off x="1020030" y="1205454"/>
            <a:ext cx="1395630" cy="1494812"/>
          </a:xfrm>
          <a:prstGeom prst="flowChartConnector">
            <a:avLst/>
          </a:prstGeom>
        </p:spPr>
      </p:pic>
      <p:sp>
        <p:nvSpPr>
          <p:cNvPr id="13" name="Oval 12">
            <a:extLst>
              <a:ext uri="{FF2B5EF4-FFF2-40B4-BE49-F238E27FC236}">
                <a16:creationId xmlns:a16="http://schemas.microsoft.com/office/drawing/2014/main" id="{E3E97819-15ED-5CEF-B782-56ACBD9C264A}"/>
              </a:ext>
              <a:ext uri="{C183D7F6-B498-43B3-948B-1728B52AA6E4}">
                <adec:decorative xmlns:adec="http://schemas.microsoft.com/office/drawing/2017/decorative" val="1"/>
              </a:ext>
            </a:extLst>
          </p:cNvPr>
          <p:cNvSpPr/>
          <p:nvPr/>
        </p:nvSpPr>
        <p:spPr>
          <a:xfrm>
            <a:off x="5577318" y="2489485"/>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28A3FCB-F966-E342-1C79-B391D8AA61E0}"/>
              </a:ext>
              <a:ext uri="{C183D7F6-B498-43B3-948B-1728B52AA6E4}">
                <adec:decorative xmlns:adec="http://schemas.microsoft.com/office/drawing/2017/decorative" val="1"/>
              </a:ext>
            </a:extLst>
          </p:cNvPr>
          <p:cNvSpPr/>
          <p:nvPr/>
        </p:nvSpPr>
        <p:spPr>
          <a:xfrm>
            <a:off x="7511601" y="2493116"/>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ular Callout 49">
            <a:extLst>
              <a:ext uri="{FF2B5EF4-FFF2-40B4-BE49-F238E27FC236}">
                <a16:creationId xmlns:a16="http://schemas.microsoft.com/office/drawing/2014/main" id="{A7576350-64B7-E0D4-A103-17AC171BF69E}"/>
              </a:ext>
              <a:ext uri="{C183D7F6-B498-43B3-948B-1728B52AA6E4}">
                <adec:decorative xmlns:adec="http://schemas.microsoft.com/office/drawing/2017/decorative" val="1"/>
              </a:ext>
            </a:extLst>
          </p:cNvPr>
          <p:cNvSpPr/>
          <p:nvPr/>
        </p:nvSpPr>
        <p:spPr>
          <a:xfrm rot="10800000" flipH="1">
            <a:off x="7026170" y="3121856"/>
            <a:ext cx="1126453" cy="677225"/>
          </a:xfrm>
          <a:prstGeom prst="wedgeRoundRectCallout">
            <a:avLst>
              <a:gd name="adj1" fmla="val -2775"/>
              <a:gd name="adj2" fmla="val 115393"/>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ular Callout 52">
            <a:extLst>
              <a:ext uri="{FF2B5EF4-FFF2-40B4-BE49-F238E27FC236}">
                <a16:creationId xmlns:a16="http://schemas.microsoft.com/office/drawing/2014/main" id="{C6E45B39-17E7-B3DD-82A3-C71678827F2D}"/>
              </a:ext>
              <a:ext uri="{C183D7F6-B498-43B3-948B-1728B52AA6E4}">
                <adec:decorative xmlns:adec="http://schemas.microsoft.com/office/drawing/2017/decorative" val="1"/>
              </a:ext>
            </a:extLst>
          </p:cNvPr>
          <p:cNvSpPr/>
          <p:nvPr/>
        </p:nvSpPr>
        <p:spPr>
          <a:xfrm rot="10800000" flipH="1" flipV="1">
            <a:off x="10487501" y="1225629"/>
            <a:ext cx="1009333" cy="872939"/>
          </a:xfrm>
          <a:prstGeom prst="wedgeRoundRectCallout">
            <a:avLst>
              <a:gd name="adj1" fmla="val -39186"/>
              <a:gd name="adj2" fmla="val 90986"/>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4DBD550-1DBD-8B12-1B23-F66A97FCBDCF}"/>
              </a:ext>
              <a:ext uri="{C183D7F6-B498-43B3-948B-1728B52AA6E4}">
                <adec:decorative xmlns:adec="http://schemas.microsoft.com/office/drawing/2017/decorative" val="1"/>
              </a:ext>
            </a:extLst>
          </p:cNvPr>
          <p:cNvSpPr/>
          <p:nvPr/>
        </p:nvSpPr>
        <p:spPr>
          <a:xfrm>
            <a:off x="10471806" y="2496363"/>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90F0C802-22B7-916D-4E8D-1A57477D4E96}"/>
              </a:ext>
              <a:ext uri="{C183D7F6-B498-43B3-948B-1728B52AA6E4}">
                <adec:decorative xmlns:adec="http://schemas.microsoft.com/office/drawing/2017/decorative" val="1"/>
              </a:ext>
            </a:extLst>
          </p:cNvPr>
          <p:cNvCxnSpPr>
            <a:cxnSpLocks/>
          </p:cNvCxnSpPr>
          <p:nvPr/>
        </p:nvCxnSpPr>
        <p:spPr>
          <a:xfrm>
            <a:off x="9004490" y="2585818"/>
            <a:ext cx="55383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7542A61-F7C9-0673-BF54-156FD2BF8443}"/>
              </a:ext>
              <a:ext uri="{C183D7F6-B498-43B3-948B-1728B52AA6E4}">
                <adec:decorative xmlns:adec="http://schemas.microsoft.com/office/drawing/2017/decorative" val="1"/>
              </a:ext>
            </a:extLst>
          </p:cNvPr>
          <p:cNvSpPr/>
          <p:nvPr/>
        </p:nvSpPr>
        <p:spPr>
          <a:xfrm>
            <a:off x="9584165" y="2496363"/>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ular Callout 52">
            <a:extLst>
              <a:ext uri="{FF2B5EF4-FFF2-40B4-BE49-F238E27FC236}">
                <a16:creationId xmlns:a16="http://schemas.microsoft.com/office/drawing/2014/main" id="{31BAA949-76D0-883C-CBBB-ACEDBE65FCB2}"/>
              </a:ext>
              <a:ext uri="{C183D7F6-B498-43B3-948B-1728B52AA6E4}">
                <adec:decorative xmlns:adec="http://schemas.microsoft.com/office/drawing/2017/decorative" val="1"/>
              </a:ext>
            </a:extLst>
          </p:cNvPr>
          <p:cNvSpPr/>
          <p:nvPr/>
        </p:nvSpPr>
        <p:spPr>
          <a:xfrm rot="10800000" flipH="1" flipV="1">
            <a:off x="9686697" y="1166827"/>
            <a:ext cx="689291" cy="872939"/>
          </a:xfrm>
          <a:prstGeom prst="wedgeRoundRectCallout">
            <a:avLst>
              <a:gd name="adj1" fmla="val -54285"/>
              <a:gd name="adj2" fmla="val 100962"/>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745F9630-A0A9-9607-AC80-F8C9B7445945}"/>
              </a:ext>
              <a:ext uri="{C183D7F6-B498-43B3-948B-1728B52AA6E4}">
                <adec:decorative xmlns:adec="http://schemas.microsoft.com/office/drawing/2017/decorative" val="1"/>
              </a:ext>
            </a:extLst>
          </p:cNvPr>
          <p:cNvCxnSpPr>
            <a:cxnSpLocks/>
          </p:cNvCxnSpPr>
          <p:nvPr/>
        </p:nvCxnSpPr>
        <p:spPr>
          <a:xfrm>
            <a:off x="9805407" y="2584708"/>
            <a:ext cx="565066" cy="11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64" name="Graphic 63">
            <a:extLst>
              <a:ext uri="{FF2B5EF4-FFF2-40B4-BE49-F238E27FC236}">
                <a16:creationId xmlns:a16="http://schemas.microsoft.com/office/drawing/2014/main" id="{1A0551FF-63D4-D0C7-9E39-7530AB16672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07311" y="2099762"/>
            <a:ext cx="479509" cy="479509"/>
          </a:xfrm>
          <a:prstGeom prst="rect">
            <a:avLst/>
          </a:prstGeom>
        </p:spPr>
      </p:pic>
      <p:pic>
        <p:nvPicPr>
          <p:cNvPr id="42" name="Picture 41">
            <a:extLst>
              <a:ext uri="{FF2B5EF4-FFF2-40B4-BE49-F238E27FC236}">
                <a16:creationId xmlns:a16="http://schemas.microsoft.com/office/drawing/2014/main" id="{45535E73-3128-1C01-3D6B-DEA6FEB93755}"/>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201744" y="1140164"/>
            <a:ext cx="717283" cy="860955"/>
          </a:xfrm>
          <a:prstGeom prst="rect">
            <a:avLst/>
          </a:prstGeom>
        </p:spPr>
      </p:pic>
      <p:pic>
        <p:nvPicPr>
          <p:cNvPr id="55" name="Picture 54">
            <a:extLst>
              <a:ext uri="{FF2B5EF4-FFF2-40B4-BE49-F238E27FC236}">
                <a16:creationId xmlns:a16="http://schemas.microsoft.com/office/drawing/2014/main" id="{441C96D5-8898-5996-0889-7D6F4B2082A9}"/>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3453499" y="2998607"/>
            <a:ext cx="1172853" cy="736856"/>
          </a:xfrm>
          <a:prstGeom prst="rect">
            <a:avLst/>
          </a:prstGeom>
        </p:spPr>
      </p:pic>
      <p:pic>
        <p:nvPicPr>
          <p:cNvPr id="62" name="Picture 61">
            <a:extLst>
              <a:ext uri="{FF2B5EF4-FFF2-40B4-BE49-F238E27FC236}">
                <a16:creationId xmlns:a16="http://schemas.microsoft.com/office/drawing/2014/main" id="{B419FCE4-872F-8042-9199-887FFA22435F}"/>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4968333" y="3022628"/>
            <a:ext cx="713320" cy="713320"/>
          </a:xfrm>
          <a:prstGeom prst="rect">
            <a:avLst/>
          </a:prstGeom>
        </p:spPr>
      </p:pic>
      <p:sp>
        <p:nvSpPr>
          <p:cNvPr id="66" name="Oval 65">
            <a:extLst>
              <a:ext uri="{FF2B5EF4-FFF2-40B4-BE49-F238E27FC236}">
                <a16:creationId xmlns:a16="http://schemas.microsoft.com/office/drawing/2014/main" id="{66959EB7-96A3-D0C0-52C6-667616EC936C}"/>
              </a:ext>
              <a:ext uri="{C183D7F6-B498-43B3-948B-1728B52AA6E4}">
                <adec:decorative xmlns:adec="http://schemas.microsoft.com/office/drawing/2017/decorative" val="1"/>
              </a:ext>
            </a:extLst>
          </p:cNvPr>
          <p:cNvSpPr/>
          <p:nvPr/>
        </p:nvSpPr>
        <p:spPr>
          <a:xfrm>
            <a:off x="3679605" y="4118535"/>
            <a:ext cx="1981200" cy="1981200"/>
          </a:xfrm>
          <a:prstGeom prst="ellipse">
            <a:avLst/>
          </a:prstGeom>
          <a:solidFill>
            <a:schemeClr val="bg1">
              <a:lumMod val="95000"/>
            </a:schemeClr>
          </a:solid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a:extLst>
              <a:ext uri="{FF2B5EF4-FFF2-40B4-BE49-F238E27FC236}">
                <a16:creationId xmlns:a16="http://schemas.microsoft.com/office/drawing/2014/main" id="{436921F4-832D-C88D-2871-4E37D1D6D8FF}"/>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rcRect l="19415" t="4239" r="20093" b="1942"/>
          <a:stretch/>
        </p:blipFill>
        <p:spPr>
          <a:xfrm>
            <a:off x="3766175" y="4191509"/>
            <a:ext cx="1811143" cy="18297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3" name="Picture 82">
            <a:extLst>
              <a:ext uri="{FF2B5EF4-FFF2-40B4-BE49-F238E27FC236}">
                <a16:creationId xmlns:a16="http://schemas.microsoft.com/office/drawing/2014/main" id="{A401A7E0-107B-457A-70B7-6EEDA517B229}"/>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327625" y="4118535"/>
            <a:ext cx="1999969" cy="1956574"/>
          </a:xfrm>
          <a:prstGeom prst="flowChartConnector">
            <a:avLst/>
          </a:prstGeom>
        </p:spPr>
      </p:pic>
      <p:pic>
        <p:nvPicPr>
          <p:cNvPr id="84" name="Picture 83">
            <a:extLst>
              <a:ext uri="{FF2B5EF4-FFF2-40B4-BE49-F238E27FC236}">
                <a16:creationId xmlns:a16="http://schemas.microsoft.com/office/drawing/2014/main" id="{6BCCBDB3-4D54-D19E-F4FD-29B802E75949}"/>
              </a:ext>
              <a:ext uri="{C183D7F6-B498-43B3-948B-1728B52AA6E4}">
                <adec:decorative xmlns:adec="http://schemas.microsoft.com/office/drawing/2017/decorative" val="1"/>
              </a:ext>
            </a:extLst>
          </p:cNvPr>
          <p:cNvPicPr>
            <a:picLocks noChangeAspect="1"/>
          </p:cNvPicPr>
          <p:nvPr/>
        </p:nvPicPr>
        <p:blipFill rotWithShape="1">
          <a:blip r:embed="rId19">
            <a:extLst>
              <a:ext uri="{28A0092B-C50C-407E-A947-70E740481C1C}">
                <a14:useLocalDpi xmlns:a14="http://schemas.microsoft.com/office/drawing/2010/main" val="0"/>
              </a:ext>
            </a:extLst>
          </a:blip>
          <a:srcRect l="74543"/>
          <a:stretch/>
        </p:blipFill>
        <p:spPr>
          <a:xfrm>
            <a:off x="8234153" y="2686586"/>
            <a:ext cx="610194" cy="754229"/>
          </a:xfrm>
          <a:prstGeom prst="rect">
            <a:avLst/>
          </a:prstGeom>
        </p:spPr>
      </p:pic>
      <p:pic>
        <p:nvPicPr>
          <p:cNvPr id="86" name="Picture 85">
            <a:extLst>
              <a:ext uri="{FF2B5EF4-FFF2-40B4-BE49-F238E27FC236}">
                <a16:creationId xmlns:a16="http://schemas.microsoft.com/office/drawing/2014/main" id="{C73A111E-6CAB-7960-9835-445CB06BD6E8}"/>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8210706" y="1379030"/>
            <a:ext cx="711545" cy="279904"/>
          </a:xfrm>
          <a:prstGeom prst="rect">
            <a:avLst/>
          </a:prstGeom>
        </p:spPr>
      </p:pic>
      <p:pic>
        <p:nvPicPr>
          <p:cNvPr id="91" name="Graphic 90">
            <a:extLst>
              <a:ext uri="{FF2B5EF4-FFF2-40B4-BE49-F238E27FC236}">
                <a16:creationId xmlns:a16="http://schemas.microsoft.com/office/drawing/2014/main" id="{0926B431-D762-5366-4907-517525A1C9EF}"/>
              </a:ext>
              <a:ext uri="{C183D7F6-B498-43B3-948B-1728B52AA6E4}">
                <adec:decorative xmlns:adec="http://schemas.microsoft.com/office/drawing/2017/decorative" val="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033671" y="3440814"/>
            <a:ext cx="533202" cy="533202"/>
          </a:xfrm>
          <a:prstGeom prst="rect">
            <a:avLst/>
          </a:prstGeom>
        </p:spPr>
      </p:pic>
      <p:sp>
        <p:nvSpPr>
          <p:cNvPr id="9" name="object 6">
            <a:extLst>
              <a:ext uri="{FF2B5EF4-FFF2-40B4-BE49-F238E27FC236}">
                <a16:creationId xmlns:a16="http://schemas.microsoft.com/office/drawing/2014/main" id="{630367E8-9EF1-8E6F-9FF5-6E3309CDA16F}"/>
              </a:ext>
            </a:extLst>
          </p:cNvPr>
          <p:cNvSpPr txBox="1">
            <a:spLocks/>
          </p:cNvSpPr>
          <p:nvPr/>
        </p:nvSpPr>
        <p:spPr>
          <a:xfrm>
            <a:off x="773539" y="3609378"/>
            <a:ext cx="2544113"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spcBef>
                <a:spcPts val="95"/>
              </a:spcBef>
            </a:pPr>
            <a:r>
              <a:rPr lang="en-GB" sz="2400" kern="0" spc="-105" dirty="0">
                <a:solidFill>
                  <a:srgbClr val="000000"/>
                </a:solidFill>
                <a:latin typeface="+mn-lt"/>
                <a:cs typeface="Gotham"/>
              </a:rPr>
              <a:t>My research areas:</a:t>
            </a:r>
            <a:endParaRPr lang="en-GB" sz="2400" kern="0" dirty="0">
              <a:latin typeface="+mn-lt"/>
              <a:cs typeface="Gotham"/>
            </a:endParaRPr>
          </a:p>
        </p:txBody>
      </p:sp>
      <p:sp>
        <p:nvSpPr>
          <p:cNvPr id="10" name="TextBox 9">
            <a:extLst>
              <a:ext uri="{FF2B5EF4-FFF2-40B4-BE49-F238E27FC236}">
                <a16:creationId xmlns:a16="http://schemas.microsoft.com/office/drawing/2014/main" id="{660F5114-F03F-27B4-6C5B-835177058172}"/>
              </a:ext>
            </a:extLst>
          </p:cNvPr>
          <p:cNvSpPr txBox="1"/>
          <p:nvPr/>
        </p:nvSpPr>
        <p:spPr>
          <a:xfrm>
            <a:off x="1379092" y="6151084"/>
            <a:ext cx="4025425" cy="400110"/>
          </a:xfrm>
          <a:prstGeom prst="rect">
            <a:avLst/>
          </a:prstGeom>
          <a:noFill/>
        </p:spPr>
        <p:txBody>
          <a:bodyPr wrap="square">
            <a:spAutoFit/>
          </a:bodyPr>
          <a:lstStyle/>
          <a:p>
            <a:pPr algn="ctr"/>
            <a:r>
              <a:rPr lang="en-GB" sz="2000" dirty="0">
                <a:solidFill>
                  <a:srgbClr val="B5121B"/>
                </a:solidFill>
              </a:rPr>
              <a:t>Flow Batteries/Energy Storage</a:t>
            </a:r>
            <a:endParaRPr lang="en-GB" sz="2000" dirty="0"/>
          </a:p>
        </p:txBody>
      </p:sp>
      <p:sp>
        <p:nvSpPr>
          <p:cNvPr id="11" name="TextBox 10">
            <a:extLst>
              <a:ext uri="{FF2B5EF4-FFF2-40B4-BE49-F238E27FC236}">
                <a16:creationId xmlns:a16="http://schemas.microsoft.com/office/drawing/2014/main" id="{5A0803F7-1F7F-1122-A409-D6A8F2D09F63}"/>
              </a:ext>
            </a:extLst>
          </p:cNvPr>
          <p:cNvSpPr txBox="1"/>
          <p:nvPr/>
        </p:nvSpPr>
        <p:spPr>
          <a:xfrm>
            <a:off x="6155492" y="6161244"/>
            <a:ext cx="2224189" cy="400110"/>
          </a:xfrm>
          <a:prstGeom prst="rect">
            <a:avLst/>
          </a:prstGeom>
          <a:noFill/>
        </p:spPr>
        <p:txBody>
          <a:bodyPr wrap="square">
            <a:spAutoFit/>
          </a:bodyPr>
          <a:lstStyle/>
          <a:p>
            <a:pPr algn="ctr"/>
            <a:r>
              <a:rPr lang="en-GB" sz="2000" dirty="0">
                <a:solidFill>
                  <a:srgbClr val="B5121B"/>
                </a:solidFill>
              </a:rPr>
              <a:t>Electrocatalysis</a:t>
            </a:r>
            <a:endParaRPr lang="en-GB" sz="2000" dirty="0"/>
          </a:p>
        </p:txBody>
      </p:sp>
      <p:sp>
        <p:nvSpPr>
          <p:cNvPr id="12" name="TextBox 11">
            <a:extLst>
              <a:ext uri="{FF2B5EF4-FFF2-40B4-BE49-F238E27FC236}">
                <a16:creationId xmlns:a16="http://schemas.microsoft.com/office/drawing/2014/main" id="{EA865EE7-C364-E02A-3F1D-D772D7D6039F}"/>
              </a:ext>
            </a:extLst>
          </p:cNvPr>
          <p:cNvSpPr txBox="1"/>
          <p:nvPr/>
        </p:nvSpPr>
        <p:spPr>
          <a:xfrm>
            <a:off x="9072499" y="6120371"/>
            <a:ext cx="1981201" cy="400110"/>
          </a:xfrm>
          <a:prstGeom prst="rect">
            <a:avLst/>
          </a:prstGeom>
          <a:noFill/>
        </p:spPr>
        <p:txBody>
          <a:bodyPr wrap="square">
            <a:spAutoFit/>
          </a:bodyPr>
          <a:lstStyle/>
          <a:p>
            <a:pPr algn="ctr"/>
            <a:r>
              <a:rPr lang="en-GB" sz="2000" dirty="0">
                <a:solidFill>
                  <a:srgbClr val="B5121B"/>
                </a:solidFill>
              </a:rPr>
              <a:t>Sensors</a:t>
            </a:r>
            <a:endParaRPr lang="en-GB" sz="2000" dirty="0"/>
          </a:p>
        </p:txBody>
      </p:sp>
      <p:pic>
        <p:nvPicPr>
          <p:cNvPr id="94" name="Graphic 93">
            <a:extLst>
              <a:ext uri="{FF2B5EF4-FFF2-40B4-BE49-F238E27FC236}">
                <a16:creationId xmlns:a16="http://schemas.microsoft.com/office/drawing/2014/main" id="{ABAC9C6C-71B6-DA88-7194-C14CF248B2A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62999" y="2609306"/>
            <a:ext cx="479509" cy="479509"/>
          </a:xfrm>
          <a:prstGeom prst="rect">
            <a:avLst/>
          </a:prstGeom>
        </p:spPr>
      </p:pic>
    </p:spTree>
    <p:extLst>
      <p:ext uri="{BB962C8B-B14F-4D97-AF65-F5344CB8AC3E}">
        <p14:creationId xmlns:p14="http://schemas.microsoft.com/office/powerpoint/2010/main" val="423012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Oval 92">
            <a:extLst>
              <a:ext uri="{FF2B5EF4-FFF2-40B4-BE49-F238E27FC236}">
                <a16:creationId xmlns:a16="http://schemas.microsoft.com/office/drawing/2014/main" id="{2AF21AFB-00E5-A508-00B8-FC2AD32E7EEF}"/>
              </a:ext>
              <a:ext uri="{C183D7F6-B498-43B3-948B-1728B52AA6E4}">
                <adec:decorative xmlns:adec="http://schemas.microsoft.com/office/drawing/2017/decorative" val="0"/>
              </a:ext>
            </a:extLst>
          </p:cNvPr>
          <p:cNvSpPr/>
          <p:nvPr/>
        </p:nvSpPr>
        <p:spPr>
          <a:xfrm>
            <a:off x="9037880" y="3916632"/>
            <a:ext cx="1981200" cy="1981200"/>
          </a:xfrm>
          <a:prstGeom prst="ellipse">
            <a:avLst/>
          </a:prstGeom>
          <a:blipFill dpi="0" rotWithShape="1">
            <a:blip r:embed="rId3">
              <a:alphaModFix amt="99000"/>
            </a:blip>
            <a:srcRect/>
            <a:stretch>
              <a:fillRect l="-3401" t="-25408" r="-9258" b="-10872"/>
            </a:stretch>
          </a:blip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Oval 91">
            <a:extLst>
              <a:ext uri="{FF2B5EF4-FFF2-40B4-BE49-F238E27FC236}">
                <a16:creationId xmlns:a16="http://schemas.microsoft.com/office/drawing/2014/main" id="{25EBBFB2-67EB-4F16-E5B5-6EDFFC4A3881}"/>
              </a:ext>
              <a:ext uri="{C183D7F6-B498-43B3-948B-1728B52AA6E4}">
                <adec:decorative xmlns:adec="http://schemas.microsoft.com/office/drawing/2017/decorative" val="1"/>
              </a:ext>
            </a:extLst>
          </p:cNvPr>
          <p:cNvSpPr/>
          <p:nvPr/>
        </p:nvSpPr>
        <p:spPr>
          <a:xfrm>
            <a:off x="6289752" y="3870295"/>
            <a:ext cx="1981200" cy="1981200"/>
          </a:xfrm>
          <a:prstGeom prst="ellipse">
            <a:avLst/>
          </a:prstGeom>
          <a:blipFill>
            <a:blip r:embed="rId4"/>
            <a:stretch>
              <a:fillRect/>
            </a:stretch>
          </a:blip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9" name="Oval 88">
            <a:extLst>
              <a:ext uri="{FF2B5EF4-FFF2-40B4-BE49-F238E27FC236}">
                <a16:creationId xmlns:a16="http://schemas.microsoft.com/office/drawing/2014/main" id="{E338349B-151C-F7F0-B5D7-996BD5C07B59}"/>
              </a:ext>
              <a:ext uri="{C183D7F6-B498-43B3-948B-1728B52AA6E4}">
                <adec:decorative xmlns:adec="http://schemas.microsoft.com/office/drawing/2017/decorative" val="1"/>
              </a:ext>
            </a:extLst>
          </p:cNvPr>
          <p:cNvSpPr/>
          <p:nvPr/>
        </p:nvSpPr>
        <p:spPr>
          <a:xfrm>
            <a:off x="3362921" y="3899873"/>
            <a:ext cx="1981200" cy="1981200"/>
          </a:xfrm>
          <a:prstGeom prst="ellipse">
            <a:avLst/>
          </a:prstGeom>
          <a:blipFill>
            <a:blip r:embed="rId5"/>
            <a:stretch>
              <a:fillRect/>
            </a:stretch>
          </a:blipFill>
          <a:ln>
            <a:solidFill>
              <a:schemeClr val="bg1">
                <a:lumMod val="85000"/>
              </a:schemeClr>
            </a:solidFill>
          </a:ln>
          <a:effectLst>
            <a:outerShdw blurRad="635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CCFC63E9-0A5C-43CA-7F4B-800898062AF6}"/>
              </a:ext>
            </a:extLst>
          </p:cNvPr>
          <p:cNvSpPr>
            <a:spLocks noGrp="1"/>
          </p:cNvSpPr>
          <p:nvPr>
            <p:ph type="ctrTitle"/>
          </p:nvPr>
        </p:nvSpPr>
        <p:spPr>
          <a:xfrm>
            <a:off x="1015882" y="108205"/>
            <a:ext cx="6111930" cy="1152128"/>
          </a:xfrm>
        </p:spPr>
        <p:txBody>
          <a:bodyPr/>
          <a:lstStyle/>
          <a:p>
            <a:r>
              <a:rPr lang="en-US" dirty="0"/>
              <a:t>Me and Chemistry – Sarah Allinson</a:t>
            </a:r>
          </a:p>
        </p:txBody>
      </p:sp>
      <p:pic>
        <p:nvPicPr>
          <p:cNvPr id="5" name="Picture 4">
            <a:extLst>
              <a:ext uri="{FF2B5EF4-FFF2-40B4-BE49-F238E27FC236}">
                <a16:creationId xmlns:a16="http://schemas.microsoft.com/office/drawing/2014/main" id="{AAB1F63D-1C8C-AF4E-F979-E580F12F5B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83109" y="1035943"/>
            <a:ext cx="1878324" cy="1912066"/>
          </a:xfrm>
          <a:prstGeom prst="rect">
            <a:avLst/>
          </a:prstGeom>
        </p:spPr>
      </p:pic>
      <p:sp>
        <p:nvSpPr>
          <p:cNvPr id="24" name="object 6">
            <a:extLst>
              <a:ext uri="{FF2B5EF4-FFF2-40B4-BE49-F238E27FC236}">
                <a16:creationId xmlns:a16="http://schemas.microsoft.com/office/drawing/2014/main" id="{E64220F0-F1B6-EC55-9A91-5EDF7C891CF6}"/>
              </a:ext>
            </a:extLst>
          </p:cNvPr>
          <p:cNvSpPr txBox="1">
            <a:spLocks/>
          </p:cNvSpPr>
          <p:nvPr/>
        </p:nvSpPr>
        <p:spPr>
          <a:xfrm>
            <a:off x="905683" y="2975619"/>
            <a:ext cx="2060673" cy="381515"/>
          </a:xfrm>
          <a:prstGeom prst="rect">
            <a:avLst/>
          </a:prstGeom>
        </p:spPr>
        <p:txBody>
          <a:bodyPr vert="horz" wrap="square" lIns="0" tIns="12065" rIns="0" bIns="0" rtlCol="0" anchor="ctr">
            <a:spAutoFit/>
          </a:bodyPr>
          <a:lstStyle>
            <a:lvl1pPr algn="l" defTabSz="823600" rtl="0" eaLnBrk="1" latinLnBrk="0" hangingPunct="1">
              <a:lnSpc>
                <a:spcPts val="3152"/>
              </a:lnSpc>
              <a:spcBef>
                <a:spcPct val="0"/>
              </a:spcBef>
              <a:buNone/>
              <a:defRPr sz="3243" kern="1200">
                <a:solidFill>
                  <a:srgbClr val="B5121B"/>
                </a:solidFill>
                <a:latin typeface="+mj-lt"/>
                <a:ea typeface="+mj-ea"/>
                <a:cs typeface="+mj-cs"/>
              </a:defRPr>
            </a:lvl1pPr>
          </a:lstStyle>
          <a:p>
            <a:pPr marL="12700">
              <a:lnSpc>
                <a:spcPct val="100000"/>
              </a:lnSpc>
              <a:spcBef>
                <a:spcPts val="95"/>
              </a:spcBef>
            </a:pPr>
            <a:r>
              <a:rPr lang="en-GB" sz="2400" spc="-105" dirty="0">
                <a:solidFill>
                  <a:srgbClr val="000000"/>
                </a:solidFill>
                <a:latin typeface="+mn-lt"/>
                <a:cs typeface="Gotham"/>
              </a:rPr>
              <a:t>Sarah Allinson</a:t>
            </a:r>
            <a:endParaRPr lang="en-GB" sz="2400" dirty="0">
              <a:latin typeface="+mn-lt"/>
              <a:cs typeface="Gotham"/>
            </a:endParaRPr>
          </a:p>
        </p:txBody>
      </p:sp>
      <p:sp>
        <p:nvSpPr>
          <p:cNvPr id="7" name="object 6">
            <a:extLst>
              <a:ext uri="{FF2B5EF4-FFF2-40B4-BE49-F238E27FC236}">
                <a16:creationId xmlns:a16="http://schemas.microsoft.com/office/drawing/2014/main" id="{83C0009B-E458-4D90-8D9C-0D1A36253028}"/>
              </a:ext>
            </a:extLst>
          </p:cNvPr>
          <p:cNvSpPr txBox="1">
            <a:spLocks/>
          </p:cNvSpPr>
          <p:nvPr/>
        </p:nvSpPr>
        <p:spPr>
          <a:xfrm>
            <a:off x="2713169" y="1006505"/>
            <a:ext cx="5154122"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spcBef>
                <a:spcPts val="95"/>
              </a:spcBef>
            </a:pPr>
            <a:r>
              <a:rPr lang="en-GB" sz="2400" kern="0" spc="-105">
                <a:solidFill>
                  <a:srgbClr val="000000"/>
                </a:solidFill>
                <a:latin typeface="+mn-lt"/>
                <a:cs typeface="Gotham"/>
              </a:rPr>
              <a:t>How did I get here?</a:t>
            </a:r>
            <a:endParaRPr lang="en-GB" sz="2400" kern="0">
              <a:latin typeface="+mn-lt"/>
              <a:cs typeface="Gotham"/>
            </a:endParaRPr>
          </a:p>
        </p:txBody>
      </p:sp>
      <p:cxnSp>
        <p:nvCxnSpPr>
          <p:cNvPr id="16" name="Straight Connector 15">
            <a:extLst>
              <a:ext uri="{FF2B5EF4-FFF2-40B4-BE49-F238E27FC236}">
                <a16:creationId xmlns:a16="http://schemas.microsoft.com/office/drawing/2014/main" id="{F55CD6F1-6FD9-EEEB-F0E2-695461CC7EA8}"/>
              </a:ext>
              <a:ext uri="{C183D7F6-B498-43B3-948B-1728B52AA6E4}">
                <adec:decorative xmlns:adec="http://schemas.microsoft.com/office/drawing/2017/decorative" val="1"/>
              </a:ext>
            </a:extLst>
          </p:cNvPr>
          <p:cNvCxnSpPr>
            <a:cxnSpLocks/>
          </p:cNvCxnSpPr>
          <p:nvPr/>
        </p:nvCxnSpPr>
        <p:spPr>
          <a:xfrm>
            <a:off x="2891912" y="2573014"/>
            <a:ext cx="50438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4995996-029D-2588-B29D-11FA26A22029}"/>
              </a:ext>
              <a:ext uri="{C183D7F6-B498-43B3-948B-1728B52AA6E4}">
                <adec:decorative xmlns:adec="http://schemas.microsoft.com/office/drawing/2017/decorative" val="1"/>
              </a:ext>
            </a:extLst>
          </p:cNvPr>
          <p:cNvSpPr/>
          <p:nvPr/>
        </p:nvSpPr>
        <p:spPr>
          <a:xfrm>
            <a:off x="3508033"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Connector 17">
            <a:extLst>
              <a:ext uri="{FF2B5EF4-FFF2-40B4-BE49-F238E27FC236}">
                <a16:creationId xmlns:a16="http://schemas.microsoft.com/office/drawing/2014/main" id="{0E7E13EE-2A08-B06C-1325-548B23F62CC1}"/>
              </a:ext>
              <a:ext uri="{C183D7F6-B498-43B3-948B-1728B52AA6E4}">
                <adec:decorative xmlns:adec="http://schemas.microsoft.com/office/drawing/2017/decorative" val="1"/>
              </a:ext>
            </a:extLst>
          </p:cNvPr>
          <p:cNvCxnSpPr>
            <a:cxnSpLocks/>
          </p:cNvCxnSpPr>
          <p:nvPr/>
        </p:nvCxnSpPr>
        <p:spPr>
          <a:xfrm>
            <a:off x="3761258" y="2573014"/>
            <a:ext cx="100271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2606139-8BD5-B105-4259-2242CC398113}"/>
              </a:ext>
              <a:ext uri="{C183D7F6-B498-43B3-948B-1728B52AA6E4}">
                <adec:decorative xmlns:adec="http://schemas.microsoft.com/office/drawing/2017/decorative" val="1"/>
              </a:ext>
            </a:extLst>
          </p:cNvPr>
          <p:cNvSpPr/>
          <p:nvPr/>
        </p:nvSpPr>
        <p:spPr>
          <a:xfrm>
            <a:off x="4843169" y="2499877"/>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a:extLst>
              <a:ext uri="{FF2B5EF4-FFF2-40B4-BE49-F238E27FC236}">
                <a16:creationId xmlns:a16="http://schemas.microsoft.com/office/drawing/2014/main" id="{68ABBCC8-78A1-675E-52F4-B516BB2C7328}"/>
              </a:ext>
              <a:ext uri="{C183D7F6-B498-43B3-948B-1728B52AA6E4}">
                <adec:decorative xmlns:adec="http://schemas.microsoft.com/office/drawing/2017/decorative" val="1"/>
              </a:ext>
            </a:extLst>
          </p:cNvPr>
          <p:cNvCxnSpPr>
            <a:cxnSpLocks/>
          </p:cNvCxnSpPr>
          <p:nvPr/>
        </p:nvCxnSpPr>
        <p:spPr>
          <a:xfrm flipV="1">
            <a:off x="5166746" y="2573014"/>
            <a:ext cx="1490097" cy="637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817DE81-B4C8-09BD-C78A-BDBF5C365947}"/>
              </a:ext>
              <a:ext uri="{C183D7F6-B498-43B3-948B-1728B52AA6E4}">
                <adec:decorative xmlns:adec="http://schemas.microsoft.com/office/drawing/2017/decorative" val="1"/>
              </a:ext>
            </a:extLst>
          </p:cNvPr>
          <p:cNvSpPr/>
          <p:nvPr/>
        </p:nvSpPr>
        <p:spPr>
          <a:xfrm>
            <a:off x="6712502"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Connector 21">
            <a:extLst>
              <a:ext uri="{FF2B5EF4-FFF2-40B4-BE49-F238E27FC236}">
                <a16:creationId xmlns:a16="http://schemas.microsoft.com/office/drawing/2014/main" id="{9F48CF83-8A21-A063-7B3D-C21DBC67DD53}"/>
              </a:ext>
              <a:ext uri="{C183D7F6-B498-43B3-948B-1728B52AA6E4}">
                <adec:decorative xmlns:adec="http://schemas.microsoft.com/office/drawing/2017/decorative" val="1"/>
              </a:ext>
            </a:extLst>
          </p:cNvPr>
          <p:cNvCxnSpPr/>
          <p:nvPr/>
        </p:nvCxnSpPr>
        <p:spPr>
          <a:xfrm>
            <a:off x="6982841"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3EBE0C5E-9673-73DA-0193-6AD1E8D86D04}"/>
              </a:ext>
              <a:ext uri="{C183D7F6-B498-43B3-948B-1728B52AA6E4}">
                <adec:decorative xmlns:adec="http://schemas.microsoft.com/office/drawing/2017/decorative" val="1"/>
              </a:ext>
            </a:extLst>
          </p:cNvPr>
          <p:cNvSpPr/>
          <p:nvPr/>
        </p:nvSpPr>
        <p:spPr>
          <a:xfrm>
            <a:off x="8103975"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Connector 24">
            <a:extLst>
              <a:ext uri="{FF2B5EF4-FFF2-40B4-BE49-F238E27FC236}">
                <a16:creationId xmlns:a16="http://schemas.microsoft.com/office/drawing/2014/main" id="{57ED7A0D-2AB1-9D0A-64E2-D0EAB1AB4755}"/>
              </a:ext>
              <a:ext uri="{C183D7F6-B498-43B3-948B-1728B52AA6E4}">
                <adec:decorative xmlns:adec="http://schemas.microsoft.com/office/drawing/2017/decorative" val="1"/>
              </a:ext>
            </a:extLst>
          </p:cNvPr>
          <p:cNvCxnSpPr/>
          <p:nvPr/>
        </p:nvCxnSpPr>
        <p:spPr>
          <a:xfrm>
            <a:off x="8374314" y="2573014"/>
            <a:ext cx="10654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E9CDDC2-DE5E-6E7D-D3D9-C1F9806D658A}"/>
              </a:ext>
              <a:ext uri="{C183D7F6-B498-43B3-948B-1728B52AA6E4}">
                <adec:decorative xmlns:adec="http://schemas.microsoft.com/office/drawing/2017/decorative" val="1"/>
              </a:ext>
            </a:extLst>
          </p:cNvPr>
          <p:cNvSpPr/>
          <p:nvPr/>
        </p:nvSpPr>
        <p:spPr>
          <a:xfrm>
            <a:off x="9495448" y="2493501"/>
            <a:ext cx="166977" cy="15902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ounded Rectangle 37">
            <a:extLst>
              <a:ext uri="{FF2B5EF4-FFF2-40B4-BE49-F238E27FC236}">
                <a16:creationId xmlns:a16="http://schemas.microsoft.com/office/drawing/2014/main" id="{5842480A-D7B8-A4A6-B489-71094B6DE37E}"/>
              </a:ext>
            </a:extLst>
          </p:cNvPr>
          <p:cNvSpPr/>
          <p:nvPr/>
        </p:nvSpPr>
        <p:spPr>
          <a:xfrm>
            <a:off x="3308896" y="2705854"/>
            <a:ext cx="64791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1994</a:t>
            </a:r>
          </a:p>
        </p:txBody>
      </p:sp>
      <p:sp>
        <p:nvSpPr>
          <p:cNvPr id="69" name="TextBox 68">
            <a:extLst>
              <a:ext uri="{FF2B5EF4-FFF2-40B4-BE49-F238E27FC236}">
                <a16:creationId xmlns:a16="http://schemas.microsoft.com/office/drawing/2014/main" id="{B25C703C-EBC0-A99E-DFD1-36DE654B7729}"/>
              </a:ext>
            </a:extLst>
          </p:cNvPr>
          <p:cNvSpPr txBox="1"/>
          <p:nvPr/>
        </p:nvSpPr>
        <p:spPr>
          <a:xfrm>
            <a:off x="2728119" y="1576616"/>
            <a:ext cx="1304564" cy="710707"/>
          </a:xfrm>
          <a:prstGeom prst="rect">
            <a:avLst/>
          </a:prstGeom>
          <a:noFill/>
        </p:spPr>
        <p:txBody>
          <a:bodyPr wrap="square">
            <a:spAutoFit/>
          </a:bodyPr>
          <a:lstStyle/>
          <a:p>
            <a:pPr algn="ctr">
              <a:lnSpc>
                <a:spcPts val="1600"/>
              </a:lnSpc>
            </a:pPr>
            <a:r>
              <a:rPr lang="en-GB" sz="1600" b="1" spc="-105" dirty="0">
                <a:solidFill>
                  <a:srgbClr val="000000"/>
                </a:solidFill>
              </a:rPr>
              <a:t>Edinburgh Uni BSc (Hons) Chemistry</a:t>
            </a:r>
            <a:endParaRPr lang="en-US" sz="1600" b="1" dirty="0"/>
          </a:p>
        </p:txBody>
      </p:sp>
      <p:sp>
        <p:nvSpPr>
          <p:cNvPr id="39" name="Rounded Rectangle 38">
            <a:extLst>
              <a:ext uri="{FF2B5EF4-FFF2-40B4-BE49-F238E27FC236}">
                <a16:creationId xmlns:a16="http://schemas.microsoft.com/office/drawing/2014/main" id="{5B1A96C7-4DAE-5B8C-4A8D-65361A5B9474}"/>
              </a:ext>
            </a:extLst>
          </p:cNvPr>
          <p:cNvSpPr/>
          <p:nvPr/>
        </p:nvSpPr>
        <p:spPr>
          <a:xfrm>
            <a:off x="4657004" y="2713421"/>
            <a:ext cx="628610"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1998</a:t>
            </a:r>
          </a:p>
        </p:txBody>
      </p:sp>
      <p:sp>
        <p:nvSpPr>
          <p:cNvPr id="65" name="TextBox 64">
            <a:extLst>
              <a:ext uri="{FF2B5EF4-FFF2-40B4-BE49-F238E27FC236}">
                <a16:creationId xmlns:a16="http://schemas.microsoft.com/office/drawing/2014/main" id="{881A7837-4DC0-280A-A5C0-B9D6D2D5C0A4}"/>
              </a:ext>
            </a:extLst>
          </p:cNvPr>
          <p:cNvSpPr txBox="1"/>
          <p:nvPr/>
        </p:nvSpPr>
        <p:spPr>
          <a:xfrm>
            <a:off x="4140656" y="1459833"/>
            <a:ext cx="1611693" cy="915892"/>
          </a:xfrm>
          <a:prstGeom prst="rect">
            <a:avLst/>
          </a:prstGeom>
          <a:noFill/>
        </p:spPr>
        <p:txBody>
          <a:bodyPr wrap="square">
            <a:spAutoFit/>
          </a:bodyPr>
          <a:lstStyle/>
          <a:p>
            <a:pPr>
              <a:lnSpc>
                <a:spcPts val="1600"/>
              </a:lnSpc>
            </a:pPr>
            <a:r>
              <a:rPr lang="en-GB" sz="1600" b="1" spc="-105" dirty="0">
                <a:solidFill>
                  <a:srgbClr val="000000"/>
                </a:solidFill>
              </a:rPr>
              <a:t>Southampton </a:t>
            </a:r>
          </a:p>
          <a:p>
            <a:pPr>
              <a:lnSpc>
                <a:spcPts val="1600"/>
              </a:lnSpc>
            </a:pPr>
            <a:r>
              <a:rPr lang="en-GB" sz="1600" b="1" spc="-105" dirty="0">
                <a:solidFill>
                  <a:srgbClr val="000000"/>
                </a:solidFill>
              </a:rPr>
              <a:t>Uni PhD </a:t>
            </a:r>
          </a:p>
          <a:p>
            <a:pPr>
              <a:lnSpc>
                <a:spcPts val="1600"/>
              </a:lnSpc>
            </a:pPr>
            <a:r>
              <a:rPr lang="en-GB" sz="1600" b="1" spc="-105" dirty="0">
                <a:solidFill>
                  <a:srgbClr val="000000"/>
                </a:solidFill>
              </a:rPr>
              <a:t>Chemistry </a:t>
            </a:r>
          </a:p>
          <a:p>
            <a:pPr>
              <a:lnSpc>
                <a:spcPts val="1600"/>
              </a:lnSpc>
            </a:pPr>
            <a:r>
              <a:rPr lang="en-GB" sz="1600" b="1" spc="-105" dirty="0">
                <a:solidFill>
                  <a:srgbClr val="000000"/>
                </a:solidFill>
              </a:rPr>
              <a:t>(Prof Tom Brown)</a:t>
            </a:r>
            <a:endParaRPr lang="en-US" sz="1600" b="1" dirty="0"/>
          </a:p>
        </p:txBody>
      </p:sp>
      <p:sp>
        <p:nvSpPr>
          <p:cNvPr id="3" name="TextBox 2">
            <a:extLst>
              <a:ext uri="{FF2B5EF4-FFF2-40B4-BE49-F238E27FC236}">
                <a16:creationId xmlns:a16="http://schemas.microsoft.com/office/drawing/2014/main" id="{97AC8A58-58BD-4C6C-3C93-242228E890F4}"/>
              </a:ext>
            </a:extLst>
          </p:cNvPr>
          <p:cNvSpPr txBox="1"/>
          <p:nvPr/>
        </p:nvSpPr>
        <p:spPr>
          <a:xfrm>
            <a:off x="5296500" y="2771814"/>
            <a:ext cx="2562085" cy="710707"/>
          </a:xfrm>
          <a:prstGeom prst="rect">
            <a:avLst/>
          </a:prstGeom>
          <a:noFill/>
        </p:spPr>
        <p:txBody>
          <a:bodyPr wrap="square">
            <a:spAutoFit/>
          </a:bodyPr>
          <a:lstStyle/>
          <a:p>
            <a:pPr>
              <a:lnSpc>
                <a:spcPts val="1600"/>
              </a:lnSpc>
            </a:pPr>
            <a:r>
              <a:rPr lang="en-GB" sz="1600" b="1" spc="-105" dirty="0">
                <a:solidFill>
                  <a:srgbClr val="000000"/>
                </a:solidFill>
              </a:rPr>
              <a:t>First postdoc - Southampton </a:t>
            </a:r>
          </a:p>
          <a:p>
            <a:pPr>
              <a:lnSpc>
                <a:spcPts val="1600"/>
              </a:lnSpc>
            </a:pPr>
            <a:r>
              <a:rPr lang="en-GB" sz="1600" b="1" spc="-105" dirty="0">
                <a:solidFill>
                  <a:srgbClr val="000000"/>
                </a:solidFill>
              </a:rPr>
              <a:t>Uni - discipline switch – protein biochemistry (Prof Keith Fox)</a:t>
            </a:r>
            <a:endParaRPr lang="en-US" sz="1600" b="1" dirty="0"/>
          </a:p>
        </p:txBody>
      </p:sp>
      <p:sp>
        <p:nvSpPr>
          <p:cNvPr id="40" name="Rounded Rectangle 39">
            <a:extLst>
              <a:ext uri="{FF2B5EF4-FFF2-40B4-BE49-F238E27FC236}">
                <a16:creationId xmlns:a16="http://schemas.microsoft.com/office/drawing/2014/main" id="{9E71CBB0-3A10-3B2B-2D8A-C259EFB72950}"/>
              </a:ext>
            </a:extLst>
          </p:cNvPr>
          <p:cNvSpPr/>
          <p:nvPr/>
        </p:nvSpPr>
        <p:spPr>
          <a:xfrm>
            <a:off x="6508462" y="2242875"/>
            <a:ext cx="627719"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2001</a:t>
            </a:r>
          </a:p>
        </p:txBody>
      </p:sp>
      <p:sp>
        <p:nvSpPr>
          <p:cNvPr id="71" name="TextBox 70">
            <a:extLst>
              <a:ext uri="{FF2B5EF4-FFF2-40B4-BE49-F238E27FC236}">
                <a16:creationId xmlns:a16="http://schemas.microsoft.com/office/drawing/2014/main" id="{88076FB6-602F-F6A4-D867-D78A9C0F55E5}"/>
              </a:ext>
            </a:extLst>
          </p:cNvPr>
          <p:cNvSpPr txBox="1"/>
          <p:nvPr/>
        </p:nvSpPr>
        <p:spPr>
          <a:xfrm>
            <a:off x="7090805" y="1260333"/>
            <a:ext cx="2026338" cy="915892"/>
          </a:xfrm>
          <a:prstGeom prst="rect">
            <a:avLst/>
          </a:prstGeom>
          <a:noFill/>
        </p:spPr>
        <p:txBody>
          <a:bodyPr wrap="square">
            <a:spAutoFit/>
          </a:bodyPr>
          <a:lstStyle/>
          <a:p>
            <a:pPr>
              <a:lnSpc>
                <a:spcPts val="1600"/>
              </a:lnSpc>
            </a:pPr>
            <a:r>
              <a:rPr lang="en-GB" sz="1600" b="1" spc="-105" dirty="0">
                <a:solidFill>
                  <a:srgbClr val="000000"/>
                </a:solidFill>
                <a:latin typeface="+mn-lt"/>
                <a:cs typeface="Gotham"/>
              </a:rPr>
              <a:t>Second postdoc - MRC Harwell – mechanisms of mammalian DNA repair (Prof Grigory </a:t>
            </a:r>
            <a:r>
              <a:rPr lang="en-GB" sz="1600" b="1" spc="-105" dirty="0" err="1">
                <a:solidFill>
                  <a:srgbClr val="000000"/>
                </a:solidFill>
                <a:latin typeface="+mn-lt"/>
                <a:cs typeface="Gotham"/>
              </a:rPr>
              <a:t>Dianov</a:t>
            </a:r>
            <a:r>
              <a:rPr lang="en-GB" sz="1600" b="1" spc="-105" dirty="0">
                <a:solidFill>
                  <a:srgbClr val="000000"/>
                </a:solidFill>
                <a:latin typeface="+mn-lt"/>
                <a:cs typeface="Gotham"/>
              </a:rPr>
              <a:t>)  </a:t>
            </a:r>
            <a:endParaRPr lang="en-US" sz="1600" b="1" dirty="0"/>
          </a:p>
        </p:txBody>
      </p:sp>
      <p:sp>
        <p:nvSpPr>
          <p:cNvPr id="41" name="Rounded Rectangle 40">
            <a:extLst>
              <a:ext uri="{FF2B5EF4-FFF2-40B4-BE49-F238E27FC236}">
                <a16:creationId xmlns:a16="http://schemas.microsoft.com/office/drawing/2014/main" id="{38F38553-1E44-F149-7271-C0C36DA2699F}"/>
              </a:ext>
            </a:extLst>
          </p:cNvPr>
          <p:cNvSpPr/>
          <p:nvPr/>
        </p:nvSpPr>
        <p:spPr>
          <a:xfrm>
            <a:off x="7888818" y="2734978"/>
            <a:ext cx="636473"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2004</a:t>
            </a:r>
          </a:p>
        </p:txBody>
      </p:sp>
      <p:sp>
        <p:nvSpPr>
          <p:cNvPr id="73" name="TextBox 72">
            <a:extLst>
              <a:ext uri="{FF2B5EF4-FFF2-40B4-BE49-F238E27FC236}">
                <a16:creationId xmlns:a16="http://schemas.microsoft.com/office/drawing/2014/main" id="{C26236E6-3012-EE50-6E86-5EA364C0673F}"/>
              </a:ext>
            </a:extLst>
          </p:cNvPr>
          <p:cNvSpPr txBox="1"/>
          <p:nvPr/>
        </p:nvSpPr>
        <p:spPr>
          <a:xfrm>
            <a:off x="8512117" y="2921710"/>
            <a:ext cx="2133637" cy="505523"/>
          </a:xfrm>
          <a:prstGeom prst="rect">
            <a:avLst/>
          </a:prstGeom>
          <a:noFill/>
        </p:spPr>
        <p:txBody>
          <a:bodyPr wrap="square">
            <a:spAutoFit/>
          </a:bodyPr>
          <a:lstStyle/>
          <a:p>
            <a:pPr marL="12700">
              <a:lnSpc>
                <a:spcPts val="1600"/>
              </a:lnSpc>
              <a:spcBef>
                <a:spcPts val="95"/>
              </a:spcBef>
            </a:pPr>
            <a:r>
              <a:rPr lang="en-GB" sz="1600" b="1" kern="0" spc="-105" dirty="0">
                <a:solidFill>
                  <a:srgbClr val="000000"/>
                </a:solidFill>
                <a:latin typeface="+mn-lt"/>
                <a:cs typeface="Gotham"/>
              </a:rPr>
              <a:t>North West Cancer Research fellowship @ LU</a:t>
            </a:r>
            <a:endParaRPr lang="en-GB" sz="1600" b="1" kern="0" dirty="0">
              <a:latin typeface="+mn-lt"/>
              <a:cs typeface="Gotham"/>
            </a:endParaRPr>
          </a:p>
        </p:txBody>
      </p:sp>
      <p:sp>
        <p:nvSpPr>
          <p:cNvPr id="43" name="Rounded Rectangle 42">
            <a:extLst>
              <a:ext uri="{FF2B5EF4-FFF2-40B4-BE49-F238E27FC236}">
                <a16:creationId xmlns:a16="http://schemas.microsoft.com/office/drawing/2014/main" id="{B6E9B6FB-44CC-055E-C902-1A91B971C3B7}"/>
              </a:ext>
            </a:extLst>
          </p:cNvPr>
          <p:cNvSpPr/>
          <p:nvPr/>
        </p:nvSpPr>
        <p:spPr>
          <a:xfrm>
            <a:off x="9304005" y="2245209"/>
            <a:ext cx="618898" cy="2226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2009</a:t>
            </a:r>
          </a:p>
        </p:txBody>
      </p:sp>
      <p:sp>
        <p:nvSpPr>
          <p:cNvPr id="14" name="TextBox 13">
            <a:extLst>
              <a:ext uri="{FF2B5EF4-FFF2-40B4-BE49-F238E27FC236}">
                <a16:creationId xmlns:a16="http://schemas.microsoft.com/office/drawing/2014/main" id="{ED3928A4-5779-2A36-D335-EF085B7B3BB0}"/>
              </a:ext>
            </a:extLst>
          </p:cNvPr>
          <p:cNvSpPr txBox="1"/>
          <p:nvPr/>
        </p:nvSpPr>
        <p:spPr>
          <a:xfrm>
            <a:off x="9486585" y="1556754"/>
            <a:ext cx="2026338" cy="505523"/>
          </a:xfrm>
          <a:prstGeom prst="rect">
            <a:avLst/>
          </a:prstGeom>
          <a:noFill/>
        </p:spPr>
        <p:txBody>
          <a:bodyPr wrap="square">
            <a:spAutoFit/>
          </a:bodyPr>
          <a:lstStyle/>
          <a:p>
            <a:pPr>
              <a:lnSpc>
                <a:spcPts val="1600"/>
              </a:lnSpc>
            </a:pPr>
            <a:r>
              <a:rPr lang="en-GB" sz="1600" b="1" spc="-105" dirty="0">
                <a:solidFill>
                  <a:srgbClr val="000000"/>
                </a:solidFill>
              </a:rPr>
              <a:t>Lecturer in Biomedical and Life Sciences (LU)</a:t>
            </a:r>
            <a:endParaRPr lang="en-US" sz="1600" b="1" dirty="0"/>
          </a:p>
        </p:txBody>
      </p:sp>
      <p:cxnSp>
        <p:nvCxnSpPr>
          <p:cNvPr id="45" name="Straight Arrow Connector 44">
            <a:extLst>
              <a:ext uri="{FF2B5EF4-FFF2-40B4-BE49-F238E27FC236}">
                <a16:creationId xmlns:a16="http://schemas.microsoft.com/office/drawing/2014/main" id="{D73ED3E6-437B-FFB7-C6D0-E5EEDD9A97A4}"/>
              </a:ext>
              <a:ext uri="{C183D7F6-B498-43B3-948B-1728B52AA6E4}">
                <adec:decorative xmlns:adec="http://schemas.microsoft.com/office/drawing/2017/decorative" val="1"/>
              </a:ext>
            </a:extLst>
          </p:cNvPr>
          <p:cNvCxnSpPr/>
          <p:nvPr/>
        </p:nvCxnSpPr>
        <p:spPr>
          <a:xfrm>
            <a:off x="9763038" y="2611559"/>
            <a:ext cx="97423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ular Callout 47">
            <a:extLst>
              <a:ext uri="{FF2B5EF4-FFF2-40B4-BE49-F238E27FC236}">
                <a16:creationId xmlns:a16="http://schemas.microsoft.com/office/drawing/2014/main" id="{88EED1B5-1EA4-C89D-A253-7C6378F84741}"/>
              </a:ext>
              <a:ext uri="{C183D7F6-B498-43B3-948B-1728B52AA6E4}">
                <adec:decorative xmlns:adec="http://schemas.microsoft.com/office/drawing/2017/decorative" val="1"/>
              </a:ext>
            </a:extLst>
          </p:cNvPr>
          <p:cNvSpPr/>
          <p:nvPr/>
        </p:nvSpPr>
        <p:spPr>
          <a:xfrm>
            <a:off x="2759917" y="1490400"/>
            <a:ext cx="1272766" cy="826303"/>
          </a:xfrm>
          <a:prstGeom prst="wedgeRoundRectCallout">
            <a:avLst>
              <a:gd name="adj1" fmla="val 19813"/>
              <a:gd name="adj2" fmla="val 63936"/>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Rounded Rectangular Callout 49">
            <a:extLst>
              <a:ext uri="{FF2B5EF4-FFF2-40B4-BE49-F238E27FC236}">
                <a16:creationId xmlns:a16="http://schemas.microsoft.com/office/drawing/2014/main" id="{69494B70-1D60-42B3-6E9C-09272E6182B8}"/>
              </a:ext>
              <a:ext uri="{C183D7F6-B498-43B3-948B-1728B52AA6E4}">
                <adec:decorative xmlns:adec="http://schemas.microsoft.com/office/drawing/2017/decorative" val="1"/>
              </a:ext>
            </a:extLst>
          </p:cNvPr>
          <p:cNvSpPr/>
          <p:nvPr/>
        </p:nvSpPr>
        <p:spPr>
          <a:xfrm rot="10800000" flipH="1">
            <a:off x="5335580" y="2733867"/>
            <a:ext cx="2280178" cy="706463"/>
          </a:xfrm>
          <a:prstGeom prst="wedgeRoundRectCallout">
            <a:avLst>
              <a:gd name="adj1" fmla="val -55167"/>
              <a:gd name="adj2" fmla="val 60944"/>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Rounded Rectangular Callout 50">
            <a:extLst>
              <a:ext uri="{FF2B5EF4-FFF2-40B4-BE49-F238E27FC236}">
                <a16:creationId xmlns:a16="http://schemas.microsoft.com/office/drawing/2014/main" id="{8BFB468F-6AA1-8B45-4B1C-9313D7B3AD84}"/>
              </a:ext>
              <a:ext uri="{C183D7F6-B498-43B3-948B-1728B52AA6E4}">
                <adec:decorative xmlns:adec="http://schemas.microsoft.com/office/drawing/2017/decorative" val="1"/>
              </a:ext>
            </a:extLst>
          </p:cNvPr>
          <p:cNvSpPr/>
          <p:nvPr/>
        </p:nvSpPr>
        <p:spPr>
          <a:xfrm>
            <a:off x="4166656" y="1452858"/>
            <a:ext cx="1404673" cy="912989"/>
          </a:xfrm>
          <a:prstGeom prst="wedgeRoundRectCallout">
            <a:avLst>
              <a:gd name="adj1" fmla="val 11035"/>
              <a:gd name="adj2" fmla="val 62600"/>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Rounded Rectangular Callout 51">
            <a:extLst>
              <a:ext uri="{FF2B5EF4-FFF2-40B4-BE49-F238E27FC236}">
                <a16:creationId xmlns:a16="http://schemas.microsoft.com/office/drawing/2014/main" id="{13E7CB31-A108-DA11-7129-35ABEE93BA03}"/>
              </a:ext>
              <a:ext uri="{C183D7F6-B498-43B3-948B-1728B52AA6E4}">
                <adec:decorative xmlns:adec="http://schemas.microsoft.com/office/drawing/2017/decorative" val="1"/>
              </a:ext>
            </a:extLst>
          </p:cNvPr>
          <p:cNvSpPr/>
          <p:nvPr/>
        </p:nvSpPr>
        <p:spPr>
          <a:xfrm>
            <a:off x="7065665" y="1260333"/>
            <a:ext cx="2058894" cy="893342"/>
          </a:xfrm>
          <a:prstGeom prst="wedgeRoundRectCallout">
            <a:avLst>
              <a:gd name="adj1" fmla="val -45569"/>
              <a:gd name="adj2" fmla="val 66041"/>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Rounded Rectangular Callout 53">
            <a:extLst>
              <a:ext uri="{FF2B5EF4-FFF2-40B4-BE49-F238E27FC236}">
                <a16:creationId xmlns:a16="http://schemas.microsoft.com/office/drawing/2014/main" id="{CCEE7153-6CE4-85F3-14E7-7C3583B42340}"/>
              </a:ext>
              <a:ext uri="{C183D7F6-B498-43B3-948B-1728B52AA6E4}">
                <adec:decorative xmlns:adec="http://schemas.microsoft.com/office/drawing/2017/decorative" val="1"/>
              </a:ext>
            </a:extLst>
          </p:cNvPr>
          <p:cNvSpPr/>
          <p:nvPr/>
        </p:nvSpPr>
        <p:spPr>
          <a:xfrm rot="10800000" flipH="1">
            <a:off x="8534428" y="2883454"/>
            <a:ext cx="1985026" cy="579932"/>
          </a:xfrm>
          <a:prstGeom prst="wedgeRoundRectCallout">
            <a:avLst>
              <a:gd name="adj1" fmla="val -39851"/>
              <a:gd name="adj2" fmla="val 58528"/>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pic>
        <p:nvPicPr>
          <p:cNvPr id="76" name="Picture 75">
            <a:extLst>
              <a:ext uri="{FF2B5EF4-FFF2-40B4-BE49-F238E27FC236}">
                <a16:creationId xmlns:a16="http://schemas.microsoft.com/office/drawing/2014/main" id="{1460DE48-D569-3E44-A2FA-6DC7CAD94936}"/>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74543"/>
          <a:stretch/>
        </p:blipFill>
        <p:spPr>
          <a:xfrm>
            <a:off x="10860037" y="2153676"/>
            <a:ext cx="452851" cy="559745"/>
          </a:xfrm>
          <a:prstGeom prst="rect">
            <a:avLst/>
          </a:prstGeom>
        </p:spPr>
      </p:pic>
      <p:sp>
        <p:nvSpPr>
          <p:cNvPr id="4" name="Rounded Rectangle 3">
            <a:extLst>
              <a:ext uri="{FF2B5EF4-FFF2-40B4-BE49-F238E27FC236}">
                <a16:creationId xmlns:a16="http://schemas.microsoft.com/office/drawing/2014/main" id="{EB44F8B8-75B8-B6B4-1AA5-DDCFEEFA56ED}"/>
              </a:ext>
              <a:ext uri="{C183D7F6-B498-43B3-948B-1728B52AA6E4}">
                <adec:decorative xmlns:adec="http://schemas.microsoft.com/office/drawing/2017/decorative" val="1"/>
              </a:ext>
            </a:extLst>
          </p:cNvPr>
          <p:cNvSpPr/>
          <p:nvPr/>
        </p:nvSpPr>
        <p:spPr>
          <a:xfrm>
            <a:off x="785631" y="3708001"/>
            <a:ext cx="1981200" cy="2385375"/>
          </a:xfrm>
          <a:prstGeom prst="roundRect">
            <a:avLst/>
          </a:prstGeom>
          <a:blipFill>
            <a:blip r:embed="rId8"/>
            <a:stretch>
              <a:fillRect l="-9055" t="1448" r="-9055" b="454"/>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8" name="Graphic 27">
            <a:extLst>
              <a:ext uri="{FF2B5EF4-FFF2-40B4-BE49-F238E27FC236}">
                <a16:creationId xmlns:a16="http://schemas.microsoft.com/office/drawing/2014/main" id="{969804EA-5677-A7AC-74F6-D7B9199BAB9D}"/>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881624">
            <a:off x="5052116" y="1622911"/>
            <a:ext cx="466997" cy="478690"/>
          </a:xfrm>
          <a:prstGeom prst="rect">
            <a:avLst/>
          </a:prstGeom>
        </p:spPr>
      </p:pic>
      <p:sp>
        <p:nvSpPr>
          <p:cNvPr id="29" name="Oval 28" descr="Sarah Allinson">
            <a:extLst>
              <a:ext uri="{FF2B5EF4-FFF2-40B4-BE49-F238E27FC236}">
                <a16:creationId xmlns:a16="http://schemas.microsoft.com/office/drawing/2014/main" id="{1BD912C6-5D1F-059E-DB95-9E35CD41F045}"/>
              </a:ext>
              <a:ext uri="{C183D7F6-B498-43B3-948B-1728B52AA6E4}">
                <adec:decorative xmlns:adec="http://schemas.microsoft.com/office/drawing/2017/decorative" val="0"/>
              </a:ext>
            </a:extLst>
          </p:cNvPr>
          <p:cNvSpPr/>
          <p:nvPr/>
        </p:nvSpPr>
        <p:spPr>
          <a:xfrm>
            <a:off x="1012580" y="1207975"/>
            <a:ext cx="1312441" cy="1312441"/>
          </a:xfrm>
          <a:prstGeom prst="ellipse">
            <a:avLst/>
          </a:prstGeom>
          <a:blipFill>
            <a:blip r:embed="rId11"/>
            <a:stretch>
              <a:fillRect l="627" t="-2116" r="627" b="-7602"/>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Rounded Rectangular Callout 51">
            <a:extLst>
              <a:ext uri="{FF2B5EF4-FFF2-40B4-BE49-F238E27FC236}">
                <a16:creationId xmlns:a16="http://schemas.microsoft.com/office/drawing/2014/main" id="{B90E3CFD-A282-0181-0E48-C3A4C40674A9}"/>
              </a:ext>
              <a:ext uri="{C183D7F6-B498-43B3-948B-1728B52AA6E4}">
                <adec:decorative xmlns:adec="http://schemas.microsoft.com/office/drawing/2017/decorative" val="1"/>
              </a:ext>
            </a:extLst>
          </p:cNvPr>
          <p:cNvSpPr/>
          <p:nvPr/>
        </p:nvSpPr>
        <p:spPr>
          <a:xfrm>
            <a:off x="9408429" y="1534331"/>
            <a:ext cx="2058894" cy="509662"/>
          </a:xfrm>
          <a:prstGeom prst="wedgeRoundRectCallout">
            <a:avLst>
              <a:gd name="adj1" fmla="val -32351"/>
              <a:gd name="adj2" fmla="val 83128"/>
              <a:gd name="adj3" fmla="val 16667"/>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bject 6">
            <a:extLst>
              <a:ext uri="{FF2B5EF4-FFF2-40B4-BE49-F238E27FC236}">
                <a16:creationId xmlns:a16="http://schemas.microsoft.com/office/drawing/2014/main" id="{630367E8-9EF1-8E6F-9FF5-6E3309CDA16F}"/>
              </a:ext>
            </a:extLst>
          </p:cNvPr>
          <p:cNvSpPr txBox="1">
            <a:spLocks/>
          </p:cNvSpPr>
          <p:nvPr/>
        </p:nvSpPr>
        <p:spPr>
          <a:xfrm>
            <a:off x="3133040" y="3433958"/>
            <a:ext cx="7604229" cy="381515"/>
          </a:xfrm>
          <a:prstGeom prst="rect">
            <a:avLst/>
          </a:prstGeom>
        </p:spPr>
        <p:txBody>
          <a:bodyPr vert="horz" wrap="square" lIns="0" tIns="12065" rIns="0" bIns="0" rtlCol="0">
            <a:spAutoFit/>
          </a:bodyPr>
          <a:lstStyle>
            <a:lvl1pPr>
              <a:defRPr sz="10300" b="1" i="0">
                <a:solidFill>
                  <a:schemeClr val="bg1"/>
                </a:solidFill>
                <a:latin typeface="Fresno"/>
                <a:ea typeface="+mj-ea"/>
                <a:cs typeface="Fresno"/>
              </a:defRPr>
            </a:lvl1pPr>
          </a:lstStyle>
          <a:p>
            <a:pPr marL="12700">
              <a:spcBef>
                <a:spcPts val="95"/>
              </a:spcBef>
            </a:pPr>
            <a:r>
              <a:rPr lang="en-GB" sz="2400" kern="0" spc="-105" dirty="0">
                <a:solidFill>
                  <a:srgbClr val="000000"/>
                </a:solidFill>
                <a:latin typeface="+mn-lt"/>
                <a:cs typeface="Gotham"/>
              </a:rPr>
              <a:t>My key areas of research:</a:t>
            </a:r>
            <a:endParaRPr lang="en-GB" sz="2400" kern="0" dirty="0">
              <a:latin typeface="+mn-lt"/>
              <a:cs typeface="Gotham"/>
            </a:endParaRPr>
          </a:p>
        </p:txBody>
      </p:sp>
      <p:sp>
        <p:nvSpPr>
          <p:cNvPr id="10" name="TextBox 9">
            <a:extLst>
              <a:ext uri="{FF2B5EF4-FFF2-40B4-BE49-F238E27FC236}">
                <a16:creationId xmlns:a16="http://schemas.microsoft.com/office/drawing/2014/main" id="{660F5114-F03F-27B4-6C5B-835177058172}"/>
              </a:ext>
            </a:extLst>
          </p:cNvPr>
          <p:cNvSpPr txBox="1"/>
          <p:nvPr/>
        </p:nvSpPr>
        <p:spPr>
          <a:xfrm>
            <a:off x="3574614" y="6022221"/>
            <a:ext cx="1669112" cy="461665"/>
          </a:xfrm>
          <a:prstGeom prst="rect">
            <a:avLst/>
          </a:prstGeom>
          <a:noFill/>
        </p:spPr>
        <p:txBody>
          <a:bodyPr wrap="square">
            <a:spAutoFit/>
          </a:bodyPr>
          <a:lstStyle/>
          <a:p>
            <a:r>
              <a:rPr lang="en-GB" sz="2400" dirty="0">
                <a:solidFill>
                  <a:srgbClr val="B5121B"/>
                </a:solidFill>
              </a:rPr>
              <a:t>DNA repair</a:t>
            </a:r>
            <a:endParaRPr lang="en-GB" sz="2400" dirty="0"/>
          </a:p>
        </p:txBody>
      </p:sp>
      <p:sp>
        <p:nvSpPr>
          <p:cNvPr id="11" name="TextBox 10">
            <a:extLst>
              <a:ext uri="{FF2B5EF4-FFF2-40B4-BE49-F238E27FC236}">
                <a16:creationId xmlns:a16="http://schemas.microsoft.com/office/drawing/2014/main" id="{5A0803F7-1F7F-1122-A409-D6A8F2D09F63}"/>
              </a:ext>
            </a:extLst>
          </p:cNvPr>
          <p:cNvSpPr txBox="1"/>
          <p:nvPr/>
        </p:nvSpPr>
        <p:spPr>
          <a:xfrm>
            <a:off x="6270675" y="5941845"/>
            <a:ext cx="2326339" cy="622414"/>
          </a:xfrm>
          <a:prstGeom prst="rect">
            <a:avLst/>
          </a:prstGeom>
          <a:noFill/>
        </p:spPr>
        <p:txBody>
          <a:bodyPr wrap="square">
            <a:spAutoFit/>
          </a:bodyPr>
          <a:lstStyle/>
          <a:p>
            <a:pPr>
              <a:lnSpc>
                <a:spcPts val="2000"/>
              </a:lnSpc>
            </a:pPr>
            <a:r>
              <a:rPr lang="en-GB" sz="2400" dirty="0">
                <a:solidFill>
                  <a:srgbClr val="B5121B"/>
                </a:solidFill>
              </a:rPr>
              <a:t>Cancer biology:</a:t>
            </a:r>
          </a:p>
          <a:p>
            <a:pPr>
              <a:lnSpc>
                <a:spcPts val="2000"/>
              </a:lnSpc>
            </a:pPr>
            <a:r>
              <a:rPr lang="en-GB" sz="2400" dirty="0">
                <a:solidFill>
                  <a:srgbClr val="B5121B"/>
                </a:solidFill>
              </a:rPr>
              <a:t>DNA damage</a:t>
            </a:r>
            <a:endParaRPr lang="en-GB" sz="2400" dirty="0"/>
          </a:p>
        </p:txBody>
      </p:sp>
      <p:sp>
        <p:nvSpPr>
          <p:cNvPr id="12" name="TextBox 11">
            <a:extLst>
              <a:ext uri="{FF2B5EF4-FFF2-40B4-BE49-F238E27FC236}">
                <a16:creationId xmlns:a16="http://schemas.microsoft.com/office/drawing/2014/main" id="{EA865EE7-C364-E02A-3F1D-D772D7D6039F}"/>
              </a:ext>
            </a:extLst>
          </p:cNvPr>
          <p:cNvSpPr txBox="1"/>
          <p:nvPr/>
        </p:nvSpPr>
        <p:spPr>
          <a:xfrm>
            <a:off x="9221020" y="5941845"/>
            <a:ext cx="2408955" cy="622414"/>
          </a:xfrm>
          <a:prstGeom prst="rect">
            <a:avLst/>
          </a:prstGeom>
          <a:noFill/>
        </p:spPr>
        <p:txBody>
          <a:bodyPr wrap="square">
            <a:spAutoFit/>
          </a:bodyPr>
          <a:lstStyle/>
          <a:p>
            <a:pPr>
              <a:lnSpc>
                <a:spcPts val="2000"/>
              </a:lnSpc>
            </a:pPr>
            <a:r>
              <a:rPr lang="en-GB" sz="2400" dirty="0">
                <a:solidFill>
                  <a:srgbClr val="B5121B"/>
                </a:solidFill>
              </a:rPr>
              <a:t>Novel cancer treatments</a:t>
            </a:r>
            <a:endParaRPr lang="en-GB" sz="2400" dirty="0"/>
          </a:p>
        </p:txBody>
      </p:sp>
    </p:spTree>
    <p:extLst>
      <p:ext uri="{BB962C8B-B14F-4D97-AF65-F5344CB8AC3E}">
        <p14:creationId xmlns:p14="http://schemas.microsoft.com/office/powerpoint/2010/main" val="2699481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A4F1-F2F8-21F0-879E-235D872D6AEC}"/>
              </a:ext>
            </a:extLst>
          </p:cNvPr>
          <p:cNvSpPr>
            <a:spLocks noGrp="1"/>
          </p:cNvSpPr>
          <p:nvPr>
            <p:ph type="ctrTitle"/>
          </p:nvPr>
        </p:nvSpPr>
        <p:spPr/>
        <p:txBody>
          <a:bodyPr/>
          <a:lstStyle/>
          <a:p>
            <a:r>
              <a:rPr lang="en-GB" dirty="0"/>
              <a:t>IUPAC Resources</a:t>
            </a:r>
          </a:p>
        </p:txBody>
      </p:sp>
      <p:sp>
        <p:nvSpPr>
          <p:cNvPr id="4" name="TextBox 3">
            <a:extLst>
              <a:ext uri="{FF2B5EF4-FFF2-40B4-BE49-F238E27FC236}">
                <a16:creationId xmlns:a16="http://schemas.microsoft.com/office/drawing/2014/main" id="{5A9021BB-68AC-5C84-AF06-326581E3B306}"/>
              </a:ext>
            </a:extLst>
          </p:cNvPr>
          <p:cNvSpPr txBox="1"/>
          <p:nvPr/>
        </p:nvSpPr>
        <p:spPr>
          <a:xfrm>
            <a:off x="527382" y="1583642"/>
            <a:ext cx="11251176" cy="4247317"/>
          </a:xfrm>
          <a:prstGeom prst="rect">
            <a:avLst/>
          </a:prstGeom>
          <a:noFill/>
        </p:spPr>
        <p:txBody>
          <a:bodyPr wrap="square" lIns="91440" tIns="45720" rIns="91440" bIns="45720" anchor="t">
            <a:spAutoFit/>
          </a:bodyPr>
          <a:lstStyle/>
          <a:p>
            <a:pPr>
              <a:buFont typeface="Arial" panose="020B0604020202020204" pitchFamily="34" charset="0"/>
              <a:buChar char="•"/>
            </a:pPr>
            <a:r>
              <a:rPr lang="en-GB" dirty="0">
                <a:hlinkClick r:id="rId2" tooltip="https://gender-gap-in-science.org/"/>
              </a:rPr>
              <a:t>https://gender-gap-in-science.org/</a:t>
            </a:r>
            <a:endParaRPr lang="en-GB" dirty="0"/>
          </a:p>
          <a:p>
            <a:pPr>
              <a:buFont typeface="Arial" panose="020B0604020202020204" pitchFamily="34" charset="0"/>
              <a:buChar char="•"/>
            </a:pPr>
            <a:r>
              <a:rPr lang="en-GB" dirty="0">
                <a:hlinkClick r:id="rId3" tooltip="https://www.acs.org/about/diversity/inclusivity-style-guide/diversity-and-inclusion-in-images.html#how-to-choose-images"/>
              </a:rPr>
              <a:t>https://www.acs.org/about/diversity/inclusivity-style-guide/diversity-and-inclusion-in-images.html#how-to-choose-image</a:t>
            </a:r>
            <a:endParaRPr lang="en-GB" dirty="0"/>
          </a:p>
          <a:p>
            <a:pPr>
              <a:buFont typeface="Arial" panose="020B0604020202020204" pitchFamily="34" charset="0"/>
              <a:buChar char="•"/>
            </a:pPr>
            <a:r>
              <a:rPr lang="en-GB" dirty="0">
                <a:hlinkClick r:id="rId4" tooltip="https://iupac.org/what-we-do/top-ten/"/>
              </a:rPr>
              <a:t>https://iupac.org/what-we-do/top-ten/</a:t>
            </a:r>
            <a:endParaRPr lang="en-GB" dirty="0"/>
          </a:p>
          <a:p>
            <a:pPr>
              <a:buFont typeface="Arial" panose="020B0604020202020204" pitchFamily="34" charset="0"/>
              <a:buChar char="•"/>
            </a:pPr>
            <a:r>
              <a:rPr lang="en-GB" dirty="0">
                <a:hlinkClick r:id="rId5" tooltip="https://www.nobelprize.org/prizes/chemistry/2020/doudna/167713-jennifer-doudna-interview-february-2021/"/>
              </a:rPr>
              <a:t>https://www.nobelprize.org/prizes/chemistry/2020/doudna/167713-jennifer-doudna-interview-february-2021/</a:t>
            </a:r>
            <a:endParaRPr lang="en-GB" dirty="0"/>
          </a:p>
          <a:p>
            <a:pPr>
              <a:buFont typeface="Arial" panose="020B0604020202020204" pitchFamily="34" charset="0"/>
              <a:buChar char="•"/>
            </a:pPr>
            <a:r>
              <a:rPr lang="en-GB" dirty="0">
                <a:ea typeface="+mn-lt"/>
                <a:cs typeface="+mn-lt"/>
                <a:hlinkClick r:id="rId6"/>
              </a:rPr>
              <a:t>https://iupac.org/awardees-of-the-iupac-2025-distinguished-women-in-chemistry-or-chemical-engineering/</a:t>
            </a:r>
            <a:endParaRPr lang="en-GB" dirty="0">
              <a:ea typeface="+mn-lt"/>
              <a:cs typeface="+mn-lt"/>
            </a:endParaRPr>
          </a:p>
          <a:p>
            <a:pPr>
              <a:buFont typeface="Arial" panose="020B0604020202020204" pitchFamily="34" charset="0"/>
              <a:buChar char="•"/>
            </a:pPr>
            <a:endParaRPr lang="en-GB" dirty="0"/>
          </a:p>
          <a:p>
            <a:r>
              <a:rPr lang="en-GB" dirty="0"/>
              <a:t>Past IUPAC Event articles</a:t>
            </a:r>
          </a:p>
          <a:p>
            <a:pPr>
              <a:buFont typeface="Arial" panose="020B0604020202020204" pitchFamily="34" charset="0"/>
              <a:buChar char="•"/>
            </a:pPr>
            <a:r>
              <a:rPr lang="en-GB" dirty="0">
                <a:hlinkClick r:id="rId7" tooltip="https://www.degruyter.com/document/doi/10.1515/ci-2024-0302/html"/>
              </a:rPr>
              <a:t>https://www.degruyter.com/document/doi/10.1515/ci-2024-0302/html</a:t>
            </a:r>
            <a:endParaRPr lang="en-GB" dirty="0"/>
          </a:p>
          <a:p>
            <a:pPr>
              <a:buFont typeface="Arial" panose="020B0604020202020204" pitchFamily="34" charset="0"/>
              <a:buChar char="•"/>
            </a:pPr>
            <a:endParaRPr lang="en-GB" dirty="0"/>
          </a:p>
          <a:p>
            <a:r>
              <a:rPr lang="en-GB" dirty="0"/>
              <a:t>IUPAC periodic table challenge activity:</a:t>
            </a:r>
          </a:p>
          <a:p>
            <a:r>
              <a:rPr lang="en-GB" dirty="0">
                <a:hlinkClick r:id="rId8" tooltip="https://iupac.org/periodic-table-challenge/"/>
              </a:rPr>
              <a:t>https://iupac.org/periodic-table-challenge/</a:t>
            </a:r>
            <a:endParaRPr lang="en-GB" dirty="0"/>
          </a:p>
          <a:p>
            <a:endParaRPr lang="en-GB" dirty="0">
              <a:ea typeface="Calibri" panose="020F0502020204030204"/>
              <a:cs typeface="Calibri" panose="020F0502020204030204"/>
            </a:endParaRPr>
          </a:p>
          <a:p>
            <a:r>
              <a:rPr lang="en-GB" dirty="0">
                <a:ea typeface="+mn-lt"/>
                <a:cs typeface="+mn-lt"/>
              </a:rPr>
              <a:t>https://www.unesco.org/en/days/women-girls-science</a:t>
            </a:r>
            <a:endParaRPr lang="en-GB" dirty="0"/>
          </a:p>
          <a:p>
            <a:pPr>
              <a:buFont typeface="Arial" panose="020B0604020202020204" pitchFamily="34" charset="0"/>
              <a:buChar char="•"/>
            </a:pPr>
            <a:endParaRPr lang="en-GB" dirty="0">
              <a:ea typeface="Calibri" panose="020F0502020204030204"/>
              <a:cs typeface="Calibri" panose="020F0502020204030204"/>
            </a:endParaRPr>
          </a:p>
        </p:txBody>
      </p:sp>
    </p:spTree>
    <p:extLst>
      <p:ext uri="{BB962C8B-B14F-4D97-AF65-F5344CB8AC3E}">
        <p14:creationId xmlns:p14="http://schemas.microsoft.com/office/powerpoint/2010/main" val="10135721"/>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546A"/>
      </a:hlink>
      <a:folHlink>
        <a:srgbClr val="44546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PowerPointSlides16-9.pptx" id="{9452E632-AC7C-4BB3-AE2C-957BBA8D9F28}" vid="{AAB5A2C9-817E-46BD-B343-AF6FF80BAF0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6AE0BE2E79FE428CE949A648B9535D" ma:contentTypeVersion="11" ma:contentTypeDescription="Create a new document." ma:contentTypeScope="" ma:versionID="5eb26f6240d23e0ad69459b9fbc6402b">
  <xsd:schema xmlns:xsd="http://www.w3.org/2001/XMLSchema" xmlns:xs="http://www.w3.org/2001/XMLSchema" xmlns:p="http://schemas.microsoft.com/office/2006/metadata/properties" xmlns:ns2="7b6f82a4-5c99-4f32-b466-dacb98783e1b" xmlns:ns3="b84ff75e-7e89-4aff-913d-b6c615c6a151" targetNamespace="http://schemas.microsoft.com/office/2006/metadata/properties" ma:root="true" ma:fieldsID="3bc5cb43e41163357d23a7a949578d80" ns2:_="" ns3:_="">
    <xsd:import namespace="7b6f82a4-5c99-4f32-b466-dacb98783e1b"/>
    <xsd:import namespace="b84ff75e-7e89-4aff-913d-b6c615c6a15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6f82a4-5c99-4f32-b466-dacb98783e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bb35676-0bdf-4ed4-88f9-e2f8379240d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4ff75e-7e89-4aff-913d-b6c615c6a15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c7bb507-9548-4d0c-ac3c-55c0456f2993}" ma:internalName="TaxCatchAll" ma:showField="CatchAllData" ma:web="b84ff75e-7e89-4aff-913d-b6c615c6a1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b6f82a4-5c99-4f32-b466-dacb98783e1b">
      <Terms xmlns="http://schemas.microsoft.com/office/infopath/2007/PartnerControls"/>
    </lcf76f155ced4ddcb4097134ff3c332f>
    <TaxCatchAll xmlns="b84ff75e-7e89-4aff-913d-b6c615c6a151" xsi:nil="true"/>
  </documentManagement>
</p:properties>
</file>

<file path=customXml/itemProps1.xml><?xml version="1.0" encoding="utf-8"?>
<ds:datastoreItem xmlns:ds="http://schemas.openxmlformats.org/officeDocument/2006/customXml" ds:itemID="{BEA0A7F6-376C-43A6-9FCD-D2F3580705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6f82a4-5c99-4f32-b466-dacb98783e1b"/>
    <ds:schemaRef ds:uri="b84ff75e-7e89-4aff-913d-b6c615c6a1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ECD0C2-9986-49CD-AFF7-919632D30C27}">
  <ds:schemaRefs>
    <ds:schemaRef ds:uri="http://schemas.microsoft.com/sharepoint/v3/contenttype/forms"/>
  </ds:schemaRefs>
</ds:datastoreItem>
</file>

<file path=customXml/itemProps3.xml><?xml version="1.0" encoding="utf-8"?>
<ds:datastoreItem xmlns:ds="http://schemas.openxmlformats.org/officeDocument/2006/customXml" ds:itemID="{8DC86064-68E8-457D-B7C6-1BCB151DE675}">
  <ds:schemaRefs>
    <ds:schemaRef ds:uri="http://schemas.microsoft.com/office/2006/metadata/properties"/>
    <ds:schemaRef ds:uri="http://schemas.microsoft.com/office/infopath/2007/PartnerControls"/>
    <ds:schemaRef ds:uri="7b6f82a4-5c99-4f32-b466-dacb98783e1b"/>
    <ds:schemaRef ds:uri="b84ff75e-7e89-4aff-913d-b6c615c6a151"/>
  </ds:schemaRefs>
</ds:datastoreItem>
</file>

<file path=docProps/app.xml><?xml version="1.0" encoding="utf-8"?>
<Properties xmlns="http://schemas.openxmlformats.org/officeDocument/2006/extended-properties" xmlns:vt="http://schemas.openxmlformats.org/officeDocument/2006/docPropsVTypes">
  <Template>LUPowerPointSlides16-9</Template>
  <TotalTime>0</TotalTime>
  <Words>2247</Words>
  <Application>Microsoft Office PowerPoint</Application>
  <PresentationFormat>Widescreen</PresentationFormat>
  <Paragraphs>325</Paragraphs>
  <Slides>25</Slides>
  <Notes>10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5" baseType="lpstr">
      <vt:lpstr>Apple Chancery</vt:lpstr>
      <vt:lpstr>Arial</vt:lpstr>
      <vt:lpstr>Calibri</vt:lpstr>
      <vt:lpstr>Calibri Light</vt:lpstr>
      <vt:lpstr>Gotham</vt:lpstr>
      <vt:lpstr>Lucida Grande</vt:lpstr>
      <vt:lpstr>Vijaya</vt:lpstr>
      <vt:lpstr>Office Theme</vt:lpstr>
      <vt:lpstr>1_Office Theme</vt:lpstr>
      <vt:lpstr>CS ChemDraw Drawing</vt:lpstr>
      <vt:lpstr>1</vt:lpstr>
      <vt:lpstr>Me and Chemistry – Abi Frith</vt:lpstr>
      <vt:lpstr>Me and Chemistry – Victoria Walker</vt:lpstr>
      <vt:lpstr>Me and Chemistry</vt:lpstr>
      <vt:lpstr>Me and Chemistry – Michelle Eccles</vt:lpstr>
      <vt:lpstr>Me and Chemistry – Debbie Coombs</vt:lpstr>
      <vt:lpstr>Me and Chemistry – Kathryn Toghill</vt:lpstr>
      <vt:lpstr>Me and Chemistry – Sarah Allinson</vt:lpstr>
      <vt:lpstr>IUPAC Resources</vt:lpstr>
      <vt:lpstr>Career Pages and Articles</vt:lpstr>
      <vt:lpstr>In Memory of Professor Hind A. Al-Abadleh</vt:lpstr>
      <vt:lpstr>The following slides are related to Chemistry Internships</vt:lpstr>
      <vt:lpstr>Internships – get involved!  </vt:lpstr>
      <vt:lpstr>Some stats to start off with…..</vt:lpstr>
      <vt:lpstr>Graduate level jobs:</vt:lpstr>
      <vt:lpstr>But – what if you don’t know what you want to do?</vt:lpstr>
      <vt:lpstr>Internships can really help!</vt:lpstr>
      <vt:lpstr>FST Internship Programme</vt:lpstr>
      <vt:lpstr>You can offer:</vt:lpstr>
      <vt:lpstr>You can gain:</vt:lpstr>
      <vt:lpstr>Our research says:</vt:lpstr>
      <vt:lpstr>Roles for Chemistry students</vt:lpstr>
      <vt:lpstr>Virtual/remote internships</vt:lpstr>
      <vt:lpstr>Interested?</vt:lpstr>
      <vt:lpstr>Any Questions?</vt:lpstr>
    </vt:vector>
  </TitlesOfParts>
  <Company>Lancaster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Frith, Abigail</dc:creator>
  <cp:lastModifiedBy>Greyling, Ellen</cp:lastModifiedBy>
  <cp:revision>11</cp:revision>
  <dcterms:created xsi:type="dcterms:W3CDTF">2025-02-05T16:22:39Z</dcterms:created>
  <dcterms:modified xsi:type="dcterms:W3CDTF">2025-02-21T12:22:36Z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0x010100836AE0BE2E79FE428CE949A648B9535D</vt:lpwstr>
  </property>
  <property fmtid="{D5CDD505-2E9C-101B-9397-08002B2CF9AE}" pid="3" name="MediaServiceImageTags">
    <vt:lpwstr/>
  </property>
</Properties>
</file>