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0" r:id="rId1"/>
  </p:sldMasterIdLst>
  <p:notesMasterIdLst>
    <p:notesMasterId r:id="rId61"/>
  </p:notesMasterIdLst>
  <p:sldIdLst>
    <p:sldId id="256" r:id="rId2"/>
    <p:sldId id="460" r:id="rId3"/>
    <p:sldId id="478" r:id="rId4"/>
    <p:sldId id="484" r:id="rId5"/>
    <p:sldId id="428" r:id="rId6"/>
    <p:sldId id="293" r:id="rId7"/>
    <p:sldId id="425" r:id="rId8"/>
    <p:sldId id="423" r:id="rId9"/>
    <p:sldId id="448" r:id="rId10"/>
    <p:sldId id="348" r:id="rId11"/>
    <p:sldId id="426" r:id="rId12"/>
    <p:sldId id="450" r:id="rId13"/>
    <p:sldId id="427" r:id="rId14"/>
    <p:sldId id="492" r:id="rId15"/>
    <p:sldId id="464" r:id="rId16"/>
    <p:sldId id="345" r:id="rId17"/>
    <p:sldId id="346" r:id="rId18"/>
    <p:sldId id="437" r:id="rId19"/>
    <p:sldId id="466" r:id="rId20"/>
    <p:sldId id="353" r:id="rId21"/>
    <p:sldId id="349" r:id="rId22"/>
    <p:sldId id="488" r:id="rId23"/>
    <p:sldId id="512" r:id="rId24"/>
    <p:sldId id="341" r:id="rId25"/>
    <p:sldId id="489" r:id="rId26"/>
    <p:sldId id="354" r:id="rId27"/>
    <p:sldId id="355" r:id="rId28"/>
    <p:sldId id="433" r:id="rId29"/>
    <p:sldId id="398" r:id="rId30"/>
    <p:sldId id="400" r:id="rId31"/>
    <p:sldId id="439" r:id="rId32"/>
    <p:sldId id="440" r:id="rId33"/>
    <p:sldId id="490" r:id="rId34"/>
    <p:sldId id="510" r:id="rId35"/>
    <p:sldId id="511" r:id="rId36"/>
    <p:sldId id="495" r:id="rId37"/>
    <p:sldId id="498" r:id="rId38"/>
    <p:sldId id="497" r:id="rId39"/>
    <p:sldId id="452" r:id="rId40"/>
    <p:sldId id="434" r:id="rId41"/>
    <p:sldId id="455" r:id="rId42"/>
    <p:sldId id="441" r:id="rId43"/>
    <p:sldId id="456" r:id="rId44"/>
    <p:sldId id="446" r:id="rId45"/>
    <p:sldId id="453" r:id="rId46"/>
    <p:sldId id="500" r:id="rId47"/>
    <p:sldId id="499" r:id="rId48"/>
    <p:sldId id="471" r:id="rId49"/>
    <p:sldId id="449" r:id="rId50"/>
    <p:sldId id="505" r:id="rId51"/>
    <p:sldId id="475" r:id="rId52"/>
    <p:sldId id="502" r:id="rId53"/>
    <p:sldId id="508" r:id="rId54"/>
    <p:sldId id="503" r:id="rId55"/>
    <p:sldId id="509" r:id="rId56"/>
    <p:sldId id="474" r:id="rId57"/>
    <p:sldId id="480" r:id="rId58"/>
    <p:sldId id="280" r:id="rId59"/>
    <p:sldId id="487" r:id="rId60"/>
  </p:sldIdLst>
  <p:sldSz cx="12192000" cy="6858000"/>
  <p:notesSz cx="6858000" cy="9144000"/>
  <p:custDataLst>
    <p:tags r:id="rId6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6B5ABAE4-DFC4-4A50-AF79-0BD53D23BDC0}">
          <p14:sldIdLst>
            <p14:sldId id="256"/>
            <p14:sldId id="460"/>
            <p14:sldId id="478"/>
            <p14:sldId id="484"/>
            <p14:sldId id="428"/>
          </p14:sldIdLst>
        </p14:section>
        <p14:section name="P1" id="{54AD71F3-046B-4AA2-9CC9-3D6E302ED0FA}">
          <p14:sldIdLst>
            <p14:sldId id="293"/>
            <p14:sldId id="425"/>
            <p14:sldId id="423"/>
            <p14:sldId id="448"/>
          </p14:sldIdLst>
        </p14:section>
        <p14:section name="P2" id="{0525A52E-7798-43E4-9558-736B4CCEEAAC}">
          <p14:sldIdLst>
            <p14:sldId id="348"/>
            <p14:sldId id="426"/>
            <p14:sldId id="450"/>
            <p14:sldId id="427"/>
            <p14:sldId id="492"/>
            <p14:sldId id="464"/>
            <p14:sldId id="345"/>
            <p14:sldId id="346"/>
            <p14:sldId id="437"/>
            <p14:sldId id="466"/>
            <p14:sldId id="353"/>
          </p14:sldIdLst>
        </p14:section>
        <p14:section name="P3" id="{EB25A6D4-0C29-4681-9616-D4EAD3F49778}">
          <p14:sldIdLst>
            <p14:sldId id="349"/>
            <p14:sldId id="488"/>
            <p14:sldId id="512"/>
            <p14:sldId id="341"/>
            <p14:sldId id="489"/>
            <p14:sldId id="354"/>
            <p14:sldId id="355"/>
            <p14:sldId id="433"/>
            <p14:sldId id="398"/>
            <p14:sldId id="400"/>
            <p14:sldId id="439"/>
            <p14:sldId id="440"/>
            <p14:sldId id="490"/>
            <p14:sldId id="510"/>
            <p14:sldId id="511"/>
            <p14:sldId id="495"/>
            <p14:sldId id="498"/>
            <p14:sldId id="497"/>
            <p14:sldId id="452"/>
            <p14:sldId id="434"/>
            <p14:sldId id="455"/>
            <p14:sldId id="441"/>
            <p14:sldId id="456"/>
            <p14:sldId id="446"/>
            <p14:sldId id="453"/>
            <p14:sldId id="500"/>
            <p14:sldId id="499"/>
          </p14:sldIdLst>
        </p14:section>
        <p14:section name="P5" id="{05AF3D2C-AD7B-4551-98C4-7814798175ED}">
          <p14:sldIdLst>
            <p14:sldId id="471"/>
            <p14:sldId id="449"/>
            <p14:sldId id="505"/>
            <p14:sldId id="475"/>
            <p14:sldId id="502"/>
            <p14:sldId id="508"/>
            <p14:sldId id="503"/>
            <p14:sldId id="509"/>
            <p14:sldId id="474"/>
            <p14:sldId id="480"/>
            <p14:sldId id="280"/>
            <p14:sldId id="487"/>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E50F1DB-E71F-1431-D565-FF886CEA5503}" name="mei yang" initials="my" userId="f446a89b4660be1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980"/>
    <a:srgbClr val="2C21E4"/>
    <a:srgbClr val="2A50A1"/>
    <a:srgbClr val="B8D6EE"/>
    <a:srgbClr val="EE9640"/>
    <a:srgbClr val="F0F0F0"/>
    <a:srgbClr val="8891C8"/>
    <a:srgbClr val="404040"/>
    <a:srgbClr val="C6CFD7"/>
    <a:srgbClr val="4B0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100" autoAdjust="0"/>
    <p:restoredTop sz="89096"/>
  </p:normalViewPr>
  <p:slideViewPr>
    <p:cSldViewPr snapToGrid="0" showGuides="1">
      <p:cViewPr varScale="1">
        <p:scale>
          <a:sx n="59" d="100"/>
          <a:sy n="59" d="100"/>
        </p:scale>
        <p:origin x="61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9A1A04-A32E-42CD-85D1-AA5DC63FCA38}" type="datetimeFigureOut">
              <a:rPr lang="zh-CN" altLang="en-US" smtClean="0"/>
              <a:t>2024/5/7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F11FFE-D5FB-4D63-9DBE-3A2C6BDECD57}" type="slidenum">
              <a:rPr lang="zh-CN" altLang="en-US" smtClean="0"/>
              <a:t>‹#›</a:t>
            </a:fld>
            <a:endParaRPr lang="zh-CN" altLang="en-US"/>
          </a:p>
        </p:txBody>
      </p:sp>
    </p:spTree>
    <p:extLst>
      <p:ext uri="{BB962C8B-B14F-4D97-AF65-F5344CB8AC3E}">
        <p14:creationId xmlns:p14="http://schemas.microsoft.com/office/powerpoint/2010/main" val="19789257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kumimoji="1" lang="zh-CN" altLang="en-US" dirty="0"/>
          </a:p>
        </p:txBody>
      </p:sp>
      <p:sp>
        <p:nvSpPr>
          <p:cNvPr id="4" name="灯片编号占位符 3"/>
          <p:cNvSpPr>
            <a:spLocks noGrp="1"/>
          </p:cNvSpPr>
          <p:nvPr>
            <p:ph type="sldNum" sz="quarter" idx="5"/>
          </p:nvPr>
        </p:nvSpPr>
        <p:spPr/>
        <p:txBody>
          <a:bodyPr/>
          <a:lstStyle/>
          <a:p>
            <a:fld id="{7DF11FFE-D5FB-4D63-9DBE-3A2C6BDECD57}" type="slidenum">
              <a:rPr lang="zh-CN" altLang="en-US" smtClean="0"/>
              <a:t>8</a:t>
            </a:fld>
            <a:endParaRPr lang="zh-CN" altLang="en-US"/>
          </a:p>
        </p:txBody>
      </p:sp>
    </p:spTree>
    <p:extLst>
      <p:ext uri="{BB962C8B-B14F-4D97-AF65-F5344CB8AC3E}">
        <p14:creationId xmlns:p14="http://schemas.microsoft.com/office/powerpoint/2010/main" val="2440231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a:extLst>
              <a:ext uri="{FF2B5EF4-FFF2-40B4-BE49-F238E27FC236}">
                <a16:creationId xmlns:a16="http://schemas.microsoft.com/office/drawing/2014/main" id="{B6028271-A9C0-9898-849D-BC12A1B5F535}"/>
              </a:ext>
            </a:extLst>
          </p:cNvPr>
          <p:cNvSpPr>
            <a:spLocks noGrp="1"/>
          </p:cNvSpPr>
          <p:nvPr>
            <p:ph type="sldNum" sz="quarter" idx="5"/>
          </p:nvPr>
        </p:nvSpPr>
        <p:spPr>
          <a:noFill/>
        </p:spPr>
        <p:txBody>
          <a:bodyPr/>
          <a:lstStyle>
            <a:lvl1pPr defTabSz="990600" eaLnBrk="0" hangingPunct="0">
              <a:defRPr>
                <a:solidFill>
                  <a:schemeClr val="tx1"/>
                </a:solidFill>
                <a:latin typeface="Arial" panose="020B0604020202020204" pitchFamily="34" charset="0"/>
                <a:ea typeface="宋体" panose="02010600030101010101" pitchFamily="2" charset="-122"/>
              </a:defRPr>
            </a:lvl1pPr>
            <a:lvl2pPr marL="804863" indent="-309563" defTabSz="990600" eaLnBrk="0" hangingPunct="0">
              <a:defRPr>
                <a:solidFill>
                  <a:schemeClr val="tx1"/>
                </a:solidFill>
                <a:latin typeface="Arial" panose="020B0604020202020204" pitchFamily="34" charset="0"/>
                <a:ea typeface="宋体" panose="02010600030101010101" pitchFamily="2" charset="-122"/>
              </a:defRPr>
            </a:lvl2pPr>
            <a:lvl3pPr marL="1238250" indent="-247650" defTabSz="990600" eaLnBrk="0" hangingPunct="0">
              <a:defRPr>
                <a:solidFill>
                  <a:schemeClr val="tx1"/>
                </a:solidFill>
                <a:latin typeface="Arial" panose="020B0604020202020204" pitchFamily="34" charset="0"/>
                <a:ea typeface="宋体" panose="02010600030101010101" pitchFamily="2" charset="-122"/>
              </a:defRPr>
            </a:lvl3pPr>
            <a:lvl4pPr marL="1733550" indent="-247650" defTabSz="990600" eaLnBrk="0" hangingPunct="0">
              <a:defRPr>
                <a:solidFill>
                  <a:schemeClr val="tx1"/>
                </a:solidFill>
                <a:latin typeface="Arial" panose="020B0604020202020204" pitchFamily="34" charset="0"/>
                <a:ea typeface="宋体" panose="02010600030101010101" pitchFamily="2" charset="-122"/>
              </a:defRPr>
            </a:lvl4pPr>
            <a:lvl5pPr marL="2228850" indent="-247650" defTabSz="990600" eaLnBrk="0" hangingPunct="0">
              <a:defRPr>
                <a:solidFill>
                  <a:schemeClr val="tx1"/>
                </a:solidFill>
                <a:latin typeface="Arial" panose="020B0604020202020204" pitchFamily="34" charset="0"/>
                <a:ea typeface="宋体" panose="02010600030101010101" pitchFamily="2" charset="-122"/>
              </a:defRPr>
            </a:lvl5pPr>
            <a:lvl6pPr marL="2686050" indent="-247650" defTabSz="990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3143250" indent="-247650" defTabSz="990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600450" indent="-247650" defTabSz="990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57650" indent="-247650" defTabSz="990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r" defTabSz="990600" rtl="0" eaLnBrk="1" fontAlgn="base" latinLnBrk="0" hangingPunct="1">
              <a:lnSpc>
                <a:spcPct val="100000"/>
              </a:lnSpc>
              <a:spcBef>
                <a:spcPct val="0"/>
              </a:spcBef>
              <a:spcAft>
                <a:spcPct val="0"/>
              </a:spcAft>
              <a:buClrTx/>
              <a:buSzTx/>
              <a:buFontTx/>
              <a:buNone/>
              <a:tabLst/>
              <a:defRPr/>
            </a:pPr>
            <a:fld id="{CA3DCC8A-2D77-4262-8397-262BFAB7B0E7}" type="slidenum">
              <a:rPr kumimoji="0" lang="en-US" altLang="zh-CN" sz="1300" b="0" i="0" u="none" strike="noStrike" kern="1200" cap="none" spc="0" normalizeH="0" baseline="0" noProof="0" smtClean="0">
                <a:ln>
                  <a:noFill/>
                </a:ln>
                <a:solidFill>
                  <a:srgbClr val="000000"/>
                </a:solidFill>
                <a:effectLst/>
                <a:uLnTx/>
                <a:uFillTx/>
                <a:latin typeface="Arial" panose="020B0604020202020204" pitchFamily="34" charset="0"/>
                <a:ea typeface="宋体" panose="02010600030101010101" pitchFamily="2" charset="-122"/>
                <a:cs typeface="+mn-cs"/>
              </a:rPr>
              <a:pPr marL="0" marR="0" lvl="0" indent="0" algn="r" defTabSz="990600" rtl="0" eaLnBrk="1" fontAlgn="base" latinLnBrk="0" hangingPunct="1">
                <a:lnSpc>
                  <a:spcPct val="100000"/>
                </a:lnSpc>
                <a:spcBef>
                  <a:spcPct val="0"/>
                </a:spcBef>
                <a:spcAft>
                  <a:spcPct val="0"/>
                </a:spcAft>
                <a:buClrTx/>
                <a:buSzTx/>
                <a:buFontTx/>
                <a:buNone/>
                <a:tabLst/>
                <a:defRPr/>
              </a:pPr>
              <a:t>11</a:t>
            </a:fld>
            <a:endParaRPr kumimoji="0" lang="en-US" altLang="zh-CN" sz="13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mn-cs"/>
            </a:endParaRPr>
          </a:p>
        </p:txBody>
      </p:sp>
      <p:sp>
        <p:nvSpPr>
          <p:cNvPr id="19458" name="Rectangle 2">
            <a:extLst>
              <a:ext uri="{FF2B5EF4-FFF2-40B4-BE49-F238E27FC236}">
                <a16:creationId xmlns:a16="http://schemas.microsoft.com/office/drawing/2014/main" id="{41011EF6-EB83-7A7B-909F-5EA937E8BF6E}"/>
              </a:ext>
            </a:extLst>
          </p:cNvPr>
          <p:cNvSpPr>
            <a:spLocks noGrp="1" noRot="1" noChangeAspect="1" noTextEdit="1"/>
          </p:cNvSpPr>
          <p:nvPr>
            <p:ph type="sldImg"/>
          </p:nvPr>
        </p:nvSpPr>
        <p:spPr>
          <a:xfrm>
            <a:off x="685800" y="1143000"/>
            <a:ext cx="5486400" cy="3086100"/>
          </a:xfrm>
          <a:ln/>
        </p:spPr>
      </p:sp>
      <p:sp>
        <p:nvSpPr>
          <p:cNvPr id="19459" name="Rectangle 3">
            <a:extLst>
              <a:ext uri="{FF2B5EF4-FFF2-40B4-BE49-F238E27FC236}">
                <a16:creationId xmlns:a16="http://schemas.microsoft.com/office/drawing/2014/main" id="{EC69AA07-8253-8F65-58BB-BA9852669F3E}"/>
              </a:ext>
            </a:extLst>
          </p:cNvPr>
          <p:cNvSpPr>
            <a:spLocks noGrp="1"/>
          </p:cNvSpPr>
          <p:nvPr>
            <p:ph type="body" idx="1"/>
          </p:nvPr>
        </p:nvSpPr>
        <p:spPr/>
        <p:txBody>
          <a:bodyPr/>
          <a:lstStyle/>
          <a:p>
            <a:pPr eaLnBrk="1" hangingPunct="1"/>
            <a:endParaRPr lang="zh-CN" altLang="en-US" dirty="0"/>
          </a:p>
        </p:txBody>
      </p:sp>
    </p:spTree>
    <p:extLst>
      <p:ext uri="{BB962C8B-B14F-4D97-AF65-F5344CB8AC3E}">
        <p14:creationId xmlns:p14="http://schemas.microsoft.com/office/powerpoint/2010/main" val="60066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4B87A04-917D-4188-B021-62D46047EA0A}" type="slidenum">
              <a:rPr lang="zh-CN" altLang="en-US" smtClean="0"/>
              <a:t>13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sz="1200" dirty="0">
              <a:solidFill>
                <a:srgbClr val="2A50A1"/>
              </a:solidFill>
            </a:endParaRPr>
          </a:p>
          <a:p>
            <a:endParaRPr kumimoji="1" lang="zh-CN" altLang="en-US" dirty="0"/>
          </a:p>
        </p:txBody>
      </p:sp>
      <p:sp>
        <p:nvSpPr>
          <p:cNvPr id="4" name="灯片编号占位符 3"/>
          <p:cNvSpPr>
            <a:spLocks noGrp="1"/>
          </p:cNvSpPr>
          <p:nvPr>
            <p:ph type="sldNum" sz="quarter" idx="5"/>
          </p:nvPr>
        </p:nvSpPr>
        <p:spPr/>
        <p:txBody>
          <a:bodyPr/>
          <a:lstStyle/>
          <a:p>
            <a:fld id="{7DF11FFE-D5FB-4D63-9DBE-3A2C6BDECD57}" type="slidenum">
              <a:rPr lang="zh-CN" altLang="en-US" smtClean="0"/>
              <a:t>40</a:t>
            </a:fld>
            <a:endParaRPr lang="zh-CN" altLang="en-US"/>
          </a:p>
        </p:txBody>
      </p:sp>
    </p:spTree>
    <p:extLst>
      <p:ext uri="{BB962C8B-B14F-4D97-AF65-F5344CB8AC3E}">
        <p14:creationId xmlns:p14="http://schemas.microsoft.com/office/powerpoint/2010/main" val="3298340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4BBEBF23-6B66-48BE-AE12-1C199E17027E}" type="slidenum">
              <a:rPr lang="en-US" altLang="zh-CN" smtClean="0"/>
              <a:pPr/>
              <a:t>‹#›</a:t>
            </a:fld>
            <a:endParaRPr lang="en-US" altLang="zh-CN"/>
          </a:p>
        </p:txBody>
      </p:sp>
    </p:spTree>
    <p:extLst>
      <p:ext uri="{BB962C8B-B14F-4D97-AF65-F5344CB8AC3E}">
        <p14:creationId xmlns:p14="http://schemas.microsoft.com/office/powerpoint/2010/main" val="1135797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BF47CE63-33A4-4830-B179-861556885549}" type="slidenum">
              <a:rPr lang="en-US" altLang="zh-CN" smtClean="0"/>
              <a:pPr/>
              <a:t>‹#›</a:t>
            </a:fld>
            <a:endParaRPr lang="en-US" altLang="zh-CN"/>
          </a:p>
        </p:txBody>
      </p:sp>
    </p:spTree>
    <p:extLst>
      <p:ext uri="{BB962C8B-B14F-4D97-AF65-F5344CB8AC3E}">
        <p14:creationId xmlns:p14="http://schemas.microsoft.com/office/powerpoint/2010/main" val="1949327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E535C705-12E4-4F12-B2FB-115D322AB2BD}" type="slidenum">
              <a:rPr lang="en-US" altLang="zh-CN" smtClean="0"/>
              <a:pPr/>
              <a:t>‹#›</a:t>
            </a:fld>
            <a:endParaRPr lang="en-US" altLang="zh-CN"/>
          </a:p>
        </p:txBody>
      </p:sp>
    </p:spTree>
    <p:extLst>
      <p:ext uri="{BB962C8B-B14F-4D97-AF65-F5344CB8AC3E}">
        <p14:creationId xmlns:p14="http://schemas.microsoft.com/office/powerpoint/2010/main" val="26473526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封面页">
    <p:bg>
      <p:bgPr>
        <a:solidFill>
          <a:schemeClr val="bg1"/>
        </a:solidFill>
        <a:effectLst/>
      </p:bgPr>
    </p:bg>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581FE403-EFBE-407B-B1B0-589475D3132E}"/>
              </a:ext>
            </a:extLst>
          </p:cNvPr>
          <p:cNvSpPr/>
          <p:nvPr userDrawn="1"/>
        </p:nvSpPr>
        <p:spPr>
          <a:xfrm>
            <a:off x="0" y="1754155"/>
            <a:ext cx="12192000" cy="5103845"/>
          </a:xfrm>
          <a:prstGeom prst="rect">
            <a:avLst/>
          </a:prstGeom>
          <a:gradFill flip="none" rotWithShape="1">
            <a:gsLst>
              <a:gs pos="0">
                <a:schemeClr val="accent1"/>
              </a:gs>
              <a:gs pos="100000">
                <a:schemeClr val="accent2">
                  <a:lumMod val="75000"/>
                </a:schemeClr>
              </a:gs>
            </a:gsLst>
            <a:lin ang="270000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800"/>
          </a:p>
        </p:txBody>
      </p:sp>
    </p:spTree>
    <p:extLst>
      <p:ext uri="{BB962C8B-B14F-4D97-AF65-F5344CB8AC3E}">
        <p14:creationId xmlns:p14="http://schemas.microsoft.com/office/powerpoint/2010/main" val="1312468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副标题页">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580BBF3-9D9F-B0E1-0A0D-6FEE56088DA2}"/>
              </a:ext>
            </a:extLst>
          </p:cNvPr>
          <p:cNvSpPr/>
          <p:nvPr userDrawn="1"/>
        </p:nvSpPr>
        <p:spPr>
          <a:xfrm>
            <a:off x="0" y="-37651"/>
            <a:ext cx="12192000" cy="6895652"/>
          </a:xfrm>
          <a:prstGeom prst="rect">
            <a:avLst/>
          </a:prstGeom>
          <a:gradFill flip="none" rotWithShape="1">
            <a:gsLst>
              <a:gs pos="0">
                <a:schemeClr val="accent1"/>
              </a:gs>
              <a:gs pos="100000">
                <a:schemeClr val="accent2">
                  <a:lumMod val="75000"/>
                </a:schemeClr>
              </a:gs>
            </a:gsLst>
            <a:lin ang="270000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800"/>
          </a:p>
        </p:txBody>
      </p:sp>
    </p:spTree>
    <p:extLst>
      <p:ext uri="{BB962C8B-B14F-4D97-AF65-F5344CB8AC3E}">
        <p14:creationId xmlns:p14="http://schemas.microsoft.com/office/powerpoint/2010/main" val="1914979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内容页_1">
    <p:bg>
      <p:bgPr>
        <a:solidFill>
          <a:schemeClr val="bg1"/>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6987764B-27DB-F886-06FC-6365B8AF3EE3}"/>
              </a:ext>
            </a:extLst>
          </p:cNvPr>
          <p:cNvPicPr>
            <a:picLocks noChangeAspect="1"/>
          </p:cNvPicPr>
          <p:nvPr userDrawn="1"/>
        </p:nvPicPr>
        <p:blipFill>
          <a:blip r:embed="rId2">
            <a:extLst>
              <a:ext uri="{BEBA8EAE-BF5A-486C-A8C5-ECC9F3942E4B}">
                <a14:imgProps xmlns:a14="http://schemas.microsoft.com/office/drawing/2010/main">
                  <a14:imgLayer r:embed="rId3">
                    <a14:imgEffect>
                      <a14:saturation sat="97000"/>
                    </a14:imgEffect>
                  </a14:imgLayer>
                </a14:imgProps>
              </a:ext>
              <a:ext uri="{28A0092B-C50C-407E-A947-70E740481C1C}">
                <a14:useLocalDpi xmlns:a14="http://schemas.microsoft.com/office/drawing/2010/main" val="0"/>
              </a:ext>
            </a:extLst>
          </a:blip>
          <a:stretch>
            <a:fillRect/>
          </a:stretch>
        </p:blipFill>
        <p:spPr>
          <a:xfrm>
            <a:off x="284853" y="194088"/>
            <a:ext cx="973252" cy="973252"/>
          </a:xfrm>
          <a:prstGeom prst="rect">
            <a:avLst/>
          </a:prstGeom>
        </p:spPr>
      </p:pic>
    </p:spTree>
    <p:extLst>
      <p:ext uri="{BB962C8B-B14F-4D97-AF65-F5344CB8AC3E}">
        <p14:creationId xmlns:p14="http://schemas.microsoft.com/office/powerpoint/2010/main" val="13351711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609600" y="277816"/>
            <a:ext cx="10972800" cy="1139825"/>
          </a:xfrm>
        </p:spPr>
        <p:txBody>
          <a:bodyPr/>
          <a:lstStyle/>
          <a:p>
            <a:r>
              <a:rPr lang="zh-CN" altLang="en-US"/>
              <a:t>单击此处编辑母版标题样式</a:t>
            </a:r>
          </a:p>
        </p:txBody>
      </p:sp>
      <p:sp>
        <p:nvSpPr>
          <p:cNvPr id="3" name="表格占位符 2"/>
          <p:cNvSpPr>
            <a:spLocks noGrp="1"/>
          </p:cNvSpPr>
          <p:nvPr>
            <p:ph type="tbl" idx="1"/>
          </p:nvPr>
        </p:nvSpPr>
        <p:spPr>
          <a:xfrm>
            <a:off x="609600" y="1600203"/>
            <a:ext cx="10972800" cy="4530725"/>
          </a:xfrm>
        </p:spPr>
        <p:txBody>
          <a:bodyPr/>
          <a:lstStyle/>
          <a:p>
            <a:pPr lvl="0"/>
            <a:endParaRPr lang="zh-CN" altLang="en-US" noProof="0"/>
          </a:p>
        </p:txBody>
      </p:sp>
      <p:sp>
        <p:nvSpPr>
          <p:cNvPr id="4" name="Rectangle 4">
            <a:extLst>
              <a:ext uri="{FF2B5EF4-FFF2-40B4-BE49-F238E27FC236}">
                <a16:creationId xmlns:a16="http://schemas.microsoft.com/office/drawing/2014/main" id="{8F4500DF-B5DB-957A-3173-2ABAB7E01CA8}"/>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4CAE6A7F-2633-7AC9-2374-BED1D9D998AB}"/>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B265279E-A460-F895-E0E5-32D154406217}"/>
              </a:ext>
            </a:extLst>
          </p:cNvPr>
          <p:cNvSpPr>
            <a:spLocks noGrp="1" noChangeArrowheads="1"/>
          </p:cNvSpPr>
          <p:nvPr>
            <p:ph type="sldNum" sz="quarter" idx="12"/>
          </p:nvPr>
        </p:nvSpPr>
        <p:spPr>
          <a:ln/>
        </p:spPr>
        <p:txBody>
          <a:bodyPr/>
          <a:lstStyle>
            <a:lvl1pPr>
              <a:defRPr/>
            </a:lvl1pPr>
          </a:lstStyle>
          <a:p>
            <a:fld id="{247976EA-2D97-46C5-B90D-DFF386470E0B}" type="slidenum">
              <a:rPr lang="en-US" altLang="zh-CN"/>
              <a:pPr/>
              <a:t>‹#›</a:t>
            </a:fld>
            <a:endParaRPr lang="en-US" altLang="zh-CN"/>
          </a:p>
        </p:txBody>
      </p:sp>
    </p:spTree>
    <p:extLst>
      <p:ext uri="{BB962C8B-B14F-4D97-AF65-F5344CB8AC3E}">
        <p14:creationId xmlns:p14="http://schemas.microsoft.com/office/powerpoint/2010/main" val="5594708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封面页">
    <p:bg>
      <p:bgPr>
        <a:solidFill>
          <a:schemeClr val="bg1"/>
        </a:solidFill>
        <a:effectLst/>
      </p:bgPr>
    </p:bg>
    <p:spTree>
      <p:nvGrpSpPr>
        <p:cNvPr id="1" name=""/>
        <p:cNvGrpSpPr/>
        <p:nvPr/>
      </p:nvGrpSpPr>
      <p:grpSpPr>
        <a:xfrm>
          <a:off x="0" y="0"/>
          <a:ext cx="0" cy="0"/>
          <a:chOff x="0" y="0"/>
          <a:chExt cx="0" cy="0"/>
        </a:xfrm>
      </p:grpSpPr>
      <p:sp>
        <p:nvSpPr>
          <p:cNvPr id="21" name="矩形 20">
            <a:extLst>
              <a:ext uri="{FF2B5EF4-FFF2-40B4-BE49-F238E27FC236}">
                <a16:creationId xmlns:a16="http://schemas.microsoft.com/office/drawing/2014/main" id="{581FE403-EFBE-407B-B1B0-589475D3132E}"/>
              </a:ext>
            </a:extLst>
          </p:cNvPr>
          <p:cNvSpPr/>
          <p:nvPr userDrawn="1"/>
        </p:nvSpPr>
        <p:spPr>
          <a:xfrm>
            <a:off x="0" y="-37651"/>
            <a:ext cx="12192000" cy="6895652"/>
          </a:xfrm>
          <a:prstGeom prst="rect">
            <a:avLst/>
          </a:prstGeom>
          <a:gradFill flip="none" rotWithShape="1">
            <a:gsLst>
              <a:gs pos="0">
                <a:schemeClr val="accent1"/>
              </a:gs>
              <a:gs pos="100000">
                <a:schemeClr val="accent2">
                  <a:lumMod val="75000"/>
                </a:schemeClr>
              </a:gs>
            </a:gsLst>
            <a:lin ang="270000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800"/>
          </a:p>
        </p:txBody>
      </p:sp>
    </p:spTree>
    <p:extLst>
      <p:ext uri="{BB962C8B-B14F-4D97-AF65-F5344CB8AC3E}">
        <p14:creationId xmlns:p14="http://schemas.microsoft.com/office/powerpoint/2010/main" val="31309440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4DBC4A-EC54-49AF-B15F-BB488D552FB2}"/>
              </a:ext>
            </a:extLst>
          </p:cNvPr>
          <p:cNvSpPr>
            <a:spLocks noGrp="1"/>
          </p:cNvSpPr>
          <p:nvPr>
            <p:ph type="title"/>
          </p:nvPr>
        </p:nvSpPr>
        <p:spPr>
          <a:xfrm>
            <a:off x="838200" y="365126"/>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4E6D5D2-E9DE-4CA5-2634-8F6C84E35D39}"/>
              </a:ext>
            </a:extLst>
          </p:cNvPr>
          <p:cNvSpPr>
            <a:spLocks noGrp="1"/>
          </p:cNvSpPr>
          <p:nvPr>
            <p:ph type="dt" sz="half" idx="10"/>
          </p:nvPr>
        </p:nvSpPr>
        <p:spPr/>
        <p:txBody>
          <a:bodyPr/>
          <a:lstStyle/>
          <a:p>
            <a:fld id="{2CC5610D-D3BB-48E8-B638-5938ABB9CFDE}" type="datetimeFigureOut">
              <a:rPr lang="zh-CN" altLang="en-US" smtClean="0"/>
              <a:t>2024/5/7</a:t>
            </a:fld>
            <a:endParaRPr lang="zh-CN" altLang="en-US"/>
          </a:p>
        </p:txBody>
      </p:sp>
      <p:sp>
        <p:nvSpPr>
          <p:cNvPr id="4" name="页脚占位符 3">
            <a:extLst>
              <a:ext uri="{FF2B5EF4-FFF2-40B4-BE49-F238E27FC236}">
                <a16:creationId xmlns:a16="http://schemas.microsoft.com/office/drawing/2014/main" id="{3B381C57-C265-2148-C741-6090391EAF97}"/>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43E7853C-EB65-7D05-A542-91FBFF4932B3}"/>
              </a:ext>
            </a:extLst>
          </p:cNvPr>
          <p:cNvSpPr>
            <a:spLocks noGrp="1"/>
          </p:cNvSpPr>
          <p:nvPr>
            <p:ph type="sldNum" sz="quarter" idx="12"/>
          </p:nvPr>
        </p:nvSpPr>
        <p:spPr/>
        <p:txBody>
          <a:bodyPr/>
          <a:lstStyle/>
          <a:p>
            <a:fld id="{E4F05AE2-E521-4071-B027-062C254CFD7B}" type="slidenum">
              <a:rPr lang="zh-CN" altLang="en-US" smtClean="0"/>
              <a:t>‹#›</a:t>
            </a:fld>
            <a:endParaRPr lang="zh-CN" altLang="en-US"/>
          </a:p>
        </p:txBody>
      </p:sp>
    </p:spTree>
    <p:extLst>
      <p:ext uri="{BB962C8B-B14F-4D97-AF65-F5344CB8AC3E}">
        <p14:creationId xmlns:p14="http://schemas.microsoft.com/office/powerpoint/2010/main" val="13805621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内容页_2">
    <p:bg>
      <p:bgPr>
        <a:solidFill>
          <a:schemeClr val="bg1"/>
        </a:solidFill>
        <a:effectLst/>
      </p:bgPr>
    </p:bg>
    <p:spTree>
      <p:nvGrpSpPr>
        <p:cNvPr id="1" name=""/>
        <p:cNvGrpSpPr/>
        <p:nvPr/>
      </p:nvGrpSpPr>
      <p:grpSpPr>
        <a:xfrm>
          <a:off x="0" y="0"/>
          <a:ext cx="0" cy="0"/>
          <a:chOff x="0" y="0"/>
          <a:chExt cx="0" cy="0"/>
        </a:xfrm>
      </p:grpSpPr>
      <p:sp>
        <p:nvSpPr>
          <p:cNvPr id="9" name="矩形 8">
            <a:extLst>
              <a:ext uri="{FF2B5EF4-FFF2-40B4-BE49-F238E27FC236}">
                <a16:creationId xmlns:a16="http://schemas.microsoft.com/office/drawing/2014/main" id="{3BAB4A06-08C2-4C23-89B2-C98B3F8C7F75}"/>
              </a:ext>
            </a:extLst>
          </p:cNvPr>
          <p:cNvSpPr/>
          <p:nvPr userDrawn="1"/>
        </p:nvSpPr>
        <p:spPr>
          <a:xfrm>
            <a:off x="0" y="1"/>
            <a:ext cx="46841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800"/>
          </a:p>
        </p:txBody>
      </p:sp>
    </p:spTree>
    <p:extLst>
      <p:ext uri="{BB962C8B-B14F-4D97-AF65-F5344CB8AC3E}">
        <p14:creationId xmlns:p14="http://schemas.microsoft.com/office/powerpoint/2010/main" val="843862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结尾页">
    <p:bg>
      <p:bgPr>
        <a:solidFill>
          <a:schemeClr val="bg1"/>
        </a:solidFill>
        <a:effectLst/>
      </p:bgPr>
    </p:bg>
    <p:spTree>
      <p:nvGrpSpPr>
        <p:cNvPr id="1" name=""/>
        <p:cNvGrpSpPr/>
        <p:nvPr/>
      </p:nvGrpSpPr>
      <p:grpSpPr>
        <a:xfrm>
          <a:off x="0" y="0"/>
          <a:ext cx="0" cy="0"/>
          <a:chOff x="0" y="0"/>
          <a:chExt cx="0" cy="0"/>
        </a:xfrm>
      </p:grpSpPr>
      <p:sp>
        <p:nvSpPr>
          <p:cNvPr id="18" name="矩形 17">
            <a:extLst>
              <a:ext uri="{FF2B5EF4-FFF2-40B4-BE49-F238E27FC236}">
                <a16:creationId xmlns:a16="http://schemas.microsoft.com/office/drawing/2014/main" id="{60EC24C7-A0C0-4B33-8A17-49C5A5794F5D}"/>
              </a:ext>
            </a:extLst>
          </p:cNvPr>
          <p:cNvSpPr/>
          <p:nvPr userDrawn="1"/>
        </p:nvSpPr>
        <p:spPr>
          <a:xfrm>
            <a:off x="0" y="0"/>
            <a:ext cx="12192000" cy="6858000"/>
          </a:xfrm>
          <a:prstGeom prst="rect">
            <a:avLst/>
          </a:prstGeom>
          <a:gradFill flip="none" rotWithShape="1">
            <a:gsLst>
              <a:gs pos="0">
                <a:schemeClr val="accent1"/>
              </a:gs>
              <a:gs pos="100000">
                <a:schemeClr val="accent2">
                  <a:lumMod val="75000"/>
                </a:schemeClr>
              </a:gs>
            </a:gsLst>
            <a:lin ang="2700000" scaled="1"/>
            <a:tileRect/>
          </a:gra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zh-CN" altLang="en-US" sz="1800"/>
          </a:p>
        </p:txBody>
      </p:sp>
      <p:grpSp>
        <p:nvGrpSpPr>
          <p:cNvPr id="5" name="组合 4">
            <a:extLst>
              <a:ext uri="{FF2B5EF4-FFF2-40B4-BE49-F238E27FC236}">
                <a16:creationId xmlns:a16="http://schemas.microsoft.com/office/drawing/2014/main" id="{9169061B-B437-4A41-8A82-9946D85760BD}"/>
              </a:ext>
            </a:extLst>
          </p:cNvPr>
          <p:cNvGrpSpPr/>
          <p:nvPr userDrawn="1"/>
        </p:nvGrpSpPr>
        <p:grpSpPr>
          <a:xfrm>
            <a:off x="731837" y="2196223"/>
            <a:ext cx="3125795" cy="1606508"/>
            <a:chOff x="3834754" y="2495699"/>
            <a:chExt cx="3125794" cy="1606508"/>
          </a:xfrm>
        </p:grpSpPr>
        <p:sp>
          <p:nvSpPr>
            <p:cNvPr id="8" name="文本框 7">
              <a:extLst>
                <a:ext uri="{FF2B5EF4-FFF2-40B4-BE49-F238E27FC236}">
                  <a16:creationId xmlns:a16="http://schemas.microsoft.com/office/drawing/2014/main" id="{25ABDEFE-D045-4665-A494-BC505B6C61A3}"/>
                </a:ext>
              </a:extLst>
            </p:cNvPr>
            <p:cNvSpPr txBox="1"/>
            <p:nvPr/>
          </p:nvSpPr>
          <p:spPr>
            <a:xfrm>
              <a:off x="3839501" y="2495699"/>
              <a:ext cx="3121047" cy="923330"/>
            </a:xfrm>
            <a:prstGeom prst="rect">
              <a:avLst/>
            </a:prstGeom>
            <a:noFill/>
          </p:spPr>
          <p:txBody>
            <a:bodyPr wrap="none" lIns="0" tIns="0" rIns="0" bIns="0" rtlCol="0">
              <a:noAutofit/>
            </a:bodyPr>
            <a:lstStyle/>
            <a:p>
              <a:r>
                <a:rPr lang="en-US" altLang="zh-CN" sz="6000" dirty="0">
                  <a:solidFill>
                    <a:schemeClr val="bg1"/>
                  </a:solidFill>
                </a:rPr>
                <a:t>THANKS</a:t>
              </a:r>
              <a:endParaRPr lang="zh-CN" altLang="en-US" sz="6000" dirty="0">
                <a:solidFill>
                  <a:schemeClr val="bg1"/>
                </a:solidFill>
              </a:endParaRPr>
            </a:p>
          </p:txBody>
        </p:sp>
        <p:grpSp>
          <p:nvGrpSpPr>
            <p:cNvPr id="9" name="组合 8">
              <a:extLst>
                <a:ext uri="{FF2B5EF4-FFF2-40B4-BE49-F238E27FC236}">
                  <a16:creationId xmlns:a16="http://schemas.microsoft.com/office/drawing/2014/main" id="{4157D52F-9360-4DC0-B583-6C3F191ADD88}"/>
                </a:ext>
              </a:extLst>
            </p:cNvPr>
            <p:cNvGrpSpPr/>
            <p:nvPr userDrawn="1"/>
          </p:nvGrpSpPr>
          <p:grpSpPr>
            <a:xfrm>
              <a:off x="3834754" y="3397344"/>
              <a:ext cx="1124118" cy="704863"/>
              <a:chOff x="2468044" y="3339787"/>
              <a:chExt cx="1124118" cy="704863"/>
            </a:xfrm>
          </p:grpSpPr>
          <p:sp>
            <p:nvSpPr>
              <p:cNvPr id="11" name="文本框 10">
                <a:extLst>
                  <a:ext uri="{FF2B5EF4-FFF2-40B4-BE49-F238E27FC236}">
                    <a16:creationId xmlns:a16="http://schemas.microsoft.com/office/drawing/2014/main" id="{78C6CFE5-7904-4BFA-8CAE-BF0A3AC6D376}"/>
                  </a:ext>
                </a:extLst>
              </p:cNvPr>
              <p:cNvSpPr txBox="1"/>
              <p:nvPr/>
            </p:nvSpPr>
            <p:spPr>
              <a:xfrm>
                <a:off x="2552710" y="3339787"/>
                <a:ext cx="1039452" cy="307777"/>
              </a:xfrm>
              <a:prstGeom prst="rect">
                <a:avLst/>
              </a:prstGeom>
              <a:noFill/>
            </p:spPr>
            <p:txBody>
              <a:bodyPr wrap="non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2200" dirty="0">
                    <a:solidFill>
                      <a:schemeClr val="bg1"/>
                    </a:solidFill>
                  </a:rPr>
                  <a:t>For Your Attention </a:t>
                </a:r>
                <a:endParaRPr lang="zh-CN" altLang="en-US" sz="2200" dirty="0">
                  <a:solidFill>
                    <a:schemeClr val="bg1"/>
                  </a:solidFill>
                </a:endParaRPr>
              </a:p>
            </p:txBody>
          </p:sp>
          <p:sp>
            <p:nvSpPr>
              <p:cNvPr id="12" name="文本框 11">
                <a:extLst>
                  <a:ext uri="{FF2B5EF4-FFF2-40B4-BE49-F238E27FC236}">
                    <a16:creationId xmlns:a16="http://schemas.microsoft.com/office/drawing/2014/main" id="{8D1E52D4-FA37-4BFF-93D6-6734531D01FB}"/>
                  </a:ext>
                </a:extLst>
              </p:cNvPr>
              <p:cNvSpPr txBox="1"/>
              <p:nvPr/>
            </p:nvSpPr>
            <p:spPr>
              <a:xfrm>
                <a:off x="2468044" y="3736873"/>
                <a:ext cx="1011495" cy="307777"/>
              </a:xfrm>
              <a:prstGeom prst="rect">
                <a:avLst/>
              </a:prstGeom>
              <a:noFill/>
            </p:spPr>
            <p:txBody>
              <a:bodyPr wrap="none" lIns="0" tIns="0" rIns="0" bIns="0" rtlCol="0">
                <a:noAutofit/>
              </a:bodyPr>
              <a:lstStyle/>
              <a:p>
                <a:endParaRPr lang="zh-CN" altLang="en-US" sz="2200" dirty="0">
                  <a:solidFill>
                    <a:schemeClr val="bg1"/>
                  </a:solidFill>
                </a:endParaRPr>
              </a:p>
            </p:txBody>
          </p:sp>
        </p:grpSp>
      </p:grpSp>
      <p:grpSp>
        <p:nvGrpSpPr>
          <p:cNvPr id="21" name="组合 20">
            <a:extLst>
              <a:ext uri="{FF2B5EF4-FFF2-40B4-BE49-F238E27FC236}">
                <a16:creationId xmlns:a16="http://schemas.microsoft.com/office/drawing/2014/main" id="{B8274DD1-C79A-4AC5-B392-A4900D81502B}"/>
              </a:ext>
            </a:extLst>
          </p:cNvPr>
          <p:cNvGrpSpPr/>
          <p:nvPr userDrawn="1"/>
        </p:nvGrpSpPr>
        <p:grpSpPr>
          <a:xfrm rot="20394303">
            <a:off x="3221946" y="-1575994"/>
            <a:ext cx="11439261" cy="11910951"/>
            <a:chOff x="3439566" y="1666270"/>
            <a:chExt cx="11439261" cy="11910951"/>
          </a:xfrm>
        </p:grpSpPr>
        <p:grpSp>
          <p:nvGrpSpPr>
            <p:cNvPr id="22" name="组合 21">
              <a:extLst>
                <a:ext uri="{FF2B5EF4-FFF2-40B4-BE49-F238E27FC236}">
                  <a16:creationId xmlns:a16="http://schemas.microsoft.com/office/drawing/2014/main" id="{23B3CDDB-B14C-42F2-A1F1-49B0792801F9}"/>
                </a:ext>
              </a:extLst>
            </p:cNvPr>
            <p:cNvGrpSpPr/>
            <p:nvPr/>
          </p:nvGrpSpPr>
          <p:grpSpPr>
            <a:xfrm rot="4029167">
              <a:off x="8779335" y="1665563"/>
              <a:ext cx="6098786" cy="6100199"/>
              <a:chOff x="18351500" y="3723568"/>
              <a:chExt cx="4878842" cy="4879972"/>
            </a:xfrm>
          </p:grpSpPr>
          <p:sp>
            <p:nvSpPr>
              <p:cNvPr id="26" name="任意多边形: 形状 25">
                <a:extLst>
                  <a:ext uri="{FF2B5EF4-FFF2-40B4-BE49-F238E27FC236}">
                    <a16:creationId xmlns:a16="http://schemas.microsoft.com/office/drawing/2014/main" id="{26E67D38-75E0-4071-95F6-2AE5FDAF866A}"/>
                  </a:ext>
                </a:extLst>
              </p:cNvPr>
              <p:cNvSpPr>
                <a:spLocks noEditPoints="1"/>
              </p:cNvSpPr>
              <p:nvPr/>
            </p:nvSpPr>
            <p:spPr bwMode="auto">
              <a:xfrm>
                <a:off x="18500952" y="3796591"/>
                <a:ext cx="4578350" cy="3860800"/>
              </a:xfrm>
              <a:custGeom>
                <a:avLst/>
                <a:gdLst>
                  <a:gd name="T0" fmla="*/ 2025 w 2137"/>
                  <a:gd name="T1" fmla="*/ 1366 h 1802"/>
                  <a:gd name="T2" fmla="*/ 1320 w 2137"/>
                  <a:gd name="T3" fmla="*/ 145 h 1802"/>
                  <a:gd name="T4" fmla="*/ 1068 w 2137"/>
                  <a:gd name="T5" fmla="*/ 0 h 1802"/>
                  <a:gd name="T6" fmla="*/ 816 w 2137"/>
                  <a:gd name="T7" fmla="*/ 145 h 1802"/>
                  <a:gd name="T8" fmla="*/ 111 w 2137"/>
                  <a:gd name="T9" fmla="*/ 1366 h 1802"/>
                  <a:gd name="T10" fmla="*/ 363 w 2137"/>
                  <a:gd name="T11" fmla="*/ 1802 h 1802"/>
                  <a:gd name="T12" fmla="*/ 1773 w 2137"/>
                  <a:gd name="T13" fmla="*/ 1802 h 1802"/>
                  <a:gd name="T14" fmla="*/ 2025 w 2137"/>
                  <a:gd name="T15" fmla="*/ 1366 h 1802"/>
                  <a:gd name="T16" fmla="*/ 1852 w 2137"/>
                  <a:gd name="T17" fmla="*/ 1557 h 1802"/>
                  <a:gd name="T18" fmla="*/ 1773 w 2137"/>
                  <a:gd name="T19" fmla="*/ 1602 h 1802"/>
                  <a:gd name="T20" fmla="*/ 363 w 2137"/>
                  <a:gd name="T21" fmla="*/ 1602 h 1802"/>
                  <a:gd name="T22" fmla="*/ 285 w 2137"/>
                  <a:gd name="T23" fmla="*/ 1557 h 1802"/>
                  <a:gd name="T24" fmla="*/ 285 w 2137"/>
                  <a:gd name="T25" fmla="*/ 1466 h 1802"/>
                  <a:gd name="T26" fmla="*/ 990 w 2137"/>
                  <a:gd name="T27" fmla="*/ 245 h 1802"/>
                  <a:gd name="T28" fmla="*/ 1068 w 2137"/>
                  <a:gd name="T29" fmla="*/ 200 h 1802"/>
                  <a:gd name="T30" fmla="*/ 1147 w 2137"/>
                  <a:gd name="T31" fmla="*/ 245 h 1802"/>
                  <a:gd name="T32" fmla="*/ 1852 w 2137"/>
                  <a:gd name="T33" fmla="*/ 1466 h 1802"/>
                  <a:gd name="T34" fmla="*/ 1852 w 2137"/>
                  <a:gd name="T35" fmla="*/ 1557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7" h="1802">
                    <a:moveTo>
                      <a:pt x="2025" y="1366"/>
                    </a:moveTo>
                    <a:cubicBezTo>
                      <a:pt x="1320" y="145"/>
                      <a:pt x="1320" y="145"/>
                      <a:pt x="1320" y="145"/>
                    </a:cubicBezTo>
                    <a:cubicBezTo>
                      <a:pt x="1264" y="48"/>
                      <a:pt x="1166" y="0"/>
                      <a:pt x="1068" y="0"/>
                    </a:cubicBezTo>
                    <a:cubicBezTo>
                      <a:pt x="970" y="0"/>
                      <a:pt x="872" y="48"/>
                      <a:pt x="816" y="145"/>
                    </a:cubicBezTo>
                    <a:cubicBezTo>
                      <a:pt x="111" y="1366"/>
                      <a:pt x="111" y="1366"/>
                      <a:pt x="111" y="1366"/>
                    </a:cubicBezTo>
                    <a:cubicBezTo>
                      <a:pt x="0" y="1560"/>
                      <a:pt x="139" y="1802"/>
                      <a:pt x="363" y="1802"/>
                    </a:cubicBezTo>
                    <a:cubicBezTo>
                      <a:pt x="1773" y="1802"/>
                      <a:pt x="1773" y="1802"/>
                      <a:pt x="1773" y="1802"/>
                    </a:cubicBezTo>
                    <a:cubicBezTo>
                      <a:pt x="1997" y="1802"/>
                      <a:pt x="2137" y="1560"/>
                      <a:pt x="2025" y="1366"/>
                    </a:cubicBezTo>
                    <a:close/>
                    <a:moveTo>
                      <a:pt x="1852" y="1557"/>
                    </a:moveTo>
                    <a:cubicBezTo>
                      <a:pt x="1842" y="1574"/>
                      <a:pt x="1819" y="1602"/>
                      <a:pt x="1773" y="1602"/>
                    </a:cubicBezTo>
                    <a:cubicBezTo>
                      <a:pt x="363" y="1602"/>
                      <a:pt x="363" y="1602"/>
                      <a:pt x="363" y="1602"/>
                    </a:cubicBezTo>
                    <a:cubicBezTo>
                      <a:pt x="318" y="1602"/>
                      <a:pt x="294" y="1574"/>
                      <a:pt x="285" y="1557"/>
                    </a:cubicBezTo>
                    <a:cubicBezTo>
                      <a:pt x="275" y="1540"/>
                      <a:pt x="262" y="1505"/>
                      <a:pt x="285" y="1466"/>
                    </a:cubicBezTo>
                    <a:cubicBezTo>
                      <a:pt x="990" y="245"/>
                      <a:pt x="990" y="245"/>
                      <a:pt x="990" y="245"/>
                    </a:cubicBezTo>
                    <a:cubicBezTo>
                      <a:pt x="1012" y="205"/>
                      <a:pt x="1049" y="200"/>
                      <a:pt x="1068" y="200"/>
                    </a:cubicBezTo>
                    <a:cubicBezTo>
                      <a:pt x="1088" y="200"/>
                      <a:pt x="1124" y="205"/>
                      <a:pt x="1147" y="245"/>
                    </a:cubicBezTo>
                    <a:cubicBezTo>
                      <a:pt x="1852" y="1466"/>
                      <a:pt x="1852" y="1466"/>
                      <a:pt x="1852" y="1466"/>
                    </a:cubicBezTo>
                    <a:cubicBezTo>
                      <a:pt x="1875" y="1505"/>
                      <a:pt x="1862" y="1540"/>
                      <a:pt x="1852" y="1557"/>
                    </a:cubicBezTo>
                    <a:close/>
                  </a:path>
                </a:pathLst>
              </a:custGeom>
              <a:solidFill>
                <a:schemeClr val="bg1">
                  <a:alpha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sz="1800"/>
              </a:p>
            </p:txBody>
          </p:sp>
          <p:sp>
            <p:nvSpPr>
              <p:cNvPr id="27" name="任意多边形: 形状 26">
                <a:extLst>
                  <a:ext uri="{FF2B5EF4-FFF2-40B4-BE49-F238E27FC236}">
                    <a16:creationId xmlns:a16="http://schemas.microsoft.com/office/drawing/2014/main" id="{5A2EBA7D-F88D-443E-AA35-69B8AB9B6520}"/>
                  </a:ext>
                </a:extLst>
              </p:cNvPr>
              <p:cNvSpPr>
                <a:spLocks noEditPoints="1"/>
              </p:cNvSpPr>
              <p:nvPr/>
            </p:nvSpPr>
            <p:spPr bwMode="auto">
              <a:xfrm>
                <a:off x="18351500" y="3723568"/>
                <a:ext cx="4878842" cy="4879972"/>
              </a:xfrm>
              <a:custGeom>
                <a:avLst/>
                <a:gdLst>
                  <a:gd name="T0" fmla="*/ 1599 w 3199"/>
                  <a:gd name="T1" fmla="*/ 4 h 3199"/>
                  <a:gd name="T2" fmla="*/ 2220 w 3199"/>
                  <a:gd name="T3" fmla="*/ 129 h 3199"/>
                  <a:gd name="T4" fmla="*/ 2727 w 3199"/>
                  <a:gd name="T5" fmla="*/ 471 h 3199"/>
                  <a:gd name="T6" fmla="*/ 3069 w 3199"/>
                  <a:gd name="T7" fmla="*/ 978 h 3199"/>
                  <a:gd name="T8" fmla="*/ 3195 w 3199"/>
                  <a:gd name="T9" fmla="*/ 1599 h 3199"/>
                  <a:gd name="T10" fmla="*/ 3069 w 3199"/>
                  <a:gd name="T11" fmla="*/ 2220 h 3199"/>
                  <a:gd name="T12" fmla="*/ 2727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7"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7"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09" y="2410"/>
                      <a:pt x="129" y="2220"/>
                    </a:cubicBezTo>
                    <a:cubicBezTo>
                      <a:pt x="46" y="2024"/>
                      <a:pt x="4" y="1815"/>
                      <a:pt x="4" y="1599"/>
                    </a:cubicBezTo>
                    <a:cubicBezTo>
                      <a:pt x="4" y="1384"/>
                      <a:pt x="46" y="1175"/>
                      <a:pt x="129" y="978"/>
                    </a:cubicBezTo>
                    <a:cubicBezTo>
                      <a:pt x="209"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zh-CN" altLang="en-US" sz="1800"/>
              </a:p>
            </p:txBody>
          </p:sp>
        </p:grpSp>
        <p:grpSp>
          <p:nvGrpSpPr>
            <p:cNvPr id="23" name="组合 22">
              <a:extLst>
                <a:ext uri="{FF2B5EF4-FFF2-40B4-BE49-F238E27FC236}">
                  <a16:creationId xmlns:a16="http://schemas.microsoft.com/office/drawing/2014/main" id="{E3386FE9-1899-4359-9BFD-946DEFB6A584}"/>
                </a:ext>
              </a:extLst>
            </p:cNvPr>
            <p:cNvGrpSpPr/>
            <p:nvPr/>
          </p:nvGrpSpPr>
          <p:grpSpPr>
            <a:xfrm rot="14829167">
              <a:off x="3440583" y="4789517"/>
              <a:ext cx="8786687" cy="8788722"/>
              <a:chOff x="18351500" y="3723568"/>
              <a:chExt cx="4878842" cy="4879972"/>
            </a:xfrm>
          </p:grpSpPr>
          <p:sp>
            <p:nvSpPr>
              <p:cNvPr id="24" name="任意多边形: 形状 23">
                <a:extLst>
                  <a:ext uri="{FF2B5EF4-FFF2-40B4-BE49-F238E27FC236}">
                    <a16:creationId xmlns:a16="http://schemas.microsoft.com/office/drawing/2014/main" id="{F24A2437-0A2C-45FB-9F89-DF6496635EC3}"/>
                  </a:ext>
                </a:extLst>
              </p:cNvPr>
              <p:cNvSpPr>
                <a:spLocks noEditPoints="1"/>
              </p:cNvSpPr>
              <p:nvPr/>
            </p:nvSpPr>
            <p:spPr bwMode="auto">
              <a:xfrm>
                <a:off x="18500952" y="3796591"/>
                <a:ext cx="4578350" cy="3860800"/>
              </a:xfrm>
              <a:custGeom>
                <a:avLst/>
                <a:gdLst>
                  <a:gd name="T0" fmla="*/ 2025 w 2137"/>
                  <a:gd name="T1" fmla="*/ 1366 h 1802"/>
                  <a:gd name="T2" fmla="*/ 1320 w 2137"/>
                  <a:gd name="T3" fmla="*/ 145 h 1802"/>
                  <a:gd name="T4" fmla="*/ 1068 w 2137"/>
                  <a:gd name="T5" fmla="*/ 0 h 1802"/>
                  <a:gd name="T6" fmla="*/ 816 w 2137"/>
                  <a:gd name="T7" fmla="*/ 145 h 1802"/>
                  <a:gd name="T8" fmla="*/ 111 w 2137"/>
                  <a:gd name="T9" fmla="*/ 1366 h 1802"/>
                  <a:gd name="T10" fmla="*/ 363 w 2137"/>
                  <a:gd name="T11" fmla="*/ 1802 h 1802"/>
                  <a:gd name="T12" fmla="*/ 1773 w 2137"/>
                  <a:gd name="T13" fmla="*/ 1802 h 1802"/>
                  <a:gd name="T14" fmla="*/ 2025 w 2137"/>
                  <a:gd name="T15" fmla="*/ 1366 h 1802"/>
                  <a:gd name="T16" fmla="*/ 1852 w 2137"/>
                  <a:gd name="T17" fmla="*/ 1557 h 1802"/>
                  <a:gd name="T18" fmla="*/ 1773 w 2137"/>
                  <a:gd name="T19" fmla="*/ 1602 h 1802"/>
                  <a:gd name="T20" fmla="*/ 363 w 2137"/>
                  <a:gd name="T21" fmla="*/ 1602 h 1802"/>
                  <a:gd name="T22" fmla="*/ 285 w 2137"/>
                  <a:gd name="T23" fmla="*/ 1557 h 1802"/>
                  <a:gd name="T24" fmla="*/ 285 w 2137"/>
                  <a:gd name="T25" fmla="*/ 1466 h 1802"/>
                  <a:gd name="T26" fmla="*/ 990 w 2137"/>
                  <a:gd name="T27" fmla="*/ 245 h 1802"/>
                  <a:gd name="T28" fmla="*/ 1068 w 2137"/>
                  <a:gd name="T29" fmla="*/ 200 h 1802"/>
                  <a:gd name="T30" fmla="*/ 1147 w 2137"/>
                  <a:gd name="T31" fmla="*/ 245 h 1802"/>
                  <a:gd name="T32" fmla="*/ 1852 w 2137"/>
                  <a:gd name="T33" fmla="*/ 1466 h 1802"/>
                  <a:gd name="T34" fmla="*/ 1852 w 2137"/>
                  <a:gd name="T35" fmla="*/ 1557 h 1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37" h="1802">
                    <a:moveTo>
                      <a:pt x="2025" y="1366"/>
                    </a:moveTo>
                    <a:cubicBezTo>
                      <a:pt x="1320" y="145"/>
                      <a:pt x="1320" y="145"/>
                      <a:pt x="1320" y="145"/>
                    </a:cubicBezTo>
                    <a:cubicBezTo>
                      <a:pt x="1264" y="48"/>
                      <a:pt x="1166" y="0"/>
                      <a:pt x="1068" y="0"/>
                    </a:cubicBezTo>
                    <a:cubicBezTo>
                      <a:pt x="970" y="0"/>
                      <a:pt x="872" y="48"/>
                      <a:pt x="816" y="145"/>
                    </a:cubicBezTo>
                    <a:cubicBezTo>
                      <a:pt x="111" y="1366"/>
                      <a:pt x="111" y="1366"/>
                      <a:pt x="111" y="1366"/>
                    </a:cubicBezTo>
                    <a:cubicBezTo>
                      <a:pt x="0" y="1560"/>
                      <a:pt x="139" y="1802"/>
                      <a:pt x="363" y="1802"/>
                    </a:cubicBezTo>
                    <a:cubicBezTo>
                      <a:pt x="1773" y="1802"/>
                      <a:pt x="1773" y="1802"/>
                      <a:pt x="1773" y="1802"/>
                    </a:cubicBezTo>
                    <a:cubicBezTo>
                      <a:pt x="1997" y="1802"/>
                      <a:pt x="2137" y="1560"/>
                      <a:pt x="2025" y="1366"/>
                    </a:cubicBezTo>
                    <a:close/>
                    <a:moveTo>
                      <a:pt x="1852" y="1557"/>
                    </a:moveTo>
                    <a:cubicBezTo>
                      <a:pt x="1842" y="1574"/>
                      <a:pt x="1819" y="1602"/>
                      <a:pt x="1773" y="1602"/>
                    </a:cubicBezTo>
                    <a:cubicBezTo>
                      <a:pt x="363" y="1602"/>
                      <a:pt x="363" y="1602"/>
                      <a:pt x="363" y="1602"/>
                    </a:cubicBezTo>
                    <a:cubicBezTo>
                      <a:pt x="318" y="1602"/>
                      <a:pt x="294" y="1574"/>
                      <a:pt x="285" y="1557"/>
                    </a:cubicBezTo>
                    <a:cubicBezTo>
                      <a:pt x="275" y="1540"/>
                      <a:pt x="262" y="1505"/>
                      <a:pt x="285" y="1466"/>
                    </a:cubicBezTo>
                    <a:cubicBezTo>
                      <a:pt x="990" y="245"/>
                      <a:pt x="990" y="245"/>
                      <a:pt x="990" y="245"/>
                    </a:cubicBezTo>
                    <a:cubicBezTo>
                      <a:pt x="1012" y="205"/>
                      <a:pt x="1049" y="200"/>
                      <a:pt x="1068" y="200"/>
                    </a:cubicBezTo>
                    <a:cubicBezTo>
                      <a:pt x="1088" y="200"/>
                      <a:pt x="1124" y="205"/>
                      <a:pt x="1147" y="245"/>
                    </a:cubicBezTo>
                    <a:cubicBezTo>
                      <a:pt x="1852" y="1466"/>
                      <a:pt x="1852" y="1466"/>
                      <a:pt x="1852" y="1466"/>
                    </a:cubicBezTo>
                    <a:cubicBezTo>
                      <a:pt x="1875" y="1505"/>
                      <a:pt x="1862" y="1540"/>
                      <a:pt x="1852" y="1557"/>
                    </a:cubicBezTo>
                    <a:close/>
                  </a:path>
                </a:pathLst>
              </a:custGeom>
              <a:solidFill>
                <a:schemeClr val="bg1">
                  <a:alpha val="74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endParaRPr lang="zh-CN" altLang="en-US" sz="1800"/>
              </a:p>
            </p:txBody>
          </p:sp>
          <p:sp>
            <p:nvSpPr>
              <p:cNvPr id="25" name="任意多边形: 形状 24">
                <a:extLst>
                  <a:ext uri="{FF2B5EF4-FFF2-40B4-BE49-F238E27FC236}">
                    <a16:creationId xmlns:a16="http://schemas.microsoft.com/office/drawing/2014/main" id="{491B2948-B0A7-4C57-902F-1D49D22C7EC5}"/>
                  </a:ext>
                </a:extLst>
              </p:cNvPr>
              <p:cNvSpPr>
                <a:spLocks noEditPoints="1"/>
              </p:cNvSpPr>
              <p:nvPr/>
            </p:nvSpPr>
            <p:spPr bwMode="auto">
              <a:xfrm>
                <a:off x="18351500" y="3723568"/>
                <a:ext cx="4878842" cy="4879972"/>
              </a:xfrm>
              <a:custGeom>
                <a:avLst/>
                <a:gdLst>
                  <a:gd name="T0" fmla="*/ 1599 w 3199"/>
                  <a:gd name="T1" fmla="*/ 4 h 3199"/>
                  <a:gd name="T2" fmla="*/ 2220 w 3199"/>
                  <a:gd name="T3" fmla="*/ 129 h 3199"/>
                  <a:gd name="T4" fmla="*/ 2727 w 3199"/>
                  <a:gd name="T5" fmla="*/ 471 h 3199"/>
                  <a:gd name="T6" fmla="*/ 3069 w 3199"/>
                  <a:gd name="T7" fmla="*/ 978 h 3199"/>
                  <a:gd name="T8" fmla="*/ 3195 w 3199"/>
                  <a:gd name="T9" fmla="*/ 1599 h 3199"/>
                  <a:gd name="T10" fmla="*/ 3069 w 3199"/>
                  <a:gd name="T11" fmla="*/ 2220 h 3199"/>
                  <a:gd name="T12" fmla="*/ 2727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7"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7"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09" y="2410"/>
                      <a:pt x="129" y="2220"/>
                    </a:cubicBezTo>
                    <a:cubicBezTo>
                      <a:pt x="46" y="2024"/>
                      <a:pt x="4" y="1815"/>
                      <a:pt x="4" y="1599"/>
                    </a:cubicBezTo>
                    <a:cubicBezTo>
                      <a:pt x="4" y="1384"/>
                      <a:pt x="46" y="1175"/>
                      <a:pt x="129" y="978"/>
                    </a:cubicBezTo>
                    <a:cubicBezTo>
                      <a:pt x="209"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zh-CN" altLang="en-US" sz="1800"/>
              </a:p>
            </p:txBody>
          </p:sp>
        </p:grpSp>
      </p:grpSp>
    </p:spTree>
    <p:extLst>
      <p:ext uri="{BB962C8B-B14F-4D97-AF65-F5344CB8AC3E}">
        <p14:creationId xmlns:p14="http://schemas.microsoft.com/office/powerpoint/2010/main" val="1597880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3444F84F-0B16-49B3-B6A2-B19E71648DE2}" type="slidenum">
              <a:rPr lang="en-US" altLang="zh-CN" smtClean="0"/>
              <a:pPr/>
              <a:t>‹#›</a:t>
            </a:fld>
            <a:endParaRPr lang="en-US" altLang="zh-CN"/>
          </a:p>
        </p:txBody>
      </p:sp>
    </p:spTree>
    <p:extLst>
      <p:ext uri="{BB962C8B-B14F-4D97-AF65-F5344CB8AC3E}">
        <p14:creationId xmlns:p14="http://schemas.microsoft.com/office/powerpoint/2010/main" val="27637667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标注页">
    <p:spTree>
      <p:nvGrpSpPr>
        <p:cNvPr id="1" name=""/>
        <p:cNvGrpSpPr/>
        <p:nvPr/>
      </p:nvGrpSpPr>
      <p:grpSpPr>
        <a:xfrm>
          <a:off x="0" y="0"/>
          <a:ext cx="0" cy="0"/>
          <a:chOff x="0" y="0"/>
          <a:chExt cx="0" cy="0"/>
        </a:xfrm>
      </p:grpSpPr>
      <p:pic>
        <p:nvPicPr>
          <p:cNvPr id="11" name="图片 10" descr="形状&#10;&#10;描述已自动生成">
            <a:extLst>
              <a:ext uri="{FF2B5EF4-FFF2-40B4-BE49-F238E27FC236}">
                <a16:creationId xmlns:a16="http://schemas.microsoft.com/office/drawing/2014/main" id="{0A229E26-7C93-45E4-98A3-AD3438CF8F7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2" name="文本框 11">
            <a:extLst>
              <a:ext uri="{FF2B5EF4-FFF2-40B4-BE49-F238E27FC236}">
                <a16:creationId xmlns:a16="http://schemas.microsoft.com/office/drawing/2014/main" id="{AC3EA38F-EB6D-4502-BD67-6BF5A109A263}"/>
              </a:ext>
            </a:extLst>
          </p:cNvPr>
          <p:cNvSpPr txBox="1">
            <a:spLocks/>
          </p:cNvSpPr>
          <p:nvPr userDrawn="1"/>
        </p:nvSpPr>
        <p:spPr>
          <a:xfrm>
            <a:off x="440603" y="182447"/>
            <a:ext cx="1657139" cy="287259"/>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1100" b="0" i="0" kern="120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sz="11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cs typeface="Segoe UI Light" charset="0"/>
              </a:rPr>
              <a:t>OfficePLUS.cn</a:t>
            </a:r>
            <a:endParaRPr kumimoji="1" lang="zh-CN" altLang="en-US" sz="11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cs typeface="Segoe UI Light" charset="0"/>
            </a:endParaRPr>
          </a:p>
        </p:txBody>
      </p:sp>
      <p:sp>
        <p:nvSpPr>
          <p:cNvPr id="13" name="文本框 12">
            <a:extLst>
              <a:ext uri="{FF2B5EF4-FFF2-40B4-BE49-F238E27FC236}">
                <a16:creationId xmlns:a16="http://schemas.microsoft.com/office/drawing/2014/main" id="{E779D199-2617-4064-B528-4BD87100ECEE}"/>
              </a:ext>
            </a:extLst>
          </p:cNvPr>
          <p:cNvSpPr txBox="1">
            <a:spLocks/>
          </p:cNvSpPr>
          <p:nvPr userDrawn="1"/>
        </p:nvSpPr>
        <p:spPr>
          <a:xfrm>
            <a:off x="4153013" y="759878"/>
            <a:ext cx="7074345" cy="5399189"/>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defRPr sz="1200" b="0" i="0" kern="120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中文 黑体</a:t>
            </a:r>
            <a:endPar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英文 </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Arial</a:t>
            </a:r>
            <a:endPar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标题 </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1.0</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正文 </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1.25</a:t>
            </a: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https://pixabay.com/ (</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免费可商用</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endPar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本网站所提供的任何信息内容（包括但不限于 </a:t>
            </a:r>
            <a:r>
              <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PPT </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模板、</a:t>
            </a:r>
            <a:r>
              <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Word </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文档、</a:t>
            </a:r>
            <a:r>
              <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Excel </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图表、图片素材等）均受</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中华人民共和国著作权法</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信息网络传播权保护条例</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及其他适用的法律法规的保护，未经权利人书面明确授权，信息内容的任何部分</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包括图片或图表</a:t>
            </a:r>
            <a:r>
              <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a:t>
            </a: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不得被全部或部分的复制、传播、销售，否则将承担法律责任。</a:t>
            </a: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en-US" altLang="zh-CN" sz="1200" b="0" i="0" u="none" strike="noStrike" kern="1200" cap="none" spc="0" normalizeH="0" baseline="0" noProof="0" dirty="0" err="1">
                <a:ln>
                  <a:noFill/>
                </a:ln>
                <a:solidFill>
                  <a:srgbClr val="FFFFFF"/>
                </a:solidFill>
                <a:effectLst/>
                <a:uLnTx/>
                <a:uFillTx/>
                <a:latin typeface="Microsoft YaHei Light" panose="020B0503020204020204" pitchFamily="34" charset="-122"/>
                <a:ea typeface="Microsoft YaHei Light" panose="020B0503020204020204" pitchFamily="34" charset="-122"/>
              </a:rPr>
              <a:t>OfficePLUS</a:t>
            </a:r>
            <a:endParaRPr kumimoji="1" lang="en"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p:txBody>
      </p:sp>
      <p:sp>
        <p:nvSpPr>
          <p:cNvPr id="14" name="文本框 13">
            <a:extLst>
              <a:ext uri="{FF2B5EF4-FFF2-40B4-BE49-F238E27FC236}">
                <a16:creationId xmlns:a16="http://schemas.microsoft.com/office/drawing/2014/main" id="{0A051C53-9682-4112-B69A-7BB70918F171}"/>
              </a:ext>
            </a:extLst>
          </p:cNvPr>
          <p:cNvSpPr txBox="1">
            <a:spLocks/>
          </p:cNvSpPr>
          <p:nvPr userDrawn="1"/>
        </p:nvSpPr>
        <p:spPr>
          <a:xfrm>
            <a:off x="440603" y="759875"/>
            <a:ext cx="1657139"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kern="120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zh-CN" altLang="en-US" sz="1867" b="0" i="0" u="none" strike="noStrike" kern="1200" cap="none" spc="0" normalizeH="0" baseline="0" noProof="0" dirty="0">
                <a:ln>
                  <a:noFill/>
                </a:ln>
                <a:solidFill>
                  <a:srgbClr val="FFFFFF"/>
                </a:solidFill>
                <a:effectLst/>
                <a:uLnTx/>
                <a:uFillTx/>
                <a:latin typeface="Microsoft YaHei" panose="020B0503020204020204" pitchFamily="34" charset="-122"/>
                <a:ea typeface="Microsoft YaHei" panose="020B0503020204020204" pitchFamily="34" charset="-122"/>
              </a:rPr>
              <a:t>标注</a:t>
            </a:r>
          </a:p>
        </p:txBody>
      </p:sp>
      <p:sp>
        <p:nvSpPr>
          <p:cNvPr id="15" name="文本框 14">
            <a:extLst>
              <a:ext uri="{FF2B5EF4-FFF2-40B4-BE49-F238E27FC236}">
                <a16:creationId xmlns:a16="http://schemas.microsoft.com/office/drawing/2014/main" id="{4C0908CF-7CB8-4192-A43C-CC3A75F8749B}"/>
              </a:ext>
            </a:extLst>
          </p:cNvPr>
          <p:cNvSpPr txBox="1">
            <a:spLocks/>
          </p:cNvSpPr>
          <p:nvPr userDrawn="1"/>
        </p:nvSpPr>
        <p:spPr>
          <a:xfrm>
            <a:off x="2378000" y="759878"/>
            <a:ext cx="1494755" cy="5399189"/>
          </a:xfrm>
          <a:prstGeom prst="rect">
            <a:avLst/>
          </a:prstGeom>
        </p:spPr>
        <p:txBody>
          <a:bodyPr/>
          <a:lstStyle>
            <a:lvl1pPr marL="0" indent="0" algn="l" defTabSz="914400" rtl="0" eaLnBrk="1" latinLnBrk="0" hangingPunct="1">
              <a:lnSpc>
                <a:spcPct val="150000"/>
              </a:lnSpc>
              <a:spcBef>
                <a:spcPts val="1000"/>
              </a:spcBef>
              <a:buFont typeface="Arial" panose="020B0604020202020204" pitchFamily="34" charset="0"/>
              <a:buNone/>
              <a:defRPr sz="1200" b="0" i="0" kern="120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字体使用</a:t>
            </a: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行距</a:t>
            </a: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素材</a:t>
            </a: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声明</a:t>
            </a: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endParaRPr kumimoji="1" lang="en-US" altLang="zh-CN"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endParaRPr>
          </a:p>
          <a:p>
            <a:pPr marL="0" marR="0" lvl="0" indent="0" algn="l" defTabSz="914400" rtl="0" eaLnBrk="1" fontAlgn="auto" latinLnBrk="0" hangingPunct="1">
              <a:lnSpc>
                <a:spcPct val="150000"/>
              </a:lnSpc>
              <a:spcBef>
                <a:spcPts val="1000"/>
              </a:spcBef>
              <a:spcAft>
                <a:spcPts val="0"/>
              </a:spcAft>
              <a:buClrTx/>
              <a:buSzTx/>
              <a:buFont typeface="Arial" panose="020B0604020202020204" pitchFamily="34" charset="0"/>
              <a:buNone/>
              <a:tabLst/>
              <a:defRPr/>
            </a:pPr>
            <a:r>
              <a:rPr kumimoji="1" lang="zh-CN" altLang="en-US" sz="1200" b="0" i="0" u="none" strike="noStrike" kern="1200" cap="none" spc="0" normalizeH="0" baseline="0" noProof="0" dirty="0">
                <a:ln>
                  <a:noFill/>
                </a:ln>
                <a:solidFill>
                  <a:srgbClr val="FFFFFF"/>
                </a:solidFill>
                <a:effectLst/>
                <a:uLnTx/>
                <a:uFillTx/>
                <a:latin typeface="Microsoft YaHei Light" panose="020B0503020204020204" pitchFamily="34" charset="-122"/>
                <a:ea typeface="Microsoft YaHei Light" panose="020B0503020204020204" pitchFamily="34" charset="-122"/>
              </a:rPr>
              <a:t>作者</a:t>
            </a:r>
          </a:p>
        </p:txBody>
      </p:sp>
    </p:spTree>
    <p:extLst>
      <p:ext uri="{BB962C8B-B14F-4D97-AF65-F5344CB8AC3E}">
        <p14:creationId xmlns:p14="http://schemas.microsoft.com/office/powerpoint/2010/main" val="215877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pPr>
              <a:defRPr/>
            </a:pPr>
            <a:endParaRPr lang="en-US" altLang="zh-CN"/>
          </a:p>
        </p:txBody>
      </p:sp>
      <p:sp>
        <p:nvSpPr>
          <p:cNvPr id="5" name="Footer Placeholder 4"/>
          <p:cNvSpPr>
            <a:spLocks noGrp="1"/>
          </p:cNvSpPr>
          <p:nvPr>
            <p:ph type="ftr" sz="quarter" idx="11"/>
          </p:nvPr>
        </p:nvSpPr>
        <p:spPr/>
        <p:txBody>
          <a:bodyPr/>
          <a:lstStyle/>
          <a:p>
            <a:pPr>
              <a:defRPr/>
            </a:pPr>
            <a:endParaRPr lang="en-US" altLang="zh-CN"/>
          </a:p>
        </p:txBody>
      </p:sp>
      <p:sp>
        <p:nvSpPr>
          <p:cNvPr id="6" name="Slide Number Placeholder 5"/>
          <p:cNvSpPr>
            <a:spLocks noGrp="1"/>
          </p:cNvSpPr>
          <p:nvPr>
            <p:ph type="sldNum" sz="quarter" idx="12"/>
          </p:nvPr>
        </p:nvSpPr>
        <p:spPr/>
        <p:txBody>
          <a:bodyPr/>
          <a:lstStyle/>
          <a:p>
            <a:fld id="{E8EDCA13-F261-4AF8-81CD-4737286BB502}" type="slidenum">
              <a:rPr lang="en-US" altLang="zh-CN" smtClean="0"/>
              <a:pPr/>
              <a:t>‹#›</a:t>
            </a:fld>
            <a:endParaRPr lang="en-US" altLang="zh-CN"/>
          </a:p>
        </p:txBody>
      </p:sp>
    </p:spTree>
    <p:extLst>
      <p:ext uri="{BB962C8B-B14F-4D97-AF65-F5344CB8AC3E}">
        <p14:creationId xmlns:p14="http://schemas.microsoft.com/office/powerpoint/2010/main" val="3198554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fld id="{F921F967-D586-4DF6-BA24-62685475A31F}" type="slidenum">
              <a:rPr lang="en-US" altLang="zh-CN" smtClean="0"/>
              <a:pPr/>
              <a:t>‹#›</a:t>
            </a:fld>
            <a:endParaRPr lang="en-US" altLang="zh-CN"/>
          </a:p>
        </p:txBody>
      </p:sp>
    </p:spTree>
    <p:extLst>
      <p:ext uri="{BB962C8B-B14F-4D97-AF65-F5344CB8AC3E}">
        <p14:creationId xmlns:p14="http://schemas.microsoft.com/office/powerpoint/2010/main" val="1903627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pPr>
              <a:defRPr/>
            </a:pPr>
            <a:endParaRPr lang="en-US" altLang="zh-CN"/>
          </a:p>
        </p:txBody>
      </p:sp>
      <p:sp>
        <p:nvSpPr>
          <p:cNvPr id="8" name="Footer Placeholder 7"/>
          <p:cNvSpPr>
            <a:spLocks noGrp="1"/>
          </p:cNvSpPr>
          <p:nvPr>
            <p:ph type="ftr" sz="quarter" idx="11"/>
          </p:nvPr>
        </p:nvSpPr>
        <p:spPr/>
        <p:txBody>
          <a:bodyPr/>
          <a:lstStyle/>
          <a:p>
            <a:pPr>
              <a:defRPr/>
            </a:pPr>
            <a:endParaRPr lang="en-US" altLang="zh-CN"/>
          </a:p>
        </p:txBody>
      </p:sp>
      <p:sp>
        <p:nvSpPr>
          <p:cNvPr id="9" name="Slide Number Placeholder 8"/>
          <p:cNvSpPr>
            <a:spLocks noGrp="1"/>
          </p:cNvSpPr>
          <p:nvPr>
            <p:ph type="sldNum" sz="quarter" idx="12"/>
          </p:nvPr>
        </p:nvSpPr>
        <p:spPr/>
        <p:txBody>
          <a:bodyPr/>
          <a:lstStyle/>
          <a:p>
            <a:fld id="{3467CCBD-D28F-4D93-9F2E-06E8BD899104}" type="slidenum">
              <a:rPr lang="en-US" altLang="zh-CN" smtClean="0"/>
              <a:pPr/>
              <a:t>‹#›</a:t>
            </a:fld>
            <a:endParaRPr lang="en-US" altLang="zh-CN"/>
          </a:p>
        </p:txBody>
      </p:sp>
    </p:spTree>
    <p:extLst>
      <p:ext uri="{BB962C8B-B14F-4D97-AF65-F5344CB8AC3E}">
        <p14:creationId xmlns:p14="http://schemas.microsoft.com/office/powerpoint/2010/main" val="19838282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en-US" altLang="zh-CN"/>
          </a:p>
        </p:txBody>
      </p:sp>
      <p:sp>
        <p:nvSpPr>
          <p:cNvPr id="4" name="Footer Placeholder 3"/>
          <p:cNvSpPr>
            <a:spLocks noGrp="1"/>
          </p:cNvSpPr>
          <p:nvPr>
            <p:ph type="ftr" sz="quarter" idx="11"/>
          </p:nvPr>
        </p:nvSpPr>
        <p:spPr/>
        <p:txBody>
          <a:bodyPr/>
          <a:lstStyle/>
          <a:p>
            <a:pPr>
              <a:defRPr/>
            </a:pPr>
            <a:endParaRPr lang="en-US" altLang="zh-CN"/>
          </a:p>
        </p:txBody>
      </p:sp>
      <p:sp>
        <p:nvSpPr>
          <p:cNvPr id="5" name="Slide Number Placeholder 4"/>
          <p:cNvSpPr>
            <a:spLocks noGrp="1"/>
          </p:cNvSpPr>
          <p:nvPr>
            <p:ph type="sldNum" sz="quarter" idx="12"/>
          </p:nvPr>
        </p:nvSpPr>
        <p:spPr/>
        <p:txBody>
          <a:bodyPr/>
          <a:lstStyle/>
          <a:p>
            <a:fld id="{76CBF599-1126-4CAD-A193-FF0EB7C73DD2}" type="slidenum">
              <a:rPr lang="en-US" altLang="zh-CN" smtClean="0"/>
              <a:pPr/>
              <a:t>‹#›</a:t>
            </a:fld>
            <a:endParaRPr lang="en-US" altLang="zh-CN"/>
          </a:p>
        </p:txBody>
      </p:sp>
    </p:spTree>
    <p:extLst>
      <p:ext uri="{BB962C8B-B14F-4D97-AF65-F5344CB8AC3E}">
        <p14:creationId xmlns:p14="http://schemas.microsoft.com/office/powerpoint/2010/main" val="751659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zh-CN"/>
          </a:p>
        </p:txBody>
      </p:sp>
      <p:sp>
        <p:nvSpPr>
          <p:cNvPr id="3" name="Footer Placeholder 2"/>
          <p:cNvSpPr>
            <a:spLocks noGrp="1"/>
          </p:cNvSpPr>
          <p:nvPr>
            <p:ph type="ftr" sz="quarter" idx="11"/>
          </p:nvPr>
        </p:nvSpPr>
        <p:spPr/>
        <p:txBody>
          <a:bodyPr/>
          <a:lstStyle/>
          <a:p>
            <a:pPr>
              <a:defRPr/>
            </a:pPr>
            <a:endParaRPr lang="en-US" altLang="zh-CN"/>
          </a:p>
        </p:txBody>
      </p:sp>
      <p:sp>
        <p:nvSpPr>
          <p:cNvPr id="4" name="Slide Number Placeholder 3"/>
          <p:cNvSpPr>
            <a:spLocks noGrp="1"/>
          </p:cNvSpPr>
          <p:nvPr>
            <p:ph type="sldNum" sz="quarter" idx="12"/>
          </p:nvPr>
        </p:nvSpPr>
        <p:spPr/>
        <p:txBody>
          <a:bodyPr/>
          <a:lstStyle/>
          <a:p>
            <a:fld id="{FF9673D0-9EA3-4DBC-9454-EC71094C9F22}" type="slidenum">
              <a:rPr lang="en-US" altLang="zh-CN" smtClean="0"/>
              <a:pPr/>
              <a:t>‹#›</a:t>
            </a:fld>
            <a:endParaRPr lang="en-US" altLang="zh-CN"/>
          </a:p>
        </p:txBody>
      </p:sp>
    </p:spTree>
    <p:extLst>
      <p:ext uri="{BB962C8B-B14F-4D97-AF65-F5344CB8AC3E}">
        <p14:creationId xmlns:p14="http://schemas.microsoft.com/office/powerpoint/2010/main" val="31077069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fld id="{9B0B106D-A35E-4CDB-AC19-607250DBB8C1}" type="slidenum">
              <a:rPr lang="en-US" altLang="zh-CN" smtClean="0"/>
              <a:pPr/>
              <a:t>‹#›</a:t>
            </a:fld>
            <a:endParaRPr lang="en-US" altLang="zh-CN"/>
          </a:p>
        </p:txBody>
      </p:sp>
    </p:spTree>
    <p:extLst>
      <p:ext uri="{BB962C8B-B14F-4D97-AF65-F5344CB8AC3E}">
        <p14:creationId xmlns:p14="http://schemas.microsoft.com/office/powerpoint/2010/main" val="24752471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pPr>
              <a:defRPr/>
            </a:pPr>
            <a:endParaRPr lang="en-US" altLang="zh-CN"/>
          </a:p>
        </p:txBody>
      </p:sp>
      <p:sp>
        <p:nvSpPr>
          <p:cNvPr id="6" name="Footer Placeholder 5"/>
          <p:cNvSpPr>
            <a:spLocks noGrp="1"/>
          </p:cNvSpPr>
          <p:nvPr>
            <p:ph type="ftr" sz="quarter" idx="11"/>
          </p:nvPr>
        </p:nvSpPr>
        <p:spPr/>
        <p:txBody>
          <a:bodyPr/>
          <a:lstStyle/>
          <a:p>
            <a:pPr>
              <a:defRPr/>
            </a:pPr>
            <a:endParaRPr lang="en-US" altLang="zh-CN"/>
          </a:p>
        </p:txBody>
      </p:sp>
      <p:sp>
        <p:nvSpPr>
          <p:cNvPr id="7" name="Slide Number Placeholder 6"/>
          <p:cNvSpPr>
            <a:spLocks noGrp="1"/>
          </p:cNvSpPr>
          <p:nvPr>
            <p:ph type="sldNum" sz="quarter" idx="12"/>
          </p:nvPr>
        </p:nvSpPr>
        <p:spPr/>
        <p:txBody>
          <a:bodyPr/>
          <a:lstStyle/>
          <a:p>
            <a:fld id="{A19EE8D5-1F8A-4DA6-AEC3-57E279FEFFFA}" type="slidenum">
              <a:rPr lang="en-US" altLang="zh-CN" smtClean="0"/>
              <a:pPr/>
              <a:t>‹#›</a:t>
            </a:fld>
            <a:endParaRPr lang="en-US" altLang="zh-CN"/>
          </a:p>
        </p:txBody>
      </p:sp>
    </p:spTree>
    <p:extLst>
      <p:ext uri="{BB962C8B-B14F-4D97-AF65-F5344CB8AC3E}">
        <p14:creationId xmlns:p14="http://schemas.microsoft.com/office/powerpoint/2010/main" val="186352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zh-C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zh-C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1B9415-ACBB-4570-978B-B6BA2DDA46FC}" type="slidenum">
              <a:rPr lang="en-US" altLang="zh-CN" smtClean="0"/>
              <a:pPr/>
              <a:t>‹#›</a:t>
            </a:fld>
            <a:endParaRPr lang="en-US" altLang="zh-CN"/>
          </a:p>
        </p:txBody>
      </p:sp>
    </p:spTree>
    <p:extLst>
      <p:ext uri="{BB962C8B-B14F-4D97-AF65-F5344CB8AC3E}">
        <p14:creationId xmlns:p14="http://schemas.microsoft.com/office/powerpoint/2010/main" val="9237127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660" r:id="rId16"/>
    <p:sldLayoutId id="2147483661" r:id="rId17"/>
    <p:sldLayoutId id="2147483655" r:id="rId18"/>
    <p:sldLayoutId id="2147483659" r:id="rId19"/>
    <p:sldLayoutId id="2147483656" r:id="rId20"/>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4" name="文本框 23">
            <a:extLst>
              <a:ext uri="{FF2B5EF4-FFF2-40B4-BE49-F238E27FC236}">
                <a16:creationId xmlns:a16="http://schemas.microsoft.com/office/drawing/2014/main" id="{EE9D8A43-B900-435B-A55F-C53A6E6F86AA}"/>
              </a:ext>
            </a:extLst>
          </p:cNvPr>
          <p:cNvSpPr txBox="1"/>
          <p:nvPr/>
        </p:nvSpPr>
        <p:spPr>
          <a:xfrm>
            <a:off x="1017722" y="1118984"/>
            <a:ext cx="11174278" cy="621837"/>
          </a:xfrm>
          <a:prstGeom prst="rect">
            <a:avLst/>
          </a:prstGeom>
          <a:noFill/>
        </p:spPr>
        <p:txBody>
          <a:bodyPr wrap="square" lIns="0" tIns="0" rIns="0" bIns="0" rtlCol="0">
            <a:spAutoFit/>
          </a:bodyPr>
          <a:lstStyle/>
          <a:p>
            <a:pPr algn="ctr">
              <a:lnSpc>
                <a:spcPct val="120000"/>
              </a:lnSpc>
            </a:pPr>
            <a:r>
              <a:rPr lang="zh-CN" altLang="en-US" sz="3600" b="1" dirty="0">
                <a:solidFill>
                  <a:srgbClr val="014980"/>
                </a:solidFill>
                <a:latin typeface="+mj-ea"/>
                <a:ea typeface="+mj-ea"/>
              </a:rPr>
              <a:t>续论及其在国际中文教育中的应用</a:t>
            </a:r>
          </a:p>
        </p:txBody>
      </p:sp>
      <p:sp>
        <p:nvSpPr>
          <p:cNvPr id="25" name="文本框 24">
            <a:extLst>
              <a:ext uri="{FF2B5EF4-FFF2-40B4-BE49-F238E27FC236}">
                <a16:creationId xmlns:a16="http://schemas.microsoft.com/office/drawing/2014/main" id="{7003C73A-AE0E-4907-B435-63113721FE61}"/>
              </a:ext>
            </a:extLst>
          </p:cNvPr>
          <p:cNvSpPr txBox="1"/>
          <p:nvPr/>
        </p:nvSpPr>
        <p:spPr>
          <a:xfrm>
            <a:off x="1125415" y="1930171"/>
            <a:ext cx="10539046" cy="1416863"/>
          </a:xfrm>
          <a:prstGeom prst="rect">
            <a:avLst/>
          </a:prstGeom>
          <a:noFill/>
        </p:spPr>
        <p:txBody>
          <a:bodyPr wrap="square" lIns="0" tIns="0" rIns="0" bIns="0" rtlCol="0">
            <a:spAutoFit/>
          </a:bodyPr>
          <a:lstStyle/>
          <a:p>
            <a:pPr algn="ctr">
              <a:lnSpc>
                <a:spcPct val="107000"/>
              </a:lnSpc>
              <a:spcBef>
                <a:spcPts val="200"/>
              </a:spcBef>
            </a:pPr>
            <a:r>
              <a:rPr lang="en-GB" altLang="zh-CN" sz="4400" b="1" i="0" kern="100" dirty="0">
                <a:solidFill>
                  <a:schemeClr val="bg1"/>
                </a:solidFill>
                <a:effectLst/>
                <a:latin typeface="Calibri Light" panose="020F0302020204030204" pitchFamily="34" charset="0"/>
                <a:ea typeface="等线 Light" panose="02010600030101010101" pitchFamily="2" charset="-122"/>
                <a:cs typeface="Times New Roman" panose="02020603050405020304" pitchFamily="18" charset="0"/>
              </a:rPr>
              <a:t>Continuation Theory and Its Application in Chinese Language Teaching</a:t>
            </a:r>
            <a:endParaRPr lang="zh-CN" altLang="zh-CN" sz="4400" b="1" i="1" kern="100" dirty="0">
              <a:solidFill>
                <a:schemeClr val="bg1"/>
              </a:solidFill>
              <a:effectLst/>
              <a:latin typeface="Calibri Light" panose="020F0302020204030204" pitchFamily="34" charset="0"/>
              <a:ea typeface="等线 Light" panose="02010600030101010101" pitchFamily="2" charset="-122"/>
              <a:cs typeface="Times New Roman" panose="02020603050405020304" pitchFamily="18" charset="0"/>
            </a:endParaRPr>
          </a:p>
        </p:txBody>
      </p:sp>
      <p:sp>
        <p:nvSpPr>
          <p:cNvPr id="11" name="文本框 10">
            <a:extLst>
              <a:ext uri="{FF2B5EF4-FFF2-40B4-BE49-F238E27FC236}">
                <a16:creationId xmlns:a16="http://schemas.microsoft.com/office/drawing/2014/main" id="{52CC4261-EE5F-4DA8-93D4-685C1DFA9FC4}"/>
              </a:ext>
            </a:extLst>
          </p:cNvPr>
          <p:cNvSpPr txBox="1"/>
          <p:nvPr/>
        </p:nvSpPr>
        <p:spPr>
          <a:xfrm>
            <a:off x="1986480" y="4347571"/>
            <a:ext cx="8488671" cy="1661993"/>
          </a:xfrm>
          <a:prstGeom prst="rect">
            <a:avLst/>
          </a:prstGeom>
          <a:noFill/>
        </p:spPr>
        <p:txBody>
          <a:bodyPr wrap="square" lIns="0" tIns="0" rIns="0" bIns="0" rtlCol="0">
            <a:spAutoFit/>
          </a:bodyPr>
          <a:lstStyle/>
          <a:p>
            <a:pPr algn="ctr"/>
            <a:r>
              <a:rPr lang="zh-CN" altLang="en-US" sz="3200" dirty="0">
                <a:solidFill>
                  <a:schemeClr val="bg1"/>
                </a:solidFill>
                <a:latin typeface="Arial" panose="020B0604020202020204" pitchFamily="34" charset="0"/>
                <a:cs typeface="Arial" panose="020B0604020202020204" pitchFamily="34" charset="0"/>
              </a:rPr>
              <a:t> 杨梅 </a:t>
            </a:r>
            <a:r>
              <a:rPr lang="en-US" altLang="zh-CN" sz="3200" dirty="0">
                <a:solidFill>
                  <a:schemeClr val="bg1"/>
                </a:solidFill>
                <a:latin typeface="Arial" panose="020B0604020202020204" pitchFamily="34" charset="0"/>
                <a:cs typeface="Arial" panose="020B0604020202020204" pitchFamily="34" charset="0"/>
              </a:rPr>
              <a:t>YANG Mei    </a:t>
            </a:r>
          </a:p>
          <a:p>
            <a:pPr algn="ctr"/>
            <a:r>
              <a:rPr lang="zh-CN" altLang="en-US" sz="2400" dirty="0">
                <a:solidFill>
                  <a:schemeClr val="bg1"/>
                </a:solidFill>
                <a:latin typeface="Arial" panose="020B0604020202020204" pitchFamily="34" charset="0"/>
                <a:cs typeface="Arial" panose="020B0604020202020204" pitchFamily="34" charset="0"/>
              </a:rPr>
              <a:t>华南理工大学 </a:t>
            </a:r>
            <a:r>
              <a:rPr lang="en-US" altLang="zh-CN" sz="2400" dirty="0">
                <a:solidFill>
                  <a:schemeClr val="bg1"/>
                </a:solidFill>
                <a:latin typeface="Arial" panose="020B0604020202020204" pitchFamily="34" charset="0"/>
                <a:cs typeface="Arial" panose="020B0604020202020204" pitchFamily="34" charset="0"/>
              </a:rPr>
              <a:t>South China University of Technology</a:t>
            </a:r>
          </a:p>
          <a:p>
            <a:pPr algn="ctr"/>
            <a:r>
              <a:rPr lang="zh-CN" altLang="en-US" sz="2400" dirty="0">
                <a:solidFill>
                  <a:schemeClr val="bg1"/>
                </a:solidFill>
                <a:latin typeface="Arial" panose="020B0604020202020204" pitchFamily="34" charset="0"/>
                <a:cs typeface="Arial" panose="020B0604020202020204" pitchFamily="34" charset="0"/>
              </a:rPr>
              <a:t>兰卡斯特大学孔子学院 </a:t>
            </a:r>
            <a:r>
              <a:rPr lang="en-US" altLang="zh-CN" sz="2400" dirty="0">
                <a:solidFill>
                  <a:schemeClr val="bg1"/>
                </a:solidFill>
                <a:latin typeface="Arial" panose="020B0604020202020204" pitchFamily="34" charset="0"/>
                <a:cs typeface="Arial" panose="020B0604020202020204" pitchFamily="34" charset="0"/>
              </a:rPr>
              <a:t>Lancaster University Confucius Institute</a:t>
            </a:r>
          </a:p>
          <a:p>
            <a:pPr algn="ctr"/>
            <a:r>
              <a:rPr lang="en-US" altLang="zh-CN" sz="2400" dirty="0">
                <a:solidFill>
                  <a:schemeClr val="bg1"/>
                </a:solidFill>
                <a:latin typeface="Arial" panose="020B0604020202020204" pitchFamily="34" charset="0"/>
                <a:cs typeface="Arial" panose="020B0604020202020204" pitchFamily="34" charset="0"/>
              </a:rPr>
              <a:t>April 23, 2024</a:t>
            </a:r>
          </a:p>
        </p:txBody>
      </p:sp>
      <p:pic>
        <p:nvPicPr>
          <p:cNvPr id="3" name="图片 2">
            <a:extLst>
              <a:ext uri="{FF2B5EF4-FFF2-40B4-BE49-F238E27FC236}">
                <a16:creationId xmlns:a16="http://schemas.microsoft.com/office/drawing/2014/main" id="{1608EE5D-761E-7983-00AD-EFEC1F48F9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114550" cy="787292"/>
          </a:xfrm>
          <a:prstGeom prst="rect">
            <a:avLst/>
          </a:prstGeom>
          <a:solidFill>
            <a:schemeClr val="accent1"/>
          </a:solidFill>
        </p:spPr>
      </p:pic>
    </p:spTree>
    <p:extLst>
      <p:ext uri="{BB962C8B-B14F-4D97-AF65-F5344CB8AC3E}">
        <p14:creationId xmlns:p14="http://schemas.microsoft.com/office/powerpoint/2010/main" val="37626680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45E1B52-8F8A-4B63-B529-AB1C1BCB03C6}"/>
              </a:ext>
            </a:extLst>
          </p:cNvPr>
          <p:cNvSpPr txBox="1"/>
          <p:nvPr/>
        </p:nvSpPr>
        <p:spPr>
          <a:xfrm>
            <a:off x="3386258" y="2165798"/>
            <a:ext cx="5162311" cy="2215991"/>
          </a:xfrm>
          <a:prstGeom prst="rect">
            <a:avLst/>
          </a:prstGeom>
          <a:noFill/>
        </p:spPr>
        <p:txBody>
          <a:bodyPr wrap="none" lIns="0" tIns="0" rIns="0" bIns="0" rtlCol="0">
            <a:spAutoFit/>
          </a:bodyPr>
          <a:lstStyle/>
          <a:p>
            <a:pPr algn="ctr"/>
            <a:r>
              <a:rPr lang="en-US" altLang="zh-CN" sz="4800" dirty="0">
                <a:solidFill>
                  <a:schemeClr val="bg1"/>
                </a:solidFill>
              </a:rPr>
              <a:t>Continuation theory,</a:t>
            </a:r>
            <a:endParaRPr lang="zh-CN" altLang="en-US" sz="4800" dirty="0">
              <a:solidFill>
                <a:schemeClr val="bg1"/>
              </a:solidFill>
            </a:endParaRPr>
          </a:p>
          <a:p>
            <a:pPr algn="ctr"/>
            <a:r>
              <a:rPr lang="en-US" altLang="zh-CN" sz="4800" dirty="0">
                <a:solidFill>
                  <a:schemeClr val="bg1"/>
                </a:solidFill>
              </a:rPr>
              <a:t>or the </a:t>
            </a:r>
            <a:r>
              <a:rPr lang="en-US" altLang="zh-CN" sz="4800" i="1" dirty="0">
                <a:solidFill>
                  <a:schemeClr val="bg1"/>
                </a:solidFill>
              </a:rPr>
              <a:t>xu</a:t>
            </a:r>
            <a:r>
              <a:rPr lang="en-US" altLang="zh-CN" sz="4800" dirty="0">
                <a:solidFill>
                  <a:schemeClr val="bg1"/>
                </a:solidFill>
              </a:rPr>
              <a:t>-argument</a:t>
            </a:r>
          </a:p>
          <a:p>
            <a:pPr algn="ctr"/>
            <a:r>
              <a:rPr lang="zh-CN" altLang="en-US" sz="4800" dirty="0">
                <a:solidFill>
                  <a:schemeClr val="bg1"/>
                </a:solidFill>
              </a:rPr>
              <a:t>续论</a:t>
            </a:r>
            <a:r>
              <a:rPr lang="en-US" altLang="zh-CN" sz="4800" dirty="0">
                <a:solidFill>
                  <a:schemeClr val="bg1"/>
                </a:solidFill>
              </a:rPr>
              <a:t> </a:t>
            </a:r>
          </a:p>
        </p:txBody>
      </p:sp>
    </p:spTree>
    <p:extLst>
      <p:ext uri="{BB962C8B-B14F-4D97-AF65-F5344CB8AC3E}">
        <p14:creationId xmlns:p14="http://schemas.microsoft.com/office/powerpoint/2010/main" val="1582608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8433" name="标题 1">
            <a:extLst>
              <a:ext uri="{FF2B5EF4-FFF2-40B4-BE49-F238E27FC236}">
                <a16:creationId xmlns:a16="http://schemas.microsoft.com/office/drawing/2014/main" id="{6005F325-AF21-3F36-C32D-11DBCA056021}"/>
              </a:ext>
            </a:extLst>
          </p:cNvPr>
          <p:cNvSpPr>
            <a:spLocks noGrp="1"/>
          </p:cNvSpPr>
          <p:nvPr>
            <p:ph type="title" idx="4294967295"/>
          </p:nvPr>
        </p:nvSpPr>
        <p:spPr>
          <a:xfrm>
            <a:off x="588359" y="413740"/>
            <a:ext cx="11044226" cy="749300"/>
          </a:xfrm>
        </p:spPr>
        <p:txBody>
          <a:bodyPr anchor="b">
            <a:normAutofit fontScale="90000"/>
          </a:bodyPr>
          <a:lstStyle/>
          <a:p>
            <a:pPr eaLnBrk="1" hangingPunct="1"/>
            <a:r>
              <a:rPr lang="en-US" altLang="zh-CN" sz="4000" b="1" dirty="0">
                <a:solidFill>
                  <a:srgbClr val="014980"/>
                </a:solidFill>
              </a:rPr>
              <a:t>The </a:t>
            </a:r>
            <a:r>
              <a:rPr lang="en-US" altLang="zh-CN" sz="4000" b="1" i="1" dirty="0">
                <a:solidFill>
                  <a:srgbClr val="014980"/>
                </a:solidFill>
              </a:rPr>
              <a:t>xu</a:t>
            </a:r>
            <a:r>
              <a:rPr lang="en-US" altLang="zh-CN" sz="4000" b="1" dirty="0">
                <a:solidFill>
                  <a:srgbClr val="014980"/>
                </a:solidFill>
              </a:rPr>
              <a:t>-argument</a:t>
            </a:r>
            <a:r>
              <a:rPr lang="en-US" altLang="zh-CN" sz="4000" dirty="0">
                <a:solidFill>
                  <a:srgbClr val="014980"/>
                </a:solidFill>
                <a:latin typeface="华文楷体" panose="02010600040101010101" pitchFamily="2" charset="-122"/>
                <a:ea typeface="华文楷体" panose="02010600040101010101" pitchFamily="2" charset="-122"/>
              </a:rPr>
              <a:t> (</a:t>
            </a:r>
            <a:r>
              <a:rPr lang="zh-CN" altLang="en-US" sz="4000" dirty="0">
                <a:solidFill>
                  <a:srgbClr val="014980"/>
                </a:solidFill>
                <a:latin typeface="华文楷体" panose="02010600040101010101" pitchFamily="2" charset="-122"/>
                <a:ea typeface="华文楷体" panose="02010600040101010101" pitchFamily="2" charset="-122"/>
              </a:rPr>
              <a:t>王初明 </a:t>
            </a:r>
            <a:r>
              <a:rPr lang="en-US" altLang="zh-CN" sz="4000" dirty="0">
                <a:solidFill>
                  <a:srgbClr val="014980"/>
                </a:solidFill>
                <a:latin typeface="华文楷体" panose="02010600040101010101" pitchFamily="2" charset="-122"/>
                <a:ea typeface="华文楷体" panose="02010600040101010101" pitchFamily="2" charset="-122"/>
              </a:rPr>
              <a:t> </a:t>
            </a:r>
            <a:r>
              <a:rPr lang="en-US" altLang="zh-CN" sz="4000" dirty="0" err="1">
                <a:solidFill>
                  <a:srgbClr val="014980"/>
                </a:solidFill>
                <a:latin typeface="华文楷体" panose="02010600040101010101" pitchFamily="2" charset="-122"/>
                <a:ea typeface="华文楷体" panose="02010600040101010101" pitchFamily="2" charset="-122"/>
              </a:rPr>
              <a:t>Chuming</a:t>
            </a:r>
            <a:r>
              <a:rPr lang="en-US" altLang="zh-CN" sz="4000" dirty="0">
                <a:solidFill>
                  <a:srgbClr val="014980"/>
                </a:solidFill>
                <a:latin typeface="华文楷体" panose="02010600040101010101" pitchFamily="2" charset="-122"/>
                <a:ea typeface="华文楷体" panose="02010600040101010101" pitchFamily="2" charset="-122"/>
              </a:rPr>
              <a:t> Wang, 2016; 2017)</a:t>
            </a:r>
            <a:endParaRPr lang="en-US" altLang="zh-CN" sz="4000" b="1" dirty="0">
              <a:solidFill>
                <a:srgbClr val="014980"/>
              </a:solidFill>
            </a:endParaRPr>
          </a:p>
        </p:txBody>
      </p:sp>
      <p:sp>
        <p:nvSpPr>
          <p:cNvPr id="18434" name="内容占位符 2">
            <a:extLst>
              <a:ext uri="{FF2B5EF4-FFF2-40B4-BE49-F238E27FC236}">
                <a16:creationId xmlns:a16="http://schemas.microsoft.com/office/drawing/2014/main" id="{F9F337CB-07F8-B268-1BB4-E3F2630335AC}"/>
              </a:ext>
            </a:extLst>
          </p:cNvPr>
          <p:cNvSpPr>
            <a:spLocks noGrp="1"/>
          </p:cNvSpPr>
          <p:nvPr>
            <p:ph idx="4294967295"/>
          </p:nvPr>
        </p:nvSpPr>
        <p:spPr>
          <a:xfrm>
            <a:off x="734134" y="1696279"/>
            <a:ext cx="11044226" cy="4426226"/>
          </a:xfrm>
        </p:spPr>
        <p:txBody>
          <a:bodyPr vert="horz" wrap="square" lIns="0" tIns="45720" rIns="0" bIns="45720" numCol="1" rtlCol="0" anchor="t" anchorCtr="0" compatLnSpc="1">
            <a:prstTxWarp prst="textNoShape">
              <a:avLst/>
            </a:prstTxWarp>
            <a:normAutofit fontScale="55000" lnSpcReduction="20000"/>
          </a:bodyPr>
          <a:lstStyle/>
          <a:p>
            <a:pPr marL="0" indent="0">
              <a:lnSpc>
                <a:spcPct val="170000"/>
              </a:lnSpc>
              <a:buNone/>
            </a:pPr>
            <a:r>
              <a:rPr lang="en-US" altLang="zh-CN" sz="5900" dirty="0">
                <a:solidFill>
                  <a:srgbClr val="014980"/>
                </a:solidFill>
                <a:latin typeface="华文楷体" panose="02010600040101010101" pitchFamily="2" charset="-122"/>
                <a:ea typeface="华文楷体" panose="02010600040101010101" pitchFamily="2" charset="-122"/>
              </a:rPr>
              <a:t>1</a:t>
            </a:r>
            <a:r>
              <a:rPr lang="zh-CN" altLang="en-US" sz="5900" dirty="0">
                <a:solidFill>
                  <a:srgbClr val="014980"/>
                </a:solidFill>
                <a:latin typeface="华文楷体" panose="02010600040101010101" pitchFamily="2" charset="-122"/>
                <a:ea typeface="华文楷体" panose="02010600040101010101" pitchFamily="2" charset="-122"/>
              </a:rPr>
              <a:t>、语言通过续学会。 </a:t>
            </a:r>
            <a:endParaRPr lang="en-US" altLang="zh-CN" sz="5900" dirty="0">
              <a:solidFill>
                <a:srgbClr val="014980"/>
              </a:solidFill>
              <a:latin typeface="华文楷体" panose="02010600040101010101" pitchFamily="2" charset="-122"/>
              <a:ea typeface="华文楷体" panose="02010600040101010101" pitchFamily="2" charset="-122"/>
            </a:endParaRPr>
          </a:p>
          <a:p>
            <a:pPr marL="0" indent="0">
              <a:lnSpc>
                <a:spcPct val="120000"/>
              </a:lnSpc>
              <a:buNone/>
            </a:pPr>
            <a:r>
              <a:rPr lang="en-US" altLang="zh-CN" sz="5900" dirty="0">
                <a:solidFill>
                  <a:srgbClr val="014980"/>
                </a:solidFill>
                <a:latin typeface="华文楷体" panose="02010600040101010101" pitchFamily="2" charset="-122"/>
                <a:ea typeface="华文楷体" panose="02010600040101010101" pitchFamily="2" charset="-122"/>
              </a:rPr>
              <a:t> Language learning is driven by interaction originating from </a:t>
            </a:r>
            <a:r>
              <a:rPr lang="en-US" altLang="zh-CN" sz="5900" i="1" dirty="0">
                <a:solidFill>
                  <a:srgbClr val="014980"/>
                </a:solidFill>
                <a:latin typeface="华文楷体" panose="02010600040101010101" pitchFamily="2" charset="-122"/>
                <a:ea typeface="华文楷体" panose="02010600040101010101" pitchFamily="2" charset="-122"/>
              </a:rPr>
              <a:t>xu/</a:t>
            </a:r>
            <a:r>
              <a:rPr lang="en-US" altLang="zh-CN" sz="5900" dirty="0">
                <a:solidFill>
                  <a:srgbClr val="014980"/>
                </a:solidFill>
                <a:latin typeface="华文楷体" panose="02010600040101010101" pitchFamily="2" charset="-122"/>
                <a:ea typeface="华文楷体" panose="02010600040101010101" pitchFamily="2" charset="-122"/>
              </a:rPr>
              <a:t>CEC(completion, extension and creation). </a:t>
            </a:r>
          </a:p>
          <a:p>
            <a:pPr marL="0" indent="0">
              <a:lnSpc>
                <a:spcPct val="170000"/>
              </a:lnSpc>
              <a:buNone/>
            </a:pPr>
            <a:r>
              <a:rPr lang="en-US" altLang="zh-CN" sz="5900" dirty="0">
                <a:solidFill>
                  <a:srgbClr val="014980"/>
                </a:solidFill>
                <a:latin typeface="华文楷体" panose="02010600040101010101" pitchFamily="2" charset="-122"/>
                <a:ea typeface="华文楷体" panose="02010600040101010101" pitchFamily="2" charset="-122"/>
              </a:rPr>
              <a:t>2</a:t>
            </a:r>
            <a:r>
              <a:rPr lang="zh-CN" altLang="en-US" sz="5900" dirty="0">
                <a:solidFill>
                  <a:srgbClr val="014980"/>
                </a:solidFill>
                <a:latin typeface="华文楷体" panose="02010600040101010101" pitchFamily="2" charset="-122"/>
                <a:ea typeface="华文楷体" panose="02010600040101010101" pitchFamily="2" charset="-122"/>
              </a:rPr>
              <a:t>、语言学习的高效率可以通过续实现。</a:t>
            </a:r>
            <a:endParaRPr lang="en-US" altLang="zh-CN" sz="5900" dirty="0">
              <a:solidFill>
                <a:srgbClr val="014980"/>
              </a:solidFill>
              <a:latin typeface="华文楷体" panose="02010600040101010101" pitchFamily="2" charset="-122"/>
              <a:ea typeface="华文楷体" panose="02010600040101010101" pitchFamily="2" charset="-122"/>
            </a:endParaRPr>
          </a:p>
          <a:p>
            <a:pPr marL="0" indent="0">
              <a:lnSpc>
                <a:spcPct val="170000"/>
              </a:lnSpc>
              <a:buNone/>
            </a:pPr>
            <a:r>
              <a:rPr lang="en-US" altLang="zh-CN" sz="5900" dirty="0">
                <a:solidFill>
                  <a:srgbClr val="014980"/>
                </a:solidFill>
                <a:latin typeface="华文楷体" panose="02010600040101010101" pitchFamily="2" charset="-122"/>
                <a:ea typeface="华文楷体" panose="02010600040101010101" pitchFamily="2" charset="-122"/>
              </a:rPr>
              <a:t>High efficiency in language learning can</a:t>
            </a:r>
            <a:r>
              <a:rPr lang="zh-CN" altLang="en-US" sz="5900" dirty="0">
                <a:solidFill>
                  <a:srgbClr val="014980"/>
                </a:solidFill>
                <a:latin typeface="华文楷体" panose="02010600040101010101" pitchFamily="2" charset="-122"/>
                <a:ea typeface="华文楷体" panose="02010600040101010101" pitchFamily="2" charset="-122"/>
              </a:rPr>
              <a:t> </a:t>
            </a:r>
            <a:r>
              <a:rPr lang="en-US" altLang="zh-CN" sz="5900" dirty="0">
                <a:solidFill>
                  <a:srgbClr val="014980"/>
                </a:solidFill>
                <a:latin typeface="华文楷体" panose="02010600040101010101" pitchFamily="2" charset="-122"/>
                <a:ea typeface="华文楷体" panose="02010600040101010101" pitchFamily="2" charset="-122"/>
              </a:rPr>
              <a:t>be achieved via </a:t>
            </a:r>
            <a:r>
              <a:rPr lang="en-US" altLang="zh-CN" sz="5900" i="1" dirty="0">
                <a:solidFill>
                  <a:srgbClr val="014980"/>
                </a:solidFill>
                <a:latin typeface="华文楷体" panose="02010600040101010101" pitchFamily="2" charset="-122"/>
                <a:ea typeface="华文楷体" panose="02010600040101010101" pitchFamily="2" charset="-122"/>
              </a:rPr>
              <a:t>xu/</a:t>
            </a:r>
            <a:r>
              <a:rPr lang="en-US" altLang="zh-CN" sz="5900" dirty="0">
                <a:solidFill>
                  <a:srgbClr val="014980"/>
                </a:solidFill>
                <a:latin typeface="华文楷体" panose="02010600040101010101" pitchFamily="2" charset="-122"/>
                <a:ea typeface="华文楷体" panose="02010600040101010101" pitchFamily="2" charset="-122"/>
              </a:rPr>
              <a:t>CEC.  </a:t>
            </a:r>
          </a:p>
          <a:p>
            <a:pPr marL="0" indent="0">
              <a:buNone/>
            </a:pPr>
            <a:endParaRPr lang="en-US" altLang="zh-CN" sz="3600" dirty="0">
              <a:solidFill>
                <a:srgbClr val="014980"/>
              </a:solidFill>
              <a:latin typeface="华文楷体" panose="02010600040101010101" pitchFamily="2" charset="-122"/>
              <a:ea typeface="华文楷体" panose="02010600040101010101" pitchFamily="2" charset="-122"/>
            </a:endParaRPr>
          </a:p>
          <a:p>
            <a:pPr marL="571500" indent="-571500">
              <a:buNone/>
            </a:pPr>
            <a:endParaRPr lang="en-US" altLang="zh-CN" sz="3600" dirty="0"/>
          </a:p>
        </p:txBody>
      </p:sp>
    </p:spTree>
    <p:extLst>
      <p:ext uri="{BB962C8B-B14F-4D97-AF65-F5344CB8AC3E}">
        <p14:creationId xmlns:p14="http://schemas.microsoft.com/office/powerpoint/2010/main" val="1810610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FC611B0-DC43-A90F-B2B1-440FA6CAC977}"/>
              </a:ext>
            </a:extLst>
          </p:cNvPr>
          <p:cNvSpPr txBox="1"/>
          <p:nvPr/>
        </p:nvSpPr>
        <p:spPr>
          <a:xfrm>
            <a:off x="714375" y="1731769"/>
            <a:ext cx="11013503" cy="4524315"/>
          </a:xfrm>
          <a:prstGeom prst="rect">
            <a:avLst/>
          </a:prstGeom>
          <a:noFill/>
        </p:spPr>
        <p:txBody>
          <a:bodyPr wrap="square">
            <a:spAutoFit/>
          </a:bodyPr>
          <a:lstStyle/>
          <a:p>
            <a:pPr>
              <a:lnSpc>
                <a:spcPct val="125000"/>
              </a:lnSpc>
            </a:pPr>
            <a:r>
              <a:rPr lang="en-US" altLang="zh-CN" sz="3200" dirty="0">
                <a:solidFill>
                  <a:srgbClr val="014980"/>
                </a:solidFill>
              </a:rPr>
              <a:t>the act of convergence on linguistic behavior in interaction achieved by interlocutors </a:t>
            </a:r>
            <a:r>
              <a:rPr lang="en-US" altLang="zh-CN" sz="3200" dirty="0">
                <a:solidFill>
                  <a:srgbClr val="2C21E4"/>
                </a:solidFill>
              </a:rPr>
              <a:t>adopting and reusing </a:t>
            </a:r>
            <a:r>
              <a:rPr lang="en-US" altLang="zh-CN" sz="3200" dirty="0">
                <a:solidFill>
                  <a:srgbClr val="014980"/>
                </a:solidFill>
              </a:rPr>
              <a:t>each other’s expressions, structures and pronunciation patterns </a:t>
            </a:r>
          </a:p>
          <a:p>
            <a:pPr>
              <a:lnSpc>
                <a:spcPct val="125000"/>
              </a:lnSpc>
            </a:pPr>
            <a:r>
              <a:rPr lang="en-US" altLang="zh-CN" sz="3200" dirty="0">
                <a:solidFill>
                  <a:srgbClr val="014980"/>
                </a:solidFill>
              </a:rPr>
              <a:t>                                                     (Pickering &amp; Garrod, 2004, 2021)</a:t>
            </a:r>
          </a:p>
          <a:p>
            <a:endParaRPr lang="en-GB" sz="3200" dirty="0">
              <a:solidFill>
                <a:srgbClr val="014980"/>
              </a:solidFill>
              <a:latin typeface="Noto Sans" panose="020B0502040504020204" pitchFamily="34" charset="0"/>
            </a:endParaRPr>
          </a:p>
          <a:p>
            <a:r>
              <a:rPr lang="en-US" altLang="zh-CN" sz="3200" dirty="0">
                <a:solidFill>
                  <a:srgbClr val="2C21E4"/>
                </a:solidFill>
                <a:cs typeface="Arial" panose="020B0604020202020204" pitchFamily="34" charset="0"/>
              </a:rPr>
              <a:t>Linguistic alignment </a:t>
            </a:r>
            <a:r>
              <a:rPr lang="en-US" altLang="zh-CN" sz="3200" dirty="0">
                <a:solidFill>
                  <a:srgbClr val="014980"/>
                </a:solidFill>
                <a:cs typeface="Arial" panose="020B0604020202020204" pitchFamily="34" charset="0"/>
              </a:rPr>
              <a:t>can facilitate second language (L2) learning and lead to long-term learning benefits.</a:t>
            </a:r>
          </a:p>
          <a:p>
            <a:r>
              <a:rPr lang="en-US" altLang="zh-CN" sz="3200" dirty="0">
                <a:solidFill>
                  <a:srgbClr val="014980"/>
                </a:solidFill>
                <a:cs typeface="Arial" panose="020B0604020202020204" pitchFamily="34" charset="0"/>
              </a:rPr>
              <a:t>                                                        (Kim, Jung, &amp; </a:t>
            </a:r>
            <a:r>
              <a:rPr lang="en-US" altLang="zh-CN" sz="3200" dirty="0" err="1">
                <a:solidFill>
                  <a:srgbClr val="014980"/>
                </a:solidFill>
                <a:cs typeface="Arial" panose="020B0604020202020204" pitchFamily="34" charset="0"/>
              </a:rPr>
              <a:t>Skalicky</a:t>
            </a:r>
            <a:r>
              <a:rPr lang="en-US" altLang="zh-CN" sz="3200" dirty="0">
                <a:solidFill>
                  <a:srgbClr val="014980"/>
                </a:solidFill>
                <a:cs typeface="Arial" panose="020B0604020202020204" pitchFamily="34" charset="0"/>
              </a:rPr>
              <a:t>, 2019) </a:t>
            </a:r>
            <a:endParaRPr lang="zh-CN" altLang="en-US" sz="3200" dirty="0">
              <a:solidFill>
                <a:srgbClr val="014980"/>
              </a:solidFill>
              <a:cs typeface="Arial" panose="020B0604020202020204" pitchFamily="34" charset="0"/>
            </a:endParaRPr>
          </a:p>
        </p:txBody>
      </p:sp>
      <p:sp>
        <p:nvSpPr>
          <p:cNvPr id="6" name="Title 1">
            <a:extLst>
              <a:ext uri="{FF2B5EF4-FFF2-40B4-BE49-F238E27FC236}">
                <a16:creationId xmlns:a16="http://schemas.microsoft.com/office/drawing/2014/main" id="{7DDD29B3-57C8-EEAC-153B-4E0354356248}"/>
              </a:ext>
            </a:extLst>
          </p:cNvPr>
          <p:cNvSpPr txBox="1">
            <a:spLocks/>
          </p:cNvSpPr>
          <p:nvPr/>
        </p:nvSpPr>
        <p:spPr>
          <a:xfrm>
            <a:off x="314220" y="601916"/>
            <a:ext cx="11263756" cy="1049235"/>
          </a:xfrm>
        </p:spPr>
        <p:txBody>
          <a:bodyP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b="1" dirty="0">
                <a:solidFill>
                  <a:srgbClr val="014980"/>
                </a:solidFill>
              </a:rPr>
              <a:t>Interactive Alignment Model (Pickering &amp; Garrod 2004)</a:t>
            </a:r>
            <a:br>
              <a:rPr lang="en-GB" dirty="0"/>
            </a:br>
            <a:endParaRPr lang="en-GB" dirty="0"/>
          </a:p>
        </p:txBody>
      </p:sp>
    </p:spTree>
    <p:extLst>
      <p:ext uri="{BB962C8B-B14F-4D97-AF65-F5344CB8AC3E}">
        <p14:creationId xmlns:p14="http://schemas.microsoft.com/office/powerpoint/2010/main" val="3159564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508852" y="371244"/>
            <a:ext cx="11381241" cy="1586038"/>
          </a:xfrm>
        </p:spPr>
        <p:txBody>
          <a:bodyPr>
            <a:normAutofit fontScale="90000"/>
          </a:bodyPr>
          <a:lstStyle/>
          <a:p>
            <a:r>
              <a:rPr lang="en-US" altLang="zh-CN" b="1" dirty="0">
                <a:solidFill>
                  <a:srgbClr val="014980"/>
                </a:solidFill>
              </a:rPr>
              <a:t>Interactive alignment </a:t>
            </a:r>
            <a:br>
              <a:rPr lang="en-US" altLang="zh-CN" b="1" dirty="0">
                <a:solidFill>
                  <a:srgbClr val="014980"/>
                </a:solidFill>
              </a:rPr>
            </a:br>
            <a:r>
              <a:rPr lang="zh-CN" altLang="en-US" b="1" dirty="0">
                <a:solidFill>
                  <a:srgbClr val="014980"/>
                </a:solidFill>
              </a:rPr>
              <a:t>          </a:t>
            </a:r>
            <a:r>
              <a:rPr lang="en-US" altLang="zh-CN" b="1" dirty="0">
                <a:solidFill>
                  <a:srgbClr val="014980"/>
                </a:solidFill>
                <a:sym typeface="Wingdings" pitchFamily="2" charset="2"/>
              </a:rPr>
              <a:t>  t</a:t>
            </a:r>
            <a:r>
              <a:rPr lang="en-US" altLang="zh-CN" b="1" dirty="0">
                <a:solidFill>
                  <a:srgbClr val="014980"/>
                </a:solidFill>
              </a:rPr>
              <a:t>he cognitive basis of continuation theory</a:t>
            </a:r>
            <a:br>
              <a:rPr lang="en-US" altLang="zh-CN" b="1" dirty="0">
                <a:solidFill>
                  <a:srgbClr val="014980"/>
                </a:solidFill>
              </a:rPr>
            </a:br>
            <a:endParaRPr lang="zh-CN" altLang="en-US" b="1" dirty="0">
              <a:solidFill>
                <a:srgbClr val="014980"/>
              </a:solidFill>
            </a:endParaRPr>
          </a:p>
        </p:txBody>
      </p:sp>
      <p:sp>
        <p:nvSpPr>
          <p:cNvPr id="3" name="内容占位符 2"/>
          <p:cNvSpPr>
            <a:spLocks noGrp="1"/>
          </p:cNvSpPr>
          <p:nvPr>
            <p:ph idx="1"/>
          </p:nvPr>
        </p:nvSpPr>
        <p:spPr>
          <a:xfrm>
            <a:off x="508852" y="1957282"/>
            <a:ext cx="8906849" cy="4119223"/>
          </a:xfrm>
        </p:spPr>
        <p:txBody>
          <a:bodyPr>
            <a:normAutofit lnSpcReduction="10000"/>
          </a:bodyPr>
          <a:lstStyle/>
          <a:p>
            <a:pPr marL="0" indent="0">
              <a:buNone/>
            </a:pPr>
            <a:r>
              <a:rPr lang="en-US" altLang="zh-CN" sz="3200" b="1" dirty="0">
                <a:solidFill>
                  <a:srgbClr val="002060"/>
                </a:solidFill>
                <a:latin typeface="Times New Roman" panose="02020603050405020304" pitchFamily="18" charset="0"/>
                <a:ea typeface="KaiTi" panose="02010609060101010101" pitchFamily="49" charset="-122"/>
                <a:cs typeface="Times New Roman" panose="02020603050405020304" pitchFamily="18" charset="0"/>
              </a:rPr>
              <a:t>          </a:t>
            </a:r>
            <a:r>
              <a:rPr lang="en-US" altLang="zh-CN" sz="3600" dirty="0">
                <a:solidFill>
                  <a:srgbClr val="00206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sz="3600" dirty="0">
                <a:solidFill>
                  <a:srgbClr val="002060"/>
                </a:solidFill>
                <a:latin typeface="Times New Roman" panose="02020603050405020304" pitchFamily="18" charset="0"/>
                <a:ea typeface="KaiTi" panose="02010609060101010101" pitchFamily="49" charset="-122"/>
                <a:cs typeface="Times New Roman" panose="02020603050405020304" pitchFamily="18" charset="0"/>
              </a:rPr>
              <a:t>续</a:t>
            </a:r>
            <a:r>
              <a:rPr lang="en-US" altLang="zh-CN" sz="3600" dirty="0">
                <a:solidFill>
                  <a:srgbClr val="002060"/>
                </a:solidFill>
                <a:latin typeface="Times New Roman" panose="02020603050405020304" pitchFamily="18" charset="0"/>
                <a:ea typeface="KaiTi" panose="02010609060101010101" pitchFamily="49" charset="-122"/>
                <a:cs typeface="Times New Roman" panose="02020603050405020304" pitchFamily="18" charset="0"/>
              </a:rPr>
              <a:t>  xu</a:t>
            </a:r>
          </a:p>
          <a:p>
            <a:pPr marL="0" indent="0">
              <a:buNone/>
            </a:pPr>
            <a:endParaRPr lang="en-US" altLang="zh-CN" sz="3600" dirty="0">
              <a:solidFill>
                <a:srgbClr val="002060"/>
              </a:solidFill>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en-US" altLang="zh-CN" sz="3600" i="1" dirty="0">
                <a:solidFill>
                  <a:srgbClr val="00206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sz="3600" dirty="0">
                <a:solidFill>
                  <a:srgbClr val="002060"/>
                </a:solidFill>
                <a:latin typeface="Times New Roman" panose="02020603050405020304" pitchFamily="18" charset="0"/>
                <a:ea typeface="KaiTi" panose="02010609060101010101" pitchFamily="49" charset="-122"/>
                <a:cs typeface="Times New Roman" panose="02020603050405020304" pitchFamily="18" charset="0"/>
              </a:rPr>
              <a:t>互动 </a:t>
            </a:r>
            <a:r>
              <a:rPr lang="en-US" altLang="zh-CN" sz="3600" dirty="0">
                <a:solidFill>
                  <a:srgbClr val="2C21E4"/>
                </a:solidFill>
                <a:latin typeface="Times New Roman" panose="02020603050405020304" pitchFamily="18" charset="0"/>
                <a:ea typeface="KaiTi" panose="02010609060101010101" pitchFamily="49" charset="-122"/>
                <a:cs typeface="Times New Roman" panose="02020603050405020304" pitchFamily="18" charset="0"/>
              </a:rPr>
              <a:t>interaction</a:t>
            </a:r>
          </a:p>
          <a:p>
            <a:pPr marL="0" indent="0">
              <a:buNone/>
            </a:pPr>
            <a:r>
              <a:rPr lang="en-US" altLang="zh-CN" sz="3600" dirty="0">
                <a:solidFill>
                  <a:srgbClr val="002060"/>
                </a:solidFill>
                <a:latin typeface="Times New Roman" panose="02020603050405020304" pitchFamily="18" charset="0"/>
                <a:ea typeface="KaiTi" panose="02010609060101010101" pitchFamily="49" charset="-122"/>
                <a:cs typeface="Times New Roman" panose="02020603050405020304" pitchFamily="18" charset="0"/>
              </a:rPr>
              <a:t>     </a:t>
            </a:r>
          </a:p>
          <a:p>
            <a:pPr marL="0" indent="0">
              <a:buNone/>
            </a:pPr>
            <a:r>
              <a:rPr lang="en-US" altLang="zh-CN" sz="3600" dirty="0">
                <a:solidFill>
                  <a:srgbClr val="00206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sz="3600" dirty="0">
                <a:solidFill>
                  <a:srgbClr val="002060"/>
                </a:solidFill>
                <a:latin typeface="Times New Roman" panose="02020603050405020304" pitchFamily="18" charset="0"/>
                <a:ea typeface="KaiTi" panose="02010609060101010101" pitchFamily="49" charset="-122"/>
                <a:cs typeface="Times New Roman" panose="02020603050405020304" pitchFamily="18" charset="0"/>
              </a:rPr>
              <a:t>协同 </a:t>
            </a:r>
            <a:r>
              <a:rPr lang="en-US" altLang="zh-CN" sz="3600" dirty="0">
                <a:solidFill>
                  <a:srgbClr val="2C21E4"/>
                </a:solidFill>
                <a:latin typeface="Times New Roman" panose="02020603050405020304" pitchFamily="18" charset="0"/>
                <a:ea typeface="KaiTi" panose="02010609060101010101" pitchFamily="49" charset="-122"/>
                <a:cs typeface="Times New Roman" panose="02020603050405020304" pitchFamily="18" charset="0"/>
              </a:rPr>
              <a:t>alignment</a:t>
            </a:r>
          </a:p>
          <a:p>
            <a:pPr marL="0" indent="0">
              <a:buNone/>
            </a:pPr>
            <a:r>
              <a:rPr lang="en-US" altLang="zh-CN" sz="3600" dirty="0">
                <a:solidFill>
                  <a:srgbClr val="002060"/>
                </a:solidFill>
                <a:latin typeface="Times New Roman" panose="02020603050405020304" pitchFamily="18" charset="0"/>
                <a:ea typeface="KaiTi" panose="02010609060101010101" pitchFamily="49" charset="-122"/>
                <a:cs typeface="Times New Roman" panose="02020603050405020304" pitchFamily="18" charset="0"/>
              </a:rPr>
              <a:t>     </a:t>
            </a:r>
          </a:p>
          <a:p>
            <a:pPr marL="0" indent="0">
              <a:buNone/>
            </a:pPr>
            <a:r>
              <a:rPr lang="en-US" altLang="zh-CN" sz="3600" dirty="0">
                <a:solidFill>
                  <a:srgbClr val="00206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sz="3600" dirty="0">
                <a:solidFill>
                  <a:srgbClr val="002060"/>
                </a:solidFill>
                <a:latin typeface="Times New Roman" panose="02020603050405020304" pitchFamily="18" charset="0"/>
                <a:ea typeface="KaiTi" panose="02010609060101010101" pitchFamily="49" charset="-122"/>
                <a:cs typeface="Times New Roman" panose="02020603050405020304" pitchFamily="18" charset="0"/>
              </a:rPr>
              <a:t>学习 </a:t>
            </a:r>
            <a:r>
              <a:rPr lang="en-US" altLang="zh-CN" sz="3600" dirty="0">
                <a:solidFill>
                  <a:srgbClr val="002060"/>
                </a:solidFill>
                <a:latin typeface="Times New Roman" panose="02020603050405020304" pitchFamily="18" charset="0"/>
                <a:ea typeface="KaiTi" panose="02010609060101010101" pitchFamily="49" charset="-122"/>
                <a:cs typeface="Times New Roman" panose="02020603050405020304" pitchFamily="18" charset="0"/>
              </a:rPr>
              <a:t>learning</a:t>
            </a:r>
          </a:p>
        </p:txBody>
      </p:sp>
      <p:sp>
        <p:nvSpPr>
          <p:cNvPr id="4" name="下箭头 3"/>
          <p:cNvSpPr/>
          <p:nvPr/>
        </p:nvSpPr>
        <p:spPr>
          <a:xfrm>
            <a:off x="4520943" y="2478161"/>
            <a:ext cx="160777" cy="5334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下箭头 4"/>
          <p:cNvSpPr/>
          <p:nvPr/>
        </p:nvSpPr>
        <p:spPr>
          <a:xfrm>
            <a:off x="4520943" y="3579739"/>
            <a:ext cx="175753"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右弧形箭头 6"/>
          <p:cNvSpPr/>
          <p:nvPr/>
        </p:nvSpPr>
        <p:spPr>
          <a:xfrm>
            <a:off x="8120773" y="2275323"/>
            <a:ext cx="768857" cy="361263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chemeClr val="tx1"/>
              </a:solidFill>
            </a:endParaRPr>
          </a:p>
        </p:txBody>
      </p:sp>
      <p:sp>
        <p:nvSpPr>
          <p:cNvPr id="9" name="文本框 8">
            <a:extLst>
              <a:ext uri="{FF2B5EF4-FFF2-40B4-BE49-F238E27FC236}">
                <a16:creationId xmlns:a16="http://schemas.microsoft.com/office/drawing/2014/main" id="{1F81316A-6037-DDD9-3888-C517A02A69E3}"/>
              </a:ext>
            </a:extLst>
          </p:cNvPr>
          <p:cNvSpPr txBox="1"/>
          <p:nvPr/>
        </p:nvSpPr>
        <p:spPr>
          <a:xfrm>
            <a:off x="9559123" y="6295841"/>
            <a:ext cx="2330970" cy="461665"/>
          </a:xfrm>
          <a:prstGeom prst="rect">
            <a:avLst/>
          </a:prstGeom>
          <a:noFill/>
        </p:spPr>
        <p:txBody>
          <a:bodyPr wrap="square">
            <a:spAutoFit/>
          </a:bodyPr>
          <a:lstStyle/>
          <a:p>
            <a:r>
              <a:rPr lang="zh-CN" altLang="en-US" sz="2400" b="1" dirty="0">
                <a:solidFill>
                  <a:srgbClr val="014980"/>
                </a:solidFill>
                <a:latin typeface="KaiTi" panose="02010609060101010101" pitchFamily="49" charset="-122"/>
                <a:ea typeface="KaiTi" panose="02010609060101010101" pitchFamily="49" charset="-122"/>
              </a:rPr>
              <a:t>（王初明</a:t>
            </a:r>
            <a:r>
              <a:rPr lang="en-US" altLang="zh-CN" sz="2400" b="1" dirty="0">
                <a:solidFill>
                  <a:srgbClr val="014980"/>
                </a:solidFill>
                <a:latin typeface="KaiTi" panose="02010609060101010101" pitchFamily="49" charset="-122"/>
                <a:ea typeface="KaiTi" panose="02010609060101010101" pitchFamily="49" charset="-122"/>
              </a:rPr>
              <a:t> 2022)</a:t>
            </a:r>
            <a:endParaRPr lang="zh-CN" altLang="en-US" dirty="0">
              <a:latin typeface="KaiTi" panose="02010609060101010101" pitchFamily="49" charset="-122"/>
              <a:ea typeface="KaiTi" panose="02010609060101010101" pitchFamily="49" charset="-122"/>
            </a:endParaRPr>
          </a:p>
        </p:txBody>
      </p:sp>
      <p:sp>
        <p:nvSpPr>
          <p:cNvPr id="12" name="下箭头 11">
            <a:extLst>
              <a:ext uri="{FF2B5EF4-FFF2-40B4-BE49-F238E27FC236}">
                <a16:creationId xmlns:a16="http://schemas.microsoft.com/office/drawing/2014/main" id="{F40FD2EE-8EFF-EF20-421B-BEF87F42C8A8}"/>
              </a:ext>
            </a:extLst>
          </p:cNvPr>
          <p:cNvSpPr/>
          <p:nvPr/>
        </p:nvSpPr>
        <p:spPr>
          <a:xfrm>
            <a:off x="4513455" y="4807272"/>
            <a:ext cx="175752"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文本框 13">
            <a:extLst>
              <a:ext uri="{FF2B5EF4-FFF2-40B4-BE49-F238E27FC236}">
                <a16:creationId xmlns:a16="http://schemas.microsoft.com/office/drawing/2014/main" id="{F5127F3B-D5A3-6156-2C4E-04259F2029E3}"/>
              </a:ext>
            </a:extLst>
          </p:cNvPr>
          <p:cNvSpPr txBox="1"/>
          <p:nvPr/>
        </p:nvSpPr>
        <p:spPr>
          <a:xfrm>
            <a:off x="9266179" y="3477107"/>
            <a:ext cx="1458429" cy="584775"/>
          </a:xfrm>
          <a:prstGeom prst="rect">
            <a:avLst/>
          </a:prstGeom>
          <a:noFill/>
        </p:spPr>
        <p:txBody>
          <a:bodyPr wrap="square">
            <a:spAutoFit/>
          </a:bodyPr>
          <a:lstStyle/>
          <a:p>
            <a:r>
              <a:rPr lang="zh-CN" altLang="en-US" sz="3200" dirty="0">
                <a:solidFill>
                  <a:srgbClr val="002060"/>
                </a:solidFill>
                <a:latin typeface="KaiTi" panose="02010609060101010101" pitchFamily="49" charset="-122"/>
                <a:ea typeface="KaiTi" panose="02010609060101010101" pitchFamily="49" charset="-122"/>
              </a:rPr>
              <a:t>续 </a:t>
            </a:r>
            <a:r>
              <a:rPr lang="en-US" altLang="zh-CN" sz="3200" dirty="0">
                <a:solidFill>
                  <a:srgbClr val="002060"/>
                </a:solidFill>
              </a:rPr>
              <a:t>xu </a:t>
            </a:r>
            <a:endParaRPr lang="zh-CN" altLang="en-US" sz="3200" dirty="0"/>
          </a:p>
        </p:txBody>
      </p:sp>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01ED4A-6989-214D-B98B-3CA9E726B086}"/>
              </a:ext>
            </a:extLst>
          </p:cNvPr>
          <p:cNvSpPr>
            <a:spLocks noGrp="1"/>
          </p:cNvSpPr>
          <p:nvPr>
            <p:ph type="title"/>
          </p:nvPr>
        </p:nvSpPr>
        <p:spPr>
          <a:xfrm>
            <a:off x="657069" y="385476"/>
            <a:ext cx="10930328" cy="1325563"/>
          </a:xfrm>
        </p:spPr>
        <p:txBody>
          <a:bodyPr/>
          <a:lstStyle/>
          <a:p>
            <a:r>
              <a:rPr kumimoji="1" lang="en-US" altLang="zh-CN" b="1" dirty="0">
                <a:solidFill>
                  <a:srgbClr val="014980"/>
                </a:solidFill>
                <a:latin typeface="Times New Roman" panose="02020603050405020304" pitchFamily="18" charset="0"/>
                <a:cs typeface="Times New Roman" panose="02020603050405020304" pitchFamily="18" charset="0"/>
              </a:rPr>
              <a:t>Learn through interaction originated from and driven by continuation (xu)</a:t>
            </a:r>
            <a:endParaRPr kumimoji="1" lang="zh-CN" altLang="en-US" b="1" dirty="0">
              <a:solidFill>
                <a:srgbClr val="014980"/>
              </a:solidFill>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F81F4BC-8179-F36F-0B83-CBA7A81FB8F9}"/>
              </a:ext>
            </a:extLst>
          </p:cNvPr>
          <p:cNvSpPr>
            <a:spLocks noGrp="1"/>
          </p:cNvSpPr>
          <p:nvPr>
            <p:ph sz="half" idx="1"/>
          </p:nvPr>
        </p:nvSpPr>
        <p:spPr>
          <a:xfrm>
            <a:off x="619593" y="2376019"/>
            <a:ext cx="5181600" cy="4351338"/>
          </a:xfrm>
        </p:spPr>
        <p:txBody>
          <a:bodyPr/>
          <a:lstStyle/>
          <a:p>
            <a:pPr marL="609600" indent="-609600">
              <a:buSzPct val="90000"/>
              <a:buFontTx/>
              <a:buAutoNum type="arabicPeriod"/>
            </a:pPr>
            <a:r>
              <a:rPr lang="zh-CN" altLang="en-US" sz="3600" b="1" dirty="0">
                <a:solidFill>
                  <a:srgbClr val="014980"/>
                </a:solidFill>
                <a:latin typeface="KaiTi" panose="02010609060101010101" pitchFamily="49" charset="-122"/>
                <a:ea typeface="KaiTi" panose="02010609060101010101" pitchFamily="49" charset="-122"/>
              </a:rPr>
              <a:t>交际意图</a:t>
            </a:r>
          </a:p>
          <a:p>
            <a:pPr marL="609600" indent="-609600">
              <a:buSzPct val="90000"/>
              <a:buFontTx/>
              <a:buAutoNum type="arabicPeriod"/>
            </a:pPr>
            <a:r>
              <a:rPr lang="zh-CN" altLang="en-US" sz="3600" b="1" dirty="0">
                <a:solidFill>
                  <a:srgbClr val="014980"/>
                </a:solidFill>
                <a:latin typeface="KaiTi" panose="02010609060101010101" pitchFamily="49" charset="-122"/>
                <a:ea typeface="KaiTi" panose="02010609060101010101" pitchFamily="49" charset="-122"/>
              </a:rPr>
              <a:t>内生表达动力</a:t>
            </a:r>
          </a:p>
          <a:p>
            <a:pPr marL="609600" indent="-609600">
              <a:buSzPct val="90000"/>
              <a:buFontTx/>
              <a:buAutoNum type="arabicPeriod"/>
            </a:pPr>
            <a:r>
              <a:rPr lang="zh-CN" altLang="en-US" sz="3600" b="1" dirty="0">
                <a:solidFill>
                  <a:srgbClr val="014980"/>
                </a:solidFill>
                <a:latin typeface="KaiTi" panose="02010609060101010101" pitchFamily="49" charset="-122"/>
                <a:ea typeface="KaiTi" panose="02010609060101010101" pitchFamily="49" charset="-122"/>
              </a:rPr>
              <a:t>语境融入</a:t>
            </a:r>
          </a:p>
          <a:p>
            <a:pPr marL="609600" indent="-609600">
              <a:buSzPct val="90000"/>
              <a:buFontTx/>
              <a:buAutoNum type="arabicPeriod"/>
            </a:pPr>
            <a:r>
              <a:rPr lang="zh-CN" altLang="en-US" sz="3600" b="1" dirty="0">
                <a:solidFill>
                  <a:srgbClr val="014980"/>
                </a:solidFill>
                <a:latin typeface="KaiTi" panose="02010609060101010101" pitchFamily="49" charset="-122"/>
                <a:ea typeface="KaiTi" panose="02010609060101010101" pitchFamily="49" charset="-122"/>
              </a:rPr>
              <a:t>互动协同</a:t>
            </a:r>
          </a:p>
          <a:p>
            <a:pPr marL="609600" indent="-609600">
              <a:buSzPct val="90000"/>
              <a:buFontTx/>
              <a:buAutoNum type="arabicPeriod"/>
            </a:pPr>
            <a:r>
              <a:rPr lang="zh-CN" altLang="en-US" sz="3600" b="1" dirty="0">
                <a:solidFill>
                  <a:srgbClr val="014980"/>
                </a:solidFill>
                <a:latin typeface="KaiTi" panose="02010609060101010101" pitchFamily="49" charset="-122"/>
                <a:ea typeface="KaiTi" panose="02010609060101010101" pitchFamily="49" charset="-122"/>
              </a:rPr>
              <a:t>语言理解与产出结合  </a:t>
            </a:r>
          </a:p>
          <a:p>
            <a:endParaRPr kumimoji="1" lang="zh-CN" altLang="en-US" dirty="0"/>
          </a:p>
        </p:txBody>
      </p:sp>
      <p:sp>
        <p:nvSpPr>
          <p:cNvPr id="7" name="内容占位符 6">
            <a:extLst>
              <a:ext uri="{FF2B5EF4-FFF2-40B4-BE49-F238E27FC236}">
                <a16:creationId xmlns:a16="http://schemas.microsoft.com/office/drawing/2014/main" id="{2C93227F-12D2-6EAF-2507-FEC3C7C7C9CC}"/>
              </a:ext>
            </a:extLst>
          </p:cNvPr>
          <p:cNvSpPr>
            <a:spLocks noGrp="1"/>
          </p:cNvSpPr>
          <p:nvPr>
            <p:ph sz="half" idx="2"/>
          </p:nvPr>
        </p:nvSpPr>
        <p:spPr>
          <a:xfrm>
            <a:off x="5801193" y="2506662"/>
            <a:ext cx="6390807" cy="4351338"/>
          </a:xfrm>
        </p:spPr>
        <p:txBody>
          <a:bodyPr>
            <a:normAutofit/>
          </a:bodyPr>
          <a:lstStyle/>
          <a:p>
            <a:pPr marL="514350" indent="-514350">
              <a:buFont typeface="+mj-lt"/>
              <a:buAutoNum type="arabicPeriod"/>
            </a:pPr>
            <a:r>
              <a:rPr lang="en-US" altLang="zh-CN" sz="3200" dirty="0">
                <a:solidFill>
                  <a:srgbClr val="014980"/>
                </a:solidFill>
                <a:latin typeface="Times New Roman" panose="02020603050405020304" pitchFamily="18" charset="0"/>
                <a:cs typeface="Times New Roman" panose="02020603050405020304" pitchFamily="18" charset="0"/>
              </a:rPr>
              <a:t>Willingness to communicate</a:t>
            </a:r>
          </a:p>
          <a:p>
            <a:pPr marL="514350" indent="-514350">
              <a:buFont typeface="+mj-lt"/>
              <a:buAutoNum type="arabicPeriod"/>
            </a:pPr>
            <a:r>
              <a:rPr lang="en-US" altLang="zh-CN" sz="3200" dirty="0">
                <a:solidFill>
                  <a:srgbClr val="014980"/>
                </a:solidFill>
                <a:latin typeface="Times New Roman" panose="02020603050405020304" pitchFamily="18" charset="0"/>
                <a:cs typeface="Times New Roman" panose="02020603050405020304" pitchFamily="18" charset="0"/>
              </a:rPr>
              <a:t>Meaning potential (Halliday 1973)</a:t>
            </a:r>
          </a:p>
          <a:p>
            <a:pPr marL="514350" indent="-514350">
              <a:buFont typeface="+mj-lt"/>
              <a:buAutoNum type="arabicPeriod"/>
            </a:pPr>
            <a:r>
              <a:rPr lang="en-US" altLang="zh-CN" sz="3200" dirty="0">
                <a:solidFill>
                  <a:srgbClr val="014980"/>
                </a:solidFill>
                <a:latin typeface="Times New Roman" panose="02020603050405020304" pitchFamily="18" charset="0"/>
                <a:cs typeface="Times New Roman" panose="02020603050405020304" pitchFamily="18" charset="0"/>
              </a:rPr>
              <a:t>Contextualized</a:t>
            </a:r>
          </a:p>
          <a:p>
            <a:pPr marL="514350" indent="-514350">
              <a:buFont typeface="+mj-lt"/>
              <a:buAutoNum type="arabicPeriod"/>
            </a:pPr>
            <a:r>
              <a:rPr lang="en-US" altLang="zh-CN" sz="3200" dirty="0">
                <a:solidFill>
                  <a:srgbClr val="014980"/>
                </a:solidFill>
                <a:latin typeface="Times New Roman" panose="02020603050405020304" pitchFamily="18" charset="0"/>
                <a:cs typeface="Times New Roman" panose="02020603050405020304" pitchFamily="18" charset="0"/>
              </a:rPr>
              <a:t>Interaction alignment</a:t>
            </a:r>
          </a:p>
          <a:p>
            <a:pPr marL="514350" indent="-514350">
              <a:buFont typeface="+mj-lt"/>
              <a:buAutoNum type="arabicPeriod"/>
            </a:pPr>
            <a:r>
              <a:rPr lang="en-US" altLang="zh-CN" sz="3200" dirty="0">
                <a:solidFill>
                  <a:srgbClr val="014980"/>
                </a:solidFill>
                <a:latin typeface="Times New Roman" panose="02020603050405020304" pitchFamily="18" charset="0"/>
                <a:cs typeface="Times New Roman" panose="02020603050405020304" pitchFamily="18" charset="0"/>
              </a:rPr>
              <a:t>Coupling of language comprehension and production</a:t>
            </a:r>
            <a:endParaRPr lang="zh-CN" altLang="en-US" sz="3200" dirty="0">
              <a:solidFill>
                <a:srgbClr val="0149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651718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67421F5-DFB5-E346-26AC-867D1FCF409B}"/>
              </a:ext>
            </a:extLst>
          </p:cNvPr>
          <p:cNvSpPr>
            <a:spLocks noGrp="1"/>
          </p:cNvSpPr>
          <p:nvPr>
            <p:ph type="title"/>
          </p:nvPr>
        </p:nvSpPr>
        <p:spPr>
          <a:xfrm>
            <a:off x="329784" y="539237"/>
            <a:ext cx="11862216" cy="1139825"/>
          </a:xfrm>
        </p:spPr>
        <p:txBody>
          <a:bodyPr>
            <a:normAutofit/>
          </a:bodyPr>
          <a:lstStyle/>
          <a:p>
            <a:r>
              <a:rPr lang="en-US" altLang="zh-CN" sz="3600" b="1" dirty="0">
                <a:solidFill>
                  <a:srgbClr val="014980"/>
                </a:solidFill>
                <a:latin typeface="Arial" panose="020B0604020202020204" pitchFamily="34" charset="0"/>
                <a:cs typeface="Arial" panose="020B0604020202020204" pitchFamily="34" charset="0"/>
              </a:rPr>
              <a:t>Creative imitation  </a:t>
            </a:r>
            <a:br>
              <a:rPr lang="en-US" altLang="zh-CN" sz="3600" b="1" dirty="0">
                <a:solidFill>
                  <a:srgbClr val="014980"/>
                </a:solidFill>
                <a:latin typeface="Arial" panose="020B0604020202020204" pitchFamily="34" charset="0"/>
                <a:cs typeface="Arial" panose="020B0604020202020204" pitchFamily="34" charset="0"/>
              </a:rPr>
            </a:br>
            <a:r>
              <a:rPr lang="zh-CN" altLang="en-US" sz="3600" b="1" dirty="0">
                <a:solidFill>
                  <a:srgbClr val="014980"/>
                </a:solidFill>
                <a:latin typeface="Arial" panose="020B0604020202020204" pitchFamily="34" charset="0"/>
                <a:cs typeface="Arial" panose="020B0604020202020204" pitchFamily="34" charset="0"/>
              </a:rPr>
              <a:t>     </a:t>
            </a:r>
            <a:r>
              <a:rPr lang="en-US" altLang="zh-CN" sz="3600" b="1" dirty="0">
                <a:solidFill>
                  <a:srgbClr val="014980"/>
                </a:solidFill>
                <a:latin typeface="Arial" panose="020B0604020202020204" pitchFamily="34" charset="0"/>
                <a:cs typeface="Arial" panose="020B0604020202020204" pitchFamily="34" charset="0"/>
              </a:rPr>
              <a:t>     </a:t>
            </a:r>
            <a:r>
              <a:rPr lang="en-US" altLang="zh-CN" sz="3600" b="1" dirty="0">
                <a:solidFill>
                  <a:srgbClr val="014980"/>
                </a:solidFill>
                <a:latin typeface="Arial" panose="020B0604020202020204" pitchFamily="34" charset="0"/>
                <a:cs typeface="Arial" panose="020B0604020202020204" pitchFamily="34" charset="0"/>
                <a:sym typeface="Wingdings" pitchFamily="2" charset="2"/>
              </a:rPr>
              <a:t> the core of learning by continuation</a:t>
            </a:r>
            <a:endParaRPr lang="zh-CN" altLang="en-US" dirty="0">
              <a:solidFill>
                <a:srgbClr val="014980"/>
              </a:solidFill>
            </a:endParaRPr>
          </a:p>
        </p:txBody>
      </p:sp>
      <p:sp>
        <p:nvSpPr>
          <p:cNvPr id="5" name="TextBox 2">
            <a:extLst>
              <a:ext uri="{FF2B5EF4-FFF2-40B4-BE49-F238E27FC236}">
                <a16:creationId xmlns:a16="http://schemas.microsoft.com/office/drawing/2014/main" id="{FEFAEA39-B03D-896A-28F1-E9892A29902F}"/>
              </a:ext>
            </a:extLst>
          </p:cNvPr>
          <p:cNvSpPr txBox="1">
            <a:spLocks noGrp="1"/>
          </p:cNvSpPr>
          <p:nvPr>
            <p:ph sz="half" idx="1"/>
          </p:nvPr>
        </p:nvSpPr>
        <p:spPr>
          <a:xfrm>
            <a:off x="847725" y="2200278"/>
            <a:ext cx="9772650" cy="1678408"/>
          </a:xfrm>
          <a:prstGeom prst="rect">
            <a:avLst/>
          </a:prstGeom>
          <a:noFill/>
        </p:spPr>
        <p:txBody>
          <a:bodyPr wrap="square">
            <a:spAutoFit/>
          </a:bodyPr>
          <a:lstStyle/>
          <a:p>
            <a:pPr marL="0" indent="0">
              <a:buNone/>
            </a:pPr>
            <a:r>
              <a:rPr lang="en-US" altLang="zh-CN" sz="3200" dirty="0">
                <a:solidFill>
                  <a:srgbClr val="014980"/>
                </a:solidFill>
                <a:latin typeface="华文楷体" panose="02010600040101010101" pitchFamily="2" charset="-122"/>
                <a:ea typeface="华文楷体" panose="02010600040101010101" pitchFamily="2" charset="-122"/>
              </a:rPr>
              <a:t>Language imitation                                   </a:t>
            </a:r>
            <a:r>
              <a:rPr lang="en-US" altLang="zh-CN" sz="3200" dirty="0">
                <a:solidFill>
                  <a:srgbClr val="014980"/>
                </a:solidFill>
                <a:latin typeface="Times New Roman" panose="02020603050405020304" pitchFamily="18" charset="0"/>
                <a:cs typeface="Times New Roman" panose="02020603050405020304" pitchFamily="18" charset="0"/>
              </a:rPr>
              <a:t>reuse; repetition</a:t>
            </a:r>
            <a:endParaRPr lang="en-US" altLang="zh-CN" sz="3200" dirty="0">
              <a:solidFill>
                <a:srgbClr val="014980"/>
              </a:solidFill>
              <a:latin typeface="华文楷体" panose="02010600040101010101" pitchFamily="2" charset="-122"/>
              <a:ea typeface="华文楷体" panose="02010600040101010101" pitchFamily="2" charset="-122"/>
            </a:endParaRPr>
          </a:p>
          <a:p>
            <a:pPr marL="0" indent="0">
              <a:buNone/>
            </a:pPr>
            <a:r>
              <a:rPr lang="zh-CN" altLang="en-US" sz="3200" dirty="0">
                <a:solidFill>
                  <a:srgbClr val="014980"/>
                </a:solidFill>
                <a:latin typeface="华文楷体" panose="02010600040101010101" pitchFamily="2" charset="-122"/>
                <a:ea typeface="华文楷体" panose="02010600040101010101" pitchFamily="2" charset="-122"/>
              </a:rPr>
              <a:t>语言要模仿</a:t>
            </a:r>
            <a:endParaRPr lang="en-GB" altLang="zh-CN" sz="3200" dirty="0">
              <a:solidFill>
                <a:srgbClr val="014980"/>
              </a:solidFill>
              <a:latin typeface="华文楷体" panose="02010600040101010101" pitchFamily="2" charset="-122"/>
              <a:ea typeface="华文楷体" panose="02010600040101010101" pitchFamily="2" charset="-122"/>
            </a:endParaRPr>
          </a:p>
          <a:p>
            <a:pPr marL="0" indent="0">
              <a:buNone/>
            </a:pPr>
            <a:endParaRPr lang="en-GB" altLang="zh-CN" sz="3200" dirty="0">
              <a:solidFill>
                <a:srgbClr val="014980"/>
              </a:solidFill>
              <a:latin typeface="华文楷体" panose="02010600040101010101" pitchFamily="2" charset="-122"/>
              <a:ea typeface="华文楷体" panose="02010600040101010101" pitchFamily="2" charset="-122"/>
            </a:endParaRPr>
          </a:p>
        </p:txBody>
      </p:sp>
      <p:sp>
        <p:nvSpPr>
          <p:cNvPr id="4" name="内容占位符 3">
            <a:extLst>
              <a:ext uri="{FF2B5EF4-FFF2-40B4-BE49-F238E27FC236}">
                <a16:creationId xmlns:a16="http://schemas.microsoft.com/office/drawing/2014/main" id="{6CE5038E-040B-1557-AA18-685DF8644FB2}"/>
              </a:ext>
            </a:extLst>
          </p:cNvPr>
          <p:cNvSpPr>
            <a:spLocks noGrp="1"/>
          </p:cNvSpPr>
          <p:nvPr>
            <p:ph sz="half" idx="2"/>
          </p:nvPr>
        </p:nvSpPr>
        <p:spPr>
          <a:xfrm>
            <a:off x="847725" y="4025759"/>
            <a:ext cx="11344275" cy="1928039"/>
          </a:xfrm>
        </p:spPr>
        <p:txBody>
          <a:bodyPr/>
          <a:lstStyle/>
          <a:p>
            <a:pPr marL="0" indent="0">
              <a:buNone/>
            </a:pPr>
            <a:r>
              <a:rPr lang="en-US" altLang="zh-CN" sz="3200" dirty="0">
                <a:solidFill>
                  <a:srgbClr val="014980"/>
                </a:solidFill>
                <a:latin typeface="华文楷体" panose="02010600040101010101" pitchFamily="2" charset="-122"/>
                <a:ea typeface="华文楷体" panose="02010600040101010101" pitchFamily="2" charset="-122"/>
              </a:rPr>
              <a:t>Content creation                     </a:t>
            </a:r>
            <a:r>
              <a:rPr lang="en-GB" altLang="zh-CN" sz="3200" dirty="0">
                <a:solidFill>
                  <a:srgbClr val="014980"/>
                </a:solidFill>
                <a:latin typeface="Times New Roman" panose="02020603050405020304" pitchFamily="18" charset="0"/>
                <a:cs typeface="Times New Roman" panose="02020603050405020304" pitchFamily="18" charset="0"/>
              </a:rPr>
              <a:t>link; add; complete; transmit; extend</a:t>
            </a:r>
            <a:endParaRPr lang="en-GB" altLang="zh-CN" sz="3200" dirty="0">
              <a:solidFill>
                <a:srgbClr val="014980"/>
              </a:solidFill>
              <a:latin typeface="华文楷体" panose="02010600040101010101" pitchFamily="2" charset="-122"/>
              <a:ea typeface="华文楷体" panose="02010600040101010101" pitchFamily="2" charset="-122"/>
            </a:endParaRPr>
          </a:p>
          <a:p>
            <a:pPr marL="0" indent="0">
              <a:buNone/>
            </a:pPr>
            <a:r>
              <a:rPr lang="zh-CN" altLang="en-US" sz="3200" dirty="0">
                <a:solidFill>
                  <a:srgbClr val="014980"/>
                </a:solidFill>
                <a:latin typeface="华文楷体" panose="02010600040101010101" pitchFamily="2" charset="-122"/>
                <a:ea typeface="华文楷体" panose="02010600040101010101" pitchFamily="2" charset="-122"/>
              </a:rPr>
              <a:t>内容要创造</a:t>
            </a:r>
            <a:endParaRPr lang="en-US" altLang="zh-CN" sz="3200" dirty="0">
              <a:solidFill>
                <a:srgbClr val="014980"/>
              </a:solidFill>
              <a:latin typeface="华文楷体" panose="02010600040101010101" pitchFamily="2" charset="-122"/>
              <a:ea typeface="华文楷体" panose="02010600040101010101" pitchFamily="2" charset="-122"/>
            </a:endParaRPr>
          </a:p>
          <a:p>
            <a:endParaRPr lang="zh-CN" altLang="en-US" dirty="0"/>
          </a:p>
        </p:txBody>
      </p:sp>
      <p:sp>
        <p:nvSpPr>
          <p:cNvPr id="6" name="文本框 5">
            <a:extLst>
              <a:ext uri="{FF2B5EF4-FFF2-40B4-BE49-F238E27FC236}">
                <a16:creationId xmlns:a16="http://schemas.microsoft.com/office/drawing/2014/main" id="{4C54B1F4-DD27-94C3-154A-EEE7C0A175D8}"/>
              </a:ext>
            </a:extLst>
          </p:cNvPr>
          <p:cNvSpPr txBox="1"/>
          <p:nvPr/>
        </p:nvSpPr>
        <p:spPr>
          <a:xfrm>
            <a:off x="8360842" y="5653760"/>
            <a:ext cx="3376456" cy="800219"/>
          </a:xfrm>
          <a:prstGeom prst="rect">
            <a:avLst/>
          </a:prstGeom>
          <a:noFill/>
        </p:spPr>
        <p:txBody>
          <a:bodyPr wrap="square">
            <a:spAutoFit/>
          </a:bodyPr>
          <a:lstStyle/>
          <a:p>
            <a:r>
              <a:rPr lang="en-US" altLang="zh-CN" sz="2800"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a:t>
            </a:r>
            <a:r>
              <a:rPr lang="zh-CN" altLang="en-US" sz="2800"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王初明 </a:t>
            </a:r>
            <a:r>
              <a:rPr lang="en-US" altLang="zh-CN" sz="2800"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2016, 2022) </a:t>
            </a:r>
            <a:br>
              <a:rPr lang="zh-CN" altLang="en-US" sz="1800" b="1" dirty="0">
                <a:solidFill>
                  <a:srgbClr val="2A50A1"/>
                </a:solidFill>
                <a:latin typeface="Arial" panose="020B0604020202020204" pitchFamily="34" charset="0"/>
                <a:cs typeface="Arial" panose="020B0604020202020204" pitchFamily="34" charset="0"/>
              </a:rPr>
            </a:br>
            <a:endParaRPr lang="zh-CN" altLang="en-US" dirty="0"/>
          </a:p>
        </p:txBody>
      </p:sp>
    </p:spTree>
    <p:extLst>
      <p:ext uri="{BB962C8B-B14F-4D97-AF65-F5344CB8AC3E}">
        <p14:creationId xmlns:p14="http://schemas.microsoft.com/office/powerpoint/2010/main" val="3978833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25A6D32B-8108-6A68-7E3B-AE7F5A7B03CE}"/>
              </a:ext>
            </a:extLst>
          </p:cNvPr>
          <p:cNvSpPr>
            <a:spLocks noGrp="1"/>
          </p:cNvSpPr>
          <p:nvPr>
            <p:ph idx="1"/>
          </p:nvPr>
        </p:nvSpPr>
        <p:spPr>
          <a:xfrm>
            <a:off x="516731" y="1000125"/>
            <a:ext cx="11501438" cy="5400674"/>
          </a:xfrm>
        </p:spPr>
        <p:txBody>
          <a:bodyPr>
            <a:normAutofit/>
          </a:bodyPr>
          <a:lstStyle/>
          <a:p>
            <a:pPr marL="0" indent="0" algn="just">
              <a:buNone/>
            </a:pPr>
            <a:r>
              <a:rPr lang="en-US" altLang="zh-CN" sz="3200" b="1"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sz="3200" b="1"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heoretical development: </a:t>
            </a:r>
          </a:p>
          <a:p>
            <a:pPr marL="0" indent="0" algn="just">
              <a:buNone/>
            </a:pPr>
            <a:endParaRPr lang="en-US" altLang="zh-CN" sz="3200" b="1"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66700" indent="-266700" algn="just"/>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Wang, C. M. &amp; Wang, M. 2015. Effect of alignment on L2 written </a:t>
            </a:r>
            <a:r>
              <a:rPr lang="en-US" altLang="zh-CN" sz="32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p</a:t>
            </a:r>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roduction[J]. </a:t>
            </a:r>
            <a:r>
              <a:rPr lang="en-US" altLang="zh-CN" sz="3200" i="1"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Applied Linguistics</a:t>
            </a:r>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 36(5): 503-526.</a:t>
            </a:r>
          </a:p>
          <a:p>
            <a:pPr marL="266700" indent="-266700" algn="just"/>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Zhang, X. Y. 2017. Effects of receptive-productive </a:t>
            </a:r>
            <a:r>
              <a:rPr lang="en-US" altLang="zh-CN" sz="32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i</a:t>
            </a:r>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ntegration </a:t>
            </a:r>
            <a:r>
              <a:rPr lang="en-US" altLang="zh-CN" sz="32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asks and prior knowledge of component </a:t>
            </a:r>
            <a:r>
              <a:rPr lang="en-US" altLang="zh-CN" sz="32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ords on L2 collocation </a:t>
            </a:r>
            <a:r>
              <a:rPr lang="en-US" altLang="zh-CN" sz="32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d</a:t>
            </a:r>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evelopment[J]. </a:t>
            </a:r>
            <a:r>
              <a:rPr lang="en-US" altLang="zh-CN" sz="3200" i="1"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System</a:t>
            </a:r>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 66: 156-167.</a:t>
            </a:r>
            <a:endParaRPr lang="zh-CN" altLang="zh-CN" sz="3200" kern="100" dirty="0">
              <a:solidFill>
                <a:srgbClr val="014980"/>
              </a:solidFill>
              <a:effectLst/>
              <a:latin typeface="等线" panose="02010600030101010101" pitchFamily="2" charset="-122"/>
              <a:ea typeface="等线" panose="02010600030101010101" pitchFamily="2" charset="-122"/>
              <a:cs typeface="Times New Roman" panose="02020603050405020304" pitchFamily="18" charset="0"/>
            </a:endParaRPr>
          </a:p>
          <a:p>
            <a:pPr marL="266700" indent="-266700" algn="just"/>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Zhang, X. P., Lu, X. F. &amp; Li, W. W. 2021. Beyond differences: Assessing effects of shared </a:t>
            </a:r>
            <a:r>
              <a:rPr lang="en-US" altLang="zh-CN" sz="32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l</a:t>
            </a:r>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inguistic </a:t>
            </a:r>
            <a:r>
              <a:rPr lang="en-US" altLang="zh-CN" sz="32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f</a:t>
            </a:r>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eatures on L2 writing </a:t>
            </a:r>
            <a:r>
              <a:rPr lang="en-US" altLang="zh-CN" sz="32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q</a:t>
            </a:r>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uality of two </a:t>
            </a:r>
            <a:r>
              <a:rPr lang="en-US" altLang="zh-CN" sz="32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g</a:t>
            </a:r>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enres[J]. </a:t>
            </a:r>
            <a:r>
              <a:rPr lang="en-US" altLang="zh-CN" sz="3200" i="1"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Applied Linguistics</a:t>
            </a:r>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 1-29.</a:t>
            </a:r>
          </a:p>
          <a:p>
            <a:pPr marL="266700" indent="-266700" algn="just"/>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66700" indent="-266700" algn="just"/>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pPr marL="266700" indent="-266700" algn="just"/>
            <a:endParaRPr lang="zh-CN" altLang="zh-CN" sz="2400"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40017514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1CB2900-7551-95D2-7574-8A3216D04265}"/>
              </a:ext>
            </a:extLst>
          </p:cNvPr>
          <p:cNvSpPr>
            <a:spLocks noGrp="1"/>
          </p:cNvSpPr>
          <p:nvPr>
            <p:ph idx="1"/>
          </p:nvPr>
        </p:nvSpPr>
        <p:spPr>
          <a:xfrm>
            <a:off x="357188" y="442913"/>
            <a:ext cx="11644312" cy="5801036"/>
          </a:xfrm>
        </p:spPr>
        <p:txBody>
          <a:bodyPr>
            <a:normAutofit fontScale="85000" lnSpcReduction="20000"/>
          </a:bodyPr>
          <a:lstStyle/>
          <a:p>
            <a:pPr marL="0" indent="0" algn="just">
              <a:buNone/>
            </a:pPr>
            <a:r>
              <a:rPr lang="en-US" altLang="zh-CN" sz="3500" b="1"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Pedagogical studies:</a:t>
            </a:r>
          </a:p>
          <a:p>
            <a:pPr marL="0" indent="0" algn="just">
              <a:buNone/>
            </a:pPr>
            <a:endParaRPr lang="en-US" altLang="zh-CN" sz="3500" b="1"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66700" indent="-266700" algn="just"/>
            <a:r>
              <a:rPr lang="en-US" altLang="zh-CN" sz="35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Zhang, X. Y. 2017. Reading-writing integrated tasks, comprehensive </a:t>
            </a:r>
            <a:r>
              <a:rPr lang="en-US" altLang="zh-CN" sz="35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sz="35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orrective </a:t>
            </a:r>
            <a:r>
              <a:rPr lang="en-US" altLang="zh-CN" sz="35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f</a:t>
            </a:r>
            <a:r>
              <a:rPr lang="en-US" altLang="zh-CN" sz="35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eedback, and EFL writing </a:t>
            </a:r>
            <a:r>
              <a:rPr lang="en-US" altLang="zh-CN" sz="35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d</a:t>
            </a:r>
            <a:r>
              <a:rPr lang="en-US" altLang="zh-CN" sz="35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evelopment [J]. </a:t>
            </a:r>
            <a:r>
              <a:rPr lang="en-US" altLang="zh-CN" sz="3500" i="1"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Language Teaching Research</a:t>
            </a:r>
            <a:r>
              <a:rPr lang="en-US" altLang="zh-CN" sz="35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 21(2): </a:t>
            </a:r>
            <a:r>
              <a:rPr lang="en-US" altLang="zh-CN" sz="35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217-240. </a:t>
            </a:r>
          </a:p>
          <a:p>
            <a:pPr marL="266700" indent="-266700" algn="just"/>
            <a:r>
              <a:rPr lang="en-US" altLang="zh-CN" sz="35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Peng, J. F., Wang, C. M., &amp; Lu, X. F. 2018. Effect of the linguistic complexity of the input text on alignment, writing fluency, and writing accuracy in the continuation task[J]. </a:t>
            </a:r>
            <a:r>
              <a:rPr lang="en-US" altLang="zh-CN" sz="3500" i="1"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Language Teaching Research</a:t>
            </a:r>
            <a:r>
              <a:rPr lang="en-US" altLang="zh-CN" sz="35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 24(3): 364-381.</a:t>
            </a:r>
            <a:endParaRPr lang="zh-CN" altLang="zh-CN" sz="3500" kern="100" dirty="0">
              <a:solidFill>
                <a:srgbClr val="014980"/>
              </a:solidFill>
              <a:effectLst/>
              <a:latin typeface="等线" panose="02010600030101010101" pitchFamily="2" charset="-122"/>
              <a:ea typeface="等线" panose="02010600030101010101" pitchFamily="2" charset="-122"/>
              <a:cs typeface="Times New Roman" panose="02020603050405020304" pitchFamily="18" charset="0"/>
            </a:endParaRPr>
          </a:p>
          <a:p>
            <a:pPr marL="266700" indent="-266700" algn="just"/>
            <a:r>
              <a:rPr lang="en-US" altLang="zh-CN" sz="35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Zhou, X. &amp; Wang, C. M. 2021. Effects of interactive </a:t>
            </a:r>
            <a:r>
              <a:rPr lang="en-US" altLang="zh-CN" sz="35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a</a:t>
            </a:r>
            <a:r>
              <a:rPr lang="en-US" altLang="zh-CN" sz="35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lignment on L2 vocabulary </a:t>
            </a:r>
            <a:r>
              <a:rPr lang="en-US" altLang="zh-CN" sz="35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l</a:t>
            </a:r>
            <a:r>
              <a:rPr lang="en-US" altLang="zh-CN" sz="35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earning by Chinese EFL learners[J]. </a:t>
            </a:r>
            <a:r>
              <a:rPr lang="en-US" altLang="zh-CN" sz="3500" i="1"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Language Teaching Research</a:t>
            </a:r>
            <a:r>
              <a:rPr lang="en-US" altLang="zh-CN" sz="35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 1-31.</a:t>
            </a:r>
          </a:p>
          <a:p>
            <a:pPr marL="266700" indent="-266700" algn="just"/>
            <a:r>
              <a:rPr lang="en-US" sz="3500" kern="100" dirty="0">
                <a:solidFill>
                  <a:srgbClr val="014980"/>
                </a:solidFill>
                <a:effectLst/>
                <a:latin typeface="Times New Roman" panose="02020603050405020304" pitchFamily="18" charset="0"/>
                <a:ea typeface="SimSun" panose="02010600030101010101" pitchFamily="2" charset="-122"/>
                <a:cs typeface="Times New Roman" panose="02020603050405020304" pitchFamily="18" charset="0"/>
              </a:rPr>
              <a:t>Xie, Y., &amp; Zhu, D. 2023. Effects of participatory structure of pre-task planning on EFL learners’ linguistic performance and alignment in the continuation writing task[J]. </a:t>
            </a:r>
            <a:r>
              <a:rPr lang="en-US" sz="3500" i="1" kern="100" dirty="0">
                <a:solidFill>
                  <a:srgbClr val="014980"/>
                </a:solidFill>
                <a:effectLst/>
                <a:latin typeface="Times New Roman" panose="02020603050405020304" pitchFamily="18" charset="0"/>
                <a:ea typeface="SimSun" panose="02010600030101010101" pitchFamily="2" charset="-122"/>
                <a:cs typeface="Times New Roman" panose="02020603050405020304" pitchFamily="18" charset="0"/>
              </a:rPr>
              <a:t>System</a:t>
            </a:r>
            <a:r>
              <a:rPr lang="en-US" sz="3500" kern="100" dirty="0">
                <a:solidFill>
                  <a:srgbClr val="014980"/>
                </a:solidFill>
                <a:effectLst/>
                <a:latin typeface="Times New Roman" panose="02020603050405020304" pitchFamily="18" charset="0"/>
                <a:ea typeface="SimSun" panose="02010600030101010101" pitchFamily="2" charset="-122"/>
                <a:cs typeface="Times New Roman" panose="02020603050405020304" pitchFamily="18" charset="0"/>
              </a:rPr>
              <a:t>, 114, 1-11. </a:t>
            </a:r>
            <a:endParaRPr lang="en-GB" sz="3500" kern="100" dirty="0">
              <a:solidFill>
                <a:srgbClr val="014980"/>
              </a:solidFill>
              <a:effectLst/>
              <a:latin typeface="Calibri" panose="020F0502020204030204" pitchFamily="34" charset="0"/>
              <a:ea typeface="SimSun" panose="02010600030101010101" pitchFamily="2" charset="-122"/>
              <a:cs typeface="Times New Roman" panose="02020603050405020304" pitchFamily="18" charset="0"/>
            </a:endParaRPr>
          </a:p>
          <a:p>
            <a:pPr marL="266700" indent="-266700" algn="just"/>
            <a:endParaRPr lang="zh-CN" altLang="zh-CN" kern="100" dirty="0">
              <a:effectLst/>
              <a:latin typeface="等线" panose="02010600030101010101" pitchFamily="2" charset="-122"/>
              <a:ea typeface="等线" panose="02010600030101010101" pitchFamily="2" charset="-122"/>
              <a:cs typeface="Times New Roman" panose="02020603050405020304" pitchFamily="18" charset="0"/>
            </a:endParaRPr>
          </a:p>
          <a:p>
            <a:endParaRPr lang="zh-CN" altLang="en-US" dirty="0"/>
          </a:p>
        </p:txBody>
      </p:sp>
    </p:spTree>
    <p:extLst>
      <p:ext uri="{BB962C8B-B14F-4D97-AF65-F5344CB8AC3E}">
        <p14:creationId xmlns:p14="http://schemas.microsoft.com/office/powerpoint/2010/main" val="35460292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B84078AB-5C73-BF99-ED6E-82A733B2929B}"/>
              </a:ext>
            </a:extLst>
          </p:cNvPr>
          <p:cNvSpPr txBox="1"/>
          <p:nvPr/>
        </p:nvSpPr>
        <p:spPr>
          <a:xfrm>
            <a:off x="966787" y="1165727"/>
            <a:ext cx="10258426" cy="4216539"/>
          </a:xfrm>
          <a:prstGeom prst="rect">
            <a:avLst/>
          </a:prstGeom>
          <a:noFill/>
        </p:spPr>
        <p:txBody>
          <a:bodyPr wrap="square">
            <a:spAutoFit/>
          </a:bodyPr>
          <a:lstStyle/>
          <a:p>
            <a:pPr marL="266700" indent="-266700" algn="just">
              <a:lnSpc>
                <a:spcPct val="150000"/>
              </a:lnSpc>
            </a:pPr>
            <a:r>
              <a:rPr lang="en-US" altLang="zh-CN" sz="3200" b="1"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Language testing:</a:t>
            </a:r>
          </a:p>
          <a:p>
            <a:pPr marL="266700" indent="-266700" algn="just"/>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Ye, W. &amp; Ren, W. 2019. Source use in the story </a:t>
            </a:r>
            <a:r>
              <a:rPr lang="en-US" altLang="zh-CN" sz="32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c</a:t>
            </a:r>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ontinuation </a:t>
            </a:r>
            <a:r>
              <a:rPr lang="en-US" altLang="zh-CN" sz="32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w</a:t>
            </a:r>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riting </a:t>
            </a:r>
            <a:r>
              <a:rPr lang="en-US" altLang="zh-CN" sz="3200" kern="100" dirty="0">
                <a:solidFill>
                  <a:srgbClr val="014980"/>
                </a:solidFill>
                <a:latin typeface="Times New Roman" panose="02020603050405020304" pitchFamily="18" charset="0"/>
                <a:ea typeface="宋体" panose="02010600030101010101" pitchFamily="2" charset="-122"/>
                <a:cs typeface="Times New Roman" panose="02020603050405020304" pitchFamily="18" charset="0"/>
              </a:rPr>
              <a:t>t</a:t>
            </a:r>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ask [J].</a:t>
            </a:r>
            <a:r>
              <a:rPr lang="en-US" altLang="zh-CN" sz="3200" i="1"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 Assessing Writing</a:t>
            </a:r>
            <a:r>
              <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rPr>
              <a:t>, 39(4): 39-49.</a:t>
            </a:r>
          </a:p>
          <a:p>
            <a:pPr marL="266700" indent="-266700" algn="just"/>
            <a:endParaRPr lang="en-US" altLang="zh-CN" sz="3200" kern="100" dirty="0">
              <a:solidFill>
                <a:srgbClr val="014980"/>
              </a:solidFill>
              <a:effectLst/>
              <a:latin typeface="Times New Roman" panose="02020603050405020304" pitchFamily="18" charset="0"/>
              <a:ea typeface="宋体" panose="02010600030101010101" pitchFamily="2" charset="-122"/>
              <a:cs typeface="Times New Roman" panose="02020603050405020304" pitchFamily="18" charset="0"/>
            </a:endParaRPr>
          </a:p>
          <a:p>
            <a:pPr marL="266700" indent="-266700" algn="just"/>
            <a:r>
              <a:rPr lang="en-US" sz="3200" kern="100" dirty="0">
                <a:solidFill>
                  <a:srgbClr val="014980"/>
                </a:solidFill>
                <a:effectLst/>
                <a:latin typeface="Times New Roman" panose="02020603050405020304" pitchFamily="18" charset="0"/>
                <a:ea typeface="SimSun" panose="02010600030101010101" pitchFamily="2" charset="-122"/>
                <a:cs typeface="Times New Roman" panose="02020603050405020304" pitchFamily="18" charset="0"/>
              </a:rPr>
              <a:t>Shi, B., Huang, L., &amp; Lu, X. 2020. Effect of prompt type on test-takers’ writing performance and writing strategy use in the continuation task[J]. </a:t>
            </a:r>
            <a:r>
              <a:rPr lang="en-US" sz="3200" i="1" kern="100" dirty="0">
                <a:solidFill>
                  <a:srgbClr val="014980"/>
                </a:solidFill>
                <a:effectLst/>
                <a:latin typeface="Times New Roman" panose="02020603050405020304" pitchFamily="18" charset="0"/>
                <a:ea typeface="SimSun" panose="02010600030101010101" pitchFamily="2" charset="-122"/>
                <a:cs typeface="Times New Roman" panose="02020603050405020304" pitchFamily="18" charset="0"/>
              </a:rPr>
              <a:t>Language Testing</a:t>
            </a:r>
            <a:r>
              <a:rPr lang="en-US" sz="3200" kern="100" dirty="0">
                <a:solidFill>
                  <a:srgbClr val="014980"/>
                </a:solidFill>
                <a:effectLst/>
                <a:latin typeface="Times New Roman" panose="02020603050405020304" pitchFamily="18" charset="0"/>
                <a:ea typeface="SimSun" panose="02010600030101010101" pitchFamily="2" charset="-122"/>
                <a:cs typeface="Times New Roman" panose="02020603050405020304" pitchFamily="18" charset="0"/>
              </a:rPr>
              <a:t>, 37(02), 1-28. </a:t>
            </a:r>
          </a:p>
          <a:p>
            <a:pPr marL="266700" indent="-266700" algn="just"/>
            <a:endParaRPr lang="en-US" altLang="zh-CN" sz="2800" kern="100" dirty="0">
              <a:effectLst/>
              <a:latin typeface="Times New Roman" panose="02020603050405020304" pitchFamily="18" charset="0"/>
              <a:ea typeface="宋体"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37540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0DBB26-7BA4-3389-A3BA-9EA51FB75D94}"/>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3A7CA9EE-B7CD-C7AF-9FAF-8C5CB52C449B}"/>
              </a:ext>
            </a:extLst>
          </p:cNvPr>
          <p:cNvSpPr>
            <a:spLocks noGrp="1"/>
          </p:cNvSpPr>
          <p:nvPr>
            <p:ph idx="1"/>
          </p:nvPr>
        </p:nvSpPr>
        <p:spPr/>
        <p:txBody>
          <a:bodyPr/>
          <a:lstStyle/>
          <a:p>
            <a:pPr marL="0" indent="0">
              <a:buNone/>
            </a:pPr>
            <a:r>
              <a:rPr lang="zh-CN" altLang="en-US" sz="3600" dirty="0">
                <a:solidFill>
                  <a:srgbClr val="014980"/>
                </a:solidFill>
                <a:ea typeface="KaiTi" panose="02010609060101010101" pitchFamily="49" charset="-122"/>
                <a:cs typeface="Times New Roman" panose="02020603050405020304" pitchFamily="18" charset="0"/>
              </a:rPr>
              <a:t>基于续论的语言教学法</a:t>
            </a:r>
            <a:endParaRPr lang="en-US" altLang="zh-CN" sz="3600" dirty="0">
              <a:solidFill>
                <a:srgbClr val="014980"/>
              </a:solidFill>
              <a:ea typeface="KaiTi" panose="02010609060101010101" pitchFamily="49" charset="-122"/>
              <a:cs typeface="Times New Roman" panose="02020603050405020304" pitchFamily="18" charset="0"/>
            </a:endParaRPr>
          </a:p>
          <a:p>
            <a:pPr marL="0" indent="0">
              <a:buNone/>
            </a:pPr>
            <a:r>
              <a:rPr lang="en-US" altLang="zh-CN" sz="3600" dirty="0">
                <a:solidFill>
                  <a:srgbClr val="014980"/>
                </a:solidFill>
                <a:ea typeface="KaiTi" panose="02010609060101010101" pitchFamily="49" charset="-122"/>
                <a:cs typeface="Times New Roman" panose="02020603050405020304" pitchFamily="18" charset="0"/>
              </a:rPr>
              <a:t>The </a:t>
            </a:r>
            <a:r>
              <a:rPr lang="en-US" altLang="zh-CN" sz="3600" i="1" dirty="0">
                <a:solidFill>
                  <a:srgbClr val="014980"/>
                </a:solidFill>
                <a:ea typeface="KaiTi" panose="02010609060101010101" pitchFamily="49" charset="-122"/>
                <a:cs typeface="Times New Roman" panose="02020603050405020304" pitchFamily="18" charset="0"/>
              </a:rPr>
              <a:t>xu</a:t>
            </a:r>
            <a:r>
              <a:rPr lang="en-US" altLang="zh-CN" sz="3600" dirty="0">
                <a:solidFill>
                  <a:srgbClr val="014980"/>
                </a:solidFill>
                <a:ea typeface="KaiTi" panose="02010609060101010101" pitchFamily="49" charset="-122"/>
                <a:cs typeface="Times New Roman" panose="02020603050405020304" pitchFamily="18" charset="0"/>
              </a:rPr>
              <a:t>-based instruction (XBI)</a:t>
            </a:r>
          </a:p>
          <a:p>
            <a:pPr marL="0" indent="0">
              <a:buNone/>
            </a:pPr>
            <a:endParaRPr lang="en-US" altLang="zh-CN" sz="3600" dirty="0">
              <a:solidFill>
                <a:srgbClr val="014980"/>
              </a:solidFill>
              <a:ea typeface="KaiTi" panose="02010609060101010101" pitchFamily="49" charset="-122"/>
              <a:cs typeface="Times New Roman" panose="02020603050405020304" pitchFamily="18" charset="0"/>
            </a:endParaRPr>
          </a:p>
          <a:p>
            <a:pPr marL="0" indent="0">
              <a:buNone/>
            </a:pPr>
            <a:r>
              <a:rPr lang="zh-CN" altLang="zh-CN" sz="3600" dirty="0">
                <a:solidFill>
                  <a:srgbClr val="014980"/>
                </a:solidFill>
                <a:ea typeface="KaiTi" panose="02010609060101010101" pitchFamily="49" charset="-122"/>
                <a:cs typeface="Times New Roman" panose="02020603050405020304" pitchFamily="18" charset="0"/>
              </a:rPr>
              <a:t>基于续论的国际中文</a:t>
            </a:r>
            <a:r>
              <a:rPr lang="zh-CN" altLang="en-US" sz="3600" dirty="0">
                <a:solidFill>
                  <a:srgbClr val="014980"/>
                </a:solidFill>
                <a:ea typeface="KaiTi" panose="02010609060101010101" pitchFamily="49" charset="-122"/>
                <a:cs typeface="Times New Roman" panose="02020603050405020304" pitchFamily="18" charset="0"/>
              </a:rPr>
              <a:t>教学</a:t>
            </a:r>
            <a:endParaRPr lang="en-US" altLang="zh-CN" sz="3600" dirty="0">
              <a:solidFill>
                <a:srgbClr val="014980"/>
              </a:solidFill>
              <a:ea typeface="KaiTi" panose="02010609060101010101" pitchFamily="49" charset="-122"/>
              <a:cs typeface="Times New Roman" panose="02020603050405020304" pitchFamily="18" charset="0"/>
            </a:endParaRPr>
          </a:p>
          <a:p>
            <a:pPr marL="0" indent="0">
              <a:buNone/>
            </a:pPr>
            <a:r>
              <a:rPr lang="en-US" altLang="zh-CN" sz="3600" dirty="0">
                <a:solidFill>
                  <a:srgbClr val="014980"/>
                </a:solidFill>
                <a:ea typeface="KaiTi" panose="02010609060101010101" pitchFamily="49" charset="-122"/>
              </a:rPr>
              <a:t>The </a:t>
            </a:r>
            <a:r>
              <a:rPr lang="en-US" altLang="zh-CN" sz="3600" i="1" dirty="0">
                <a:solidFill>
                  <a:srgbClr val="014980"/>
                </a:solidFill>
                <a:ea typeface="KaiTi" panose="02010609060101010101" pitchFamily="49" charset="-122"/>
              </a:rPr>
              <a:t>xu</a:t>
            </a:r>
            <a:r>
              <a:rPr lang="en-US" altLang="zh-CN" sz="3600" dirty="0">
                <a:solidFill>
                  <a:srgbClr val="014980"/>
                </a:solidFill>
                <a:ea typeface="KaiTi" panose="02010609060101010101" pitchFamily="49" charset="-122"/>
              </a:rPr>
              <a:t>-based CFL/CSL instruction</a:t>
            </a:r>
            <a:r>
              <a:rPr lang="zh-CN" altLang="en-US" sz="3600" dirty="0">
                <a:solidFill>
                  <a:srgbClr val="014980"/>
                </a:solidFill>
                <a:ea typeface="KaiTi" panose="02010609060101010101" pitchFamily="49" charset="-122"/>
                <a:cs typeface="Times New Roman" panose="02020603050405020304" pitchFamily="18" charset="0"/>
              </a:rPr>
              <a:t> </a:t>
            </a:r>
            <a:r>
              <a:rPr lang="en-US" altLang="zh-CN" sz="3600" dirty="0">
                <a:solidFill>
                  <a:srgbClr val="014980"/>
                </a:solidFill>
                <a:ea typeface="KaiTi" panose="02010609060101010101" pitchFamily="49" charset="-122"/>
                <a:cs typeface="Times New Roman" panose="02020603050405020304" pitchFamily="18" charset="0"/>
              </a:rPr>
              <a:t>(</a:t>
            </a:r>
            <a:r>
              <a:rPr lang="en-US" altLang="zh-CN" sz="3600" dirty="0">
                <a:solidFill>
                  <a:srgbClr val="014980"/>
                </a:solidFill>
                <a:ea typeface="KaiTi" panose="02010609060101010101" pitchFamily="49" charset="-122"/>
              </a:rPr>
              <a:t>XBCI)</a:t>
            </a:r>
            <a:endParaRPr lang="en-GB" altLang="zh-CN" sz="3600" dirty="0">
              <a:solidFill>
                <a:srgbClr val="014980"/>
              </a:solidFill>
            </a:endParaRPr>
          </a:p>
          <a:p>
            <a:endParaRPr lang="zh-CN" altLang="en-US" dirty="0"/>
          </a:p>
        </p:txBody>
      </p:sp>
    </p:spTree>
    <p:extLst>
      <p:ext uri="{BB962C8B-B14F-4D97-AF65-F5344CB8AC3E}">
        <p14:creationId xmlns:p14="http://schemas.microsoft.com/office/powerpoint/2010/main" val="31154736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78B5-4512-1A9C-4E39-9D248E3A15C4}"/>
              </a:ext>
            </a:extLst>
          </p:cNvPr>
          <p:cNvSpPr>
            <a:spLocks noGrp="1"/>
          </p:cNvSpPr>
          <p:nvPr>
            <p:ph type="title"/>
          </p:nvPr>
        </p:nvSpPr>
        <p:spPr>
          <a:xfrm>
            <a:off x="1144182" y="1047702"/>
            <a:ext cx="4448175" cy="1049235"/>
          </a:xfrm>
        </p:spPr>
        <p:txBody>
          <a:bodyPr>
            <a:normAutofit fontScale="90000"/>
          </a:bodyPr>
          <a:lstStyle/>
          <a:p>
            <a:r>
              <a:rPr lang="en-US" altLang="zh-CN" sz="6000" b="1" dirty="0">
                <a:solidFill>
                  <a:schemeClr val="bg2">
                    <a:lumMod val="25000"/>
                  </a:schemeClr>
                </a:solidFill>
                <a:latin typeface="Arial" panose="020B0604020202020204" pitchFamily="34" charset="0"/>
                <a:ea typeface="+mn-ea"/>
                <a:cs typeface="Arial" panose="020B0604020202020204" pitchFamily="34" charset="0"/>
              </a:rPr>
              <a:t>Contents</a:t>
            </a:r>
            <a:br>
              <a:rPr lang="en-GB" cap="none" dirty="0"/>
            </a:br>
            <a:endParaRPr lang="en-GB" cap="none" dirty="0"/>
          </a:p>
        </p:txBody>
      </p:sp>
      <p:sp>
        <p:nvSpPr>
          <p:cNvPr id="3" name="Content Placeholder 2">
            <a:extLst>
              <a:ext uri="{FF2B5EF4-FFF2-40B4-BE49-F238E27FC236}">
                <a16:creationId xmlns:a16="http://schemas.microsoft.com/office/drawing/2014/main" id="{5645C234-EB9F-FBC2-B77A-98295AF5C4BF}"/>
              </a:ext>
            </a:extLst>
          </p:cNvPr>
          <p:cNvSpPr>
            <a:spLocks noGrp="1"/>
          </p:cNvSpPr>
          <p:nvPr>
            <p:ph idx="1"/>
          </p:nvPr>
        </p:nvSpPr>
        <p:spPr>
          <a:xfrm>
            <a:off x="1252255" y="2294444"/>
            <a:ext cx="10816045" cy="3515854"/>
          </a:xfrm>
        </p:spPr>
        <p:txBody>
          <a:bodyPr>
            <a:normAutofit/>
          </a:bodyPr>
          <a:lstStyle/>
          <a:p>
            <a:pPr marL="514350" indent="-514350">
              <a:buFont typeface="+mj-lt"/>
              <a:buAutoNum type="arabicPeriod"/>
            </a:pPr>
            <a:r>
              <a:rPr lang="en-US" altLang="zh-CN" sz="3600" dirty="0">
                <a:solidFill>
                  <a:schemeClr val="bg2">
                    <a:lumMod val="25000"/>
                  </a:schemeClr>
                </a:solidFill>
                <a:ea typeface="华文楷体" panose="02010600040101010101" pitchFamily="2" charset="-122"/>
              </a:rPr>
              <a:t>Continuation (</a:t>
            </a:r>
            <a:r>
              <a:rPr lang="zh-CN" altLang="en-US" sz="3600" dirty="0">
                <a:solidFill>
                  <a:schemeClr val="bg2">
                    <a:lumMod val="25000"/>
                  </a:schemeClr>
                </a:solidFill>
                <a:ea typeface="华文楷体" panose="02010600040101010101" pitchFamily="2" charset="-122"/>
              </a:rPr>
              <a:t>续 </a:t>
            </a:r>
            <a:r>
              <a:rPr lang="en-US" altLang="zh-CN" sz="3600" i="1" dirty="0">
                <a:solidFill>
                  <a:schemeClr val="bg2">
                    <a:lumMod val="25000"/>
                  </a:schemeClr>
                </a:solidFill>
                <a:ea typeface="华文楷体" panose="02010600040101010101" pitchFamily="2" charset="-122"/>
              </a:rPr>
              <a:t>xu</a:t>
            </a:r>
            <a:r>
              <a:rPr lang="en-US" altLang="zh-CN" sz="3600" dirty="0">
                <a:solidFill>
                  <a:schemeClr val="bg2">
                    <a:lumMod val="25000"/>
                  </a:schemeClr>
                </a:solidFill>
                <a:ea typeface="华文楷体" panose="02010600040101010101" pitchFamily="2" charset="-122"/>
              </a:rPr>
              <a:t>): what and why</a:t>
            </a:r>
          </a:p>
          <a:p>
            <a:pPr marL="514350" indent="-514350">
              <a:buFont typeface="+mj-lt"/>
              <a:buAutoNum type="arabicPeriod"/>
            </a:pPr>
            <a:r>
              <a:rPr lang="en-US" altLang="zh-CN" sz="3600" dirty="0">
                <a:solidFill>
                  <a:schemeClr val="bg2">
                    <a:lumMod val="25000"/>
                  </a:schemeClr>
                </a:solidFill>
                <a:ea typeface="华文楷体" panose="02010600040101010101" pitchFamily="2" charset="-122"/>
              </a:rPr>
              <a:t>Continuation theory, or the </a:t>
            </a:r>
            <a:r>
              <a:rPr lang="en-US" altLang="zh-CN" sz="3600" i="1" dirty="0">
                <a:solidFill>
                  <a:schemeClr val="bg2">
                    <a:lumMod val="25000"/>
                  </a:schemeClr>
                </a:solidFill>
                <a:ea typeface="华文楷体" panose="02010600040101010101" pitchFamily="2" charset="-122"/>
              </a:rPr>
              <a:t>xu</a:t>
            </a:r>
            <a:r>
              <a:rPr lang="en-US" altLang="zh-CN" sz="3600" dirty="0">
                <a:solidFill>
                  <a:schemeClr val="bg2">
                    <a:lumMod val="25000"/>
                  </a:schemeClr>
                </a:solidFill>
                <a:ea typeface="华文楷体" panose="02010600040101010101" pitchFamily="2" charset="-122"/>
              </a:rPr>
              <a:t>-argument (</a:t>
            </a:r>
            <a:r>
              <a:rPr lang="zh-CN" altLang="en-US" sz="3600" dirty="0">
                <a:solidFill>
                  <a:schemeClr val="bg2">
                    <a:lumMod val="25000"/>
                  </a:schemeClr>
                </a:solidFill>
                <a:ea typeface="华文楷体" panose="02010600040101010101" pitchFamily="2" charset="-122"/>
              </a:rPr>
              <a:t>续论</a:t>
            </a:r>
            <a:r>
              <a:rPr lang="en-US" altLang="zh-CN" sz="3600" dirty="0">
                <a:solidFill>
                  <a:schemeClr val="bg2">
                    <a:lumMod val="25000"/>
                  </a:schemeClr>
                </a:solidFill>
                <a:ea typeface="华文楷体" panose="02010600040101010101" pitchFamily="2" charset="-122"/>
              </a:rPr>
              <a:t>)</a:t>
            </a:r>
          </a:p>
          <a:p>
            <a:pPr marL="514350" indent="-514350">
              <a:buFont typeface="+mj-lt"/>
              <a:buAutoNum type="arabicPeriod"/>
            </a:pPr>
            <a:r>
              <a:rPr lang="en-US" sz="3600" dirty="0">
                <a:solidFill>
                  <a:schemeClr val="bg2">
                    <a:lumMod val="25000"/>
                  </a:schemeClr>
                </a:solidFill>
                <a:ea typeface="华文楷体" panose="02010600040101010101" pitchFamily="2" charset="-122"/>
              </a:rPr>
              <a:t>The application of continuation theory in language instruction</a:t>
            </a:r>
          </a:p>
          <a:p>
            <a:pPr marL="514350" indent="-514350">
              <a:buFont typeface="+mj-lt"/>
              <a:buAutoNum type="arabicPeriod"/>
            </a:pPr>
            <a:r>
              <a:rPr lang="en-US" altLang="zh-CN" sz="3600" dirty="0">
                <a:solidFill>
                  <a:schemeClr val="bg2">
                    <a:lumMod val="25000"/>
                  </a:schemeClr>
                </a:solidFill>
                <a:ea typeface="华文楷体" panose="02010600040101010101" pitchFamily="2" charset="-122"/>
              </a:rPr>
              <a:t>Questions and discussion</a:t>
            </a:r>
          </a:p>
          <a:p>
            <a:pPr marL="0" indent="0">
              <a:buNone/>
            </a:pPr>
            <a:endParaRPr lang="en-GB" sz="3200" dirty="0">
              <a:solidFill>
                <a:schemeClr val="bg2">
                  <a:lumMod val="25000"/>
                </a:schemeClr>
              </a:solidFill>
            </a:endParaRPr>
          </a:p>
        </p:txBody>
      </p:sp>
    </p:spTree>
    <p:extLst>
      <p:ext uri="{BB962C8B-B14F-4D97-AF65-F5344CB8AC3E}">
        <p14:creationId xmlns:p14="http://schemas.microsoft.com/office/powerpoint/2010/main" val="37313447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21F61AE-BC0D-D7C2-8318-922DB78AD216}"/>
              </a:ext>
            </a:extLst>
          </p:cNvPr>
          <p:cNvSpPr>
            <a:spLocks noGrp="1"/>
          </p:cNvSpPr>
          <p:nvPr>
            <p:ph idx="1"/>
          </p:nvPr>
        </p:nvSpPr>
        <p:spPr>
          <a:xfrm>
            <a:off x="838201" y="1443038"/>
            <a:ext cx="10891837" cy="5272087"/>
          </a:xfrm>
        </p:spPr>
        <p:txBody>
          <a:bodyPr>
            <a:normAutofit fontScale="47500" lnSpcReduction="20000"/>
          </a:bodyPr>
          <a:lstStyle/>
          <a:p>
            <a:pPr marL="514350" indent="-514350">
              <a:lnSpc>
                <a:spcPct val="170000"/>
              </a:lnSpc>
              <a:buFont typeface="+mj-lt"/>
              <a:buAutoNum type="arabicPeriod"/>
            </a:pPr>
            <a:r>
              <a:rPr lang="zh-CN" altLang="en-US" sz="3800" dirty="0">
                <a:solidFill>
                  <a:srgbClr val="014980"/>
                </a:solidFill>
                <a:ea typeface="华文宋体" panose="02010600040101010101" pitchFamily="2" charset="-122"/>
                <a:cs typeface="Times New Roman" panose="02020603050405020304" pitchFamily="18" charset="0"/>
              </a:rPr>
              <a:t>洪炜</a:t>
            </a:r>
            <a:r>
              <a:rPr lang="en-US" altLang="zh-CN" sz="3800" dirty="0">
                <a:solidFill>
                  <a:srgbClr val="014980"/>
                </a:solidFill>
                <a:ea typeface="华文宋体" panose="02010600040101010101" pitchFamily="2" charset="-122"/>
                <a:cs typeface="Times New Roman" panose="02020603050405020304" pitchFamily="18" charset="0"/>
              </a:rPr>
              <a:t>, </a:t>
            </a:r>
            <a:r>
              <a:rPr lang="zh-CN" altLang="en-US" sz="3800" dirty="0">
                <a:solidFill>
                  <a:srgbClr val="014980"/>
                </a:solidFill>
                <a:ea typeface="华文宋体" panose="02010600040101010101" pitchFamily="2" charset="-122"/>
                <a:cs typeface="Times New Roman" panose="02020603050405020304" pitchFamily="18" charset="0"/>
              </a:rPr>
              <a:t>申昭贞</a:t>
            </a:r>
            <a:r>
              <a:rPr lang="en-US" altLang="zh-CN" sz="3800" dirty="0">
                <a:solidFill>
                  <a:srgbClr val="014980"/>
                </a:solidFill>
                <a:ea typeface="华文宋体" panose="02010600040101010101" pitchFamily="2" charset="-122"/>
                <a:cs typeface="Times New Roman" panose="02020603050405020304" pitchFamily="18" charset="0"/>
              </a:rPr>
              <a:t>. 2021. </a:t>
            </a:r>
            <a:r>
              <a:rPr lang="zh-CN" altLang="en-US" sz="3800" dirty="0">
                <a:solidFill>
                  <a:srgbClr val="014980"/>
                </a:solidFill>
                <a:ea typeface="华文宋体" panose="02010600040101010101" pitchFamily="2" charset="-122"/>
                <a:cs typeface="Times New Roman" panose="02020603050405020304" pitchFamily="18" charset="0"/>
              </a:rPr>
              <a:t>读后续听任务在汉语二语词汇学习中的有效性研究</a:t>
            </a:r>
            <a:r>
              <a:rPr lang="en-US" altLang="zh-CN" sz="3800" dirty="0">
                <a:solidFill>
                  <a:srgbClr val="014980"/>
                </a:solidFill>
                <a:ea typeface="华文宋体" panose="02010600040101010101" pitchFamily="2" charset="-122"/>
                <a:cs typeface="Times New Roman" panose="02020603050405020304" pitchFamily="18" charset="0"/>
              </a:rPr>
              <a:t>. </a:t>
            </a:r>
            <a:r>
              <a:rPr lang="zh-CN" altLang="en-US" sz="3800" dirty="0">
                <a:solidFill>
                  <a:srgbClr val="014980"/>
                </a:solidFill>
                <a:ea typeface="华文宋体" panose="02010600040101010101" pitchFamily="2" charset="-122"/>
                <a:cs typeface="Times New Roman" panose="02020603050405020304" pitchFamily="18" charset="0"/>
              </a:rPr>
              <a:t>汉语学习</a:t>
            </a:r>
            <a:endParaRPr lang="en-US" altLang="zh-CN" sz="3800" dirty="0">
              <a:solidFill>
                <a:srgbClr val="014980"/>
              </a:solidFill>
              <a:ea typeface="华文宋体" panose="02010600040101010101" pitchFamily="2" charset="-122"/>
              <a:cs typeface="Times New Roman" panose="02020603050405020304" pitchFamily="18" charset="0"/>
            </a:endParaRPr>
          </a:p>
          <a:p>
            <a:pPr marL="514350" indent="-514350">
              <a:lnSpc>
                <a:spcPct val="170000"/>
              </a:lnSpc>
              <a:buFont typeface="+mj-lt"/>
              <a:buAutoNum type="arabicPeriod"/>
            </a:pPr>
            <a:r>
              <a:rPr lang="zh-CN" altLang="en-US" sz="3800" dirty="0">
                <a:solidFill>
                  <a:srgbClr val="014980"/>
                </a:solidFill>
                <a:ea typeface="华文宋体" panose="02010600040101010101" pitchFamily="2" charset="-122"/>
                <a:cs typeface="Times New Roman" panose="02020603050405020304" pitchFamily="18" charset="0"/>
              </a:rPr>
              <a:t>王启</a:t>
            </a:r>
            <a:r>
              <a:rPr lang="en-US" altLang="zh-CN" sz="3800" dirty="0">
                <a:solidFill>
                  <a:srgbClr val="014980"/>
                </a:solidFill>
                <a:ea typeface="华文宋体" panose="02010600040101010101" pitchFamily="2" charset="-122"/>
                <a:cs typeface="Times New Roman" panose="02020603050405020304" pitchFamily="18" charset="0"/>
              </a:rPr>
              <a:t>.</a:t>
            </a:r>
            <a:r>
              <a:rPr lang="zh-CN" altLang="en-US" sz="3800" dirty="0">
                <a:solidFill>
                  <a:srgbClr val="014980"/>
                </a:solidFill>
                <a:ea typeface="华文宋体" panose="02010600040101010101" pitchFamily="2" charset="-122"/>
                <a:cs typeface="Times New Roman" panose="02020603050405020304" pitchFamily="18" charset="0"/>
              </a:rPr>
              <a:t> </a:t>
            </a:r>
            <a:r>
              <a:rPr lang="en-GB" altLang="zh-CN" sz="3800" dirty="0">
                <a:solidFill>
                  <a:srgbClr val="014980"/>
                </a:solidFill>
                <a:ea typeface="华文宋体" panose="02010600040101010101" pitchFamily="2" charset="-122"/>
                <a:cs typeface="Times New Roman" panose="02020603050405020304" pitchFamily="18" charset="0"/>
              </a:rPr>
              <a:t>2019. </a:t>
            </a:r>
            <a:r>
              <a:rPr lang="zh-CN" altLang="en-US" sz="3800" dirty="0">
                <a:solidFill>
                  <a:srgbClr val="014980"/>
                </a:solidFill>
                <a:ea typeface="华文宋体" panose="02010600040101010101" pitchFamily="2" charset="-122"/>
                <a:cs typeface="Times New Roman" panose="02020603050405020304" pitchFamily="18" charset="0"/>
              </a:rPr>
              <a:t>读后续写协同效应对汉语二语学习的影响</a:t>
            </a:r>
            <a:r>
              <a:rPr lang="en-GB" altLang="zh-CN" sz="3800" dirty="0">
                <a:solidFill>
                  <a:srgbClr val="014980"/>
                </a:solidFill>
                <a:ea typeface="华文宋体" panose="02010600040101010101" pitchFamily="2" charset="-122"/>
                <a:cs typeface="Times New Roman" panose="02020603050405020304" pitchFamily="18" charset="0"/>
              </a:rPr>
              <a:t>.</a:t>
            </a:r>
            <a:r>
              <a:rPr lang="zh-CN" altLang="en-US" sz="3800" dirty="0">
                <a:solidFill>
                  <a:srgbClr val="014980"/>
                </a:solidFill>
                <a:ea typeface="华文宋体" panose="02010600040101010101" pitchFamily="2" charset="-122"/>
                <a:cs typeface="Times New Roman" panose="02020603050405020304" pitchFamily="18" charset="0"/>
              </a:rPr>
              <a:t> 外语与外语教学</a:t>
            </a:r>
            <a:endParaRPr lang="en-GB" altLang="zh-CN" sz="3800" dirty="0">
              <a:solidFill>
                <a:srgbClr val="014980"/>
              </a:solidFill>
              <a:ea typeface="华文宋体" panose="02010600040101010101" pitchFamily="2" charset="-122"/>
              <a:cs typeface="Times New Roman" panose="02020603050405020304" pitchFamily="18" charset="0"/>
            </a:endParaRPr>
          </a:p>
          <a:p>
            <a:pPr marL="514350" indent="-514350">
              <a:lnSpc>
                <a:spcPct val="170000"/>
              </a:lnSpc>
              <a:buFont typeface="+mj-lt"/>
              <a:buAutoNum type="arabicPeriod"/>
            </a:pPr>
            <a:r>
              <a:rPr lang="zh-CN" altLang="en-US" sz="3800" dirty="0">
                <a:solidFill>
                  <a:srgbClr val="014980"/>
                </a:solidFill>
                <a:ea typeface="华文宋体" panose="02010600040101010101" pitchFamily="2" charset="-122"/>
                <a:cs typeface="Times New Roman" panose="02020603050405020304" pitchFamily="18" charset="0"/>
              </a:rPr>
              <a:t>王启</a:t>
            </a:r>
            <a:r>
              <a:rPr lang="en-US" altLang="zh-CN" sz="3800" dirty="0">
                <a:solidFill>
                  <a:srgbClr val="014980"/>
                </a:solidFill>
                <a:ea typeface="华文宋体" panose="02010600040101010101" pitchFamily="2" charset="-122"/>
                <a:cs typeface="Times New Roman" panose="02020603050405020304" pitchFamily="18" charset="0"/>
              </a:rPr>
              <a:t>.</a:t>
            </a:r>
            <a:r>
              <a:rPr lang="zh-CN" altLang="en-US" sz="3800" dirty="0">
                <a:solidFill>
                  <a:srgbClr val="014980"/>
                </a:solidFill>
                <a:ea typeface="华文宋体" panose="02010600040101010101" pitchFamily="2" charset="-122"/>
                <a:cs typeface="Times New Roman" panose="02020603050405020304" pitchFamily="18" charset="0"/>
              </a:rPr>
              <a:t> </a:t>
            </a:r>
            <a:r>
              <a:rPr lang="en-GB" altLang="zh-CN" sz="3800" dirty="0">
                <a:solidFill>
                  <a:srgbClr val="014980"/>
                </a:solidFill>
                <a:ea typeface="华文宋体" panose="02010600040101010101" pitchFamily="2" charset="-122"/>
                <a:cs typeface="Times New Roman" panose="02020603050405020304" pitchFamily="18" charset="0"/>
              </a:rPr>
              <a:t>2016. </a:t>
            </a:r>
            <a:r>
              <a:rPr lang="zh-CN" altLang="en-US" sz="3800" dirty="0">
                <a:solidFill>
                  <a:srgbClr val="014980"/>
                </a:solidFill>
                <a:ea typeface="华文宋体" panose="02010600040101010101" pitchFamily="2" charset="-122"/>
                <a:cs typeface="Times New Roman" panose="02020603050405020304" pitchFamily="18" charset="0"/>
              </a:rPr>
              <a:t>汉语二语读后续写的协同效应</a:t>
            </a:r>
            <a:r>
              <a:rPr lang="en-GB" altLang="zh-CN" sz="3800" dirty="0">
                <a:solidFill>
                  <a:srgbClr val="014980"/>
                </a:solidFill>
                <a:ea typeface="华文宋体" panose="02010600040101010101" pitchFamily="2" charset="-122"/>
                <a:cs typeface="Times New Roman" panose="02020603050405020304" pitchFamily="18" charset="0"/>
              </a:rPr>
              <a:t>.</a:t>
            </a:r>
            <a:r>
              <a:rPr lang="zh-CN" altLang="en-US" sz="3800" dirty="0">
                <a:solidFill>
                  <a:srgbClr val="014980"/>
                </a:solidFill>
                <a:ea typeface="华文宋体" panose="02010600040101010101" pitchFamily="2" charset="-122"/>
                <a:cs typeface="Times New Roman" panose="02020603050405020304" pitchFamily="18" charset="0"/>
              </a:rPr>
              <a:t> 现代外语</a:t>
            </a:r>
            <a:endParaRPr lang="en-GB" altLang="zh-CN" sz="3800" dirty="0">
              <a:solidFill>
                <a:srgbClr val="014980"/>
              </a:solidFill>
              <a:ea typeface="华文宋体" panose="02010600040101010101" pitchFamily="2" charset="-122"/>
              <a:cs typeface="Times New Roman" panose="02020603050405020304" pitchFamily="18" charset="0"/>
            </a:endParaRPr>
          </a:p>
          <a:p>
            <a:pPr marL="514350" indent="-514350">
              <a:lnSpc>
                <a:spcPct val="170000"/>
              </a:lnSpc>
              <a:buFont typeface="+mj-lt"/>
              <a:buAutoNum type="arabicPeriod"/>
            </a:pPr>
            <a:r>
              <a:rPr lang="zh-CN" altLang="en-US" sz="3800" dirty="0">
                <a:solidFill>
                  <a:srgbClr val="014980"/>
                </a:solidFill>
                <a:ea typeface="华文宋体" panose="02010600040101010101" pitchFamily="2" charset="-122"/>
                <a:cs typeface="Times New Roman" panose="02020603050405020304" pitchFamily="18" charset="0"/>
              </a:rPr>
              <a:t>徐富平</a:t>
            </a:r>
            <a:r>
              <a:rPr lang="en-US" altLang="zh-CN" sz="3800" dirty="0">
                <a:solidFill>
                  <a:srgbClr val="014980"/>
                </a:solidFill>
                <a:ea typeface="华文宋体" panose="02010600040101010101" pitchFamily="2" charset="-122"/>
                <a:cs typeface="Times New Roman" panose="02020603050405020304" pitchFamily="18" charset="0"/>
              </a:rPr>
              <a:t>, </a:t>
            </a:r>
            <a:r>
              <a:rPr lang="zh-CN" altLang="en-US" sz="3800" dirty="0">
                <a:solidFill>
                  <a:srgbClr val="014980"/>
                </a:solidFill>
                <a:ea typeface="华文宋体" panose="02010600040101010101" pitchFamily="2" charset="-122"/>
                <a:cs typeface="Times New Roman" panose="02020603050405020304" pitchFamily="18" charset="0"/>
              </a:rPr>
              <a:t>王初明</a:t>
            </a:r>
            <a:r>
              <a:rPr lang="en-US" altLang="zh-CN" sz="3800" dirty="0">
                <a:solidFill>
                  <a:srgbClr val="014980"/>
                </a:solidFill>
                <a:ea typeface="华文宋体" panose="02010600040101010101" pitchFamily="2" charset="-122"/>
                <a:cs typeface="Times New Roman" panose="02020603050405020304" pitchFamily="18" charset="0"/>
              </a:rPr>
              <a:t>. 2020. </a:t>
            </a:r>
            <a:r>
              <a:rPr lang="zh-CN" altLang="en-US" sz="3800" dirty="0">
                <a:solidFill>
                  <a:srgbClr val="014980"/>
                </a:solidFill>
                <a:ea typeface="华文宋体" panose="02010600040101010101" pitchFamily="2" charset="-122"/>
                <a:cs typeface="Times New Roman" panose="02020603050405020304" pitchFamily="18" charset="0"/>
              </a:rPr>
              <a:t>复诊续写任务促学医学汉语词汇的效应</a:t>
            </a:r>
            <a:r>
              <a:rPr lang="en-US" altLang="zh-CN" sz="3800" dirty="0">
                <a:solidFill>
                  <a:srgbClr val="014980"/>
                </a:solidFill>
                <a:ea typeface="华文宋体" panose="02010600040101010101" pitchFamily="2" charset="-122"/>
                <a:cs typeface="Times New Roman" panose="02020603050405020304" pitchFamily="18" charset="0"/>
              </a:rPr>
              <a:t>. </a:t>
            </a:r>
            <a:r>
              <a:rPr lang="zh-CN" altLang="en-US" sz="3800" dirty="0">
                <a:solidFill>
                  <a:srgbClr val="014980"/>
                </a:solidFill>
                <a:ea typeface="华文宋体" panose="02010600040101010101" pitchFamily="2" charset="-122"/>
                <a:cs typeface="Times New Roman" panose="02020603050405020304" pitchFamily="18" charset="0"/>
              </a:rPr>
              <a:t>解放军外国语学院学报</a:t>
            </a:r>
            <a:endParaRPr lang="en-GB" altLang="zh-CN" sz="3800" dirty="0">
              <a:solidFill>
                <a:srgbClr val="014980"/>
              </a:solidFill>
              <a:ea typeface="华文宋体" panose="02010600040101010101" pitchFamily="2" charset="-122"/>
              <a:cs typeface="Times New Roman" panose="02020603050405020304" pitchFamily="18" charset="0"/>
            </a:endParaRPr>
          </a:p>
          <a:p>
            <a:pPr marL="514350" indent="-514350">
              <a:lnSpc>
                <a:spcPct val="170000"/>
              </a:lnSpc>
              <a:buFont typeface="+mj-lt"/>
              <a:buAutoNum type="arabicPeriod"/>
            </a:pPr>
            <a:r>
              <a:rPr lang="zh-CN" altLang="en-US" sz="3800" dirty="0">
                <a:solidFill>
                  <a:srgbClr val="014980"/>
                </a:solidFill>
                <a:ea typeface="华文宋体" panose="02010600040101010101" pitchFamily="2" charset="-122"/>
                <a:cs typeface="Times New Roman" panose="02020603050405020304" pitchFamily="18" charset="0"/>
              </a:rPr>
              <a:t>杨梅，严晓朦</a:t>
            </a:r>
            <a:r>
              <a:rPr lang="en-US" altLang="zh-CN" sz="3800" dirty="0">
                <a:solidFill>
                  <a:srgbClr val="014980"/>
                </a:solidFill>
                <a:ea typeface="华文宋体" panose="02010600040101010101" pitchFamily="2" charset="-122"/>
                <a:cs typeface="Times New Roman" panose="02020603050405020304" pitchFamily="18" charset="0"/>
              </a:rPr>
              <a:t>. 2023. </a:t>
            </a:r>
            <a:r>
              <a:rPr lang="zh-CN" altLang="en-US" sz="3800" dirty="0">
                <a:solidFill>
                  <a:srgbClr val="014980"/>
                </a:solidFill>
                <a:ea typeface="华文宋体" panose="02010600040101010101" pitchFamily="2" charset="-122"/>
                <a:cs typeface="Times New Roman" panose="02020603050405020304" pitchFamily="18" charset="0"/>
              </a:rPr>
              <a:t>汉语关系从句的二语理解与产出</a:t>
            </a:r>
            <a:r>
              <a:rPr lang="en-US" altLang="zh-CN" sz="3800" dirty="0">
                <a:solidFill>
                  <a:srgbClr val="014980"/>
                </a:solidFill>
                <a:ea typeface="华文宋体" panose="02010600040101010101" pitchFamily="2" charset="-122"/>
                <a:cs typeface="Times New Roman" panose="02020603050405020304" pitchFamily="18" charset="0"/>
              </a:rPr>
              <a:t>——</a:t>
            </a:r>
            <a:r>
              <a:rPr lang="zh-CN" altLang="en-US" sz="3800" dirty="0">
                <a:solidFill>
                  <a:srgbClr val="014980"/>
                </a:solidFill>
                <a:ea typeface="华文宋体" panose="02010600040101010101" pitchFamily="2" charset="-122"/>
                <a:cs typeface="Times New Roman" panose="02020603050405020304" pitchFamily="18" charset="0"/>
              </a:rPr>
              <a:t>续论学习观视角</a:t>
            </a:r>
            <a:r>
              <a:rPr lang="en-US" altLang="zh-CN" sz="3800" dirty="0">
                <a:solidFill>
                  <a:srgbClr val="014980"/>
                </a:solidFill>
                <a:ea typeface="华文宋体" panose="02010600040101010101" pitchFamily="2" charset="-122"/>
                <a:cs typeface="Times New Roman" panose="02020603050405020304" pitchFamily="18" charset="0"/>
              </a:rPr>
              <a:t>.</a:t>
            </a:r>
            <a:r>
              <a:rPr lang="zh-CN" altLang="en-US" sz="3800" dirty="0">
                <a:solidFill>
                  <a:srgbClr val="014980"/>
                </a:solidFill>
                <a:ea typeface="华文宋体" panose="02010600040101010101" pitchFamily="2" charset="-122"/>
                <a:cs typeface="Times New Roman" panose="02020603050405020304" pitchFamily="18" charset="0"/>
              </a:rPr>
              <a:t>汉语学习</a:t>
            </a:r>
            <a:endParaRPr lang="en-US" altLang="zh-CN" sz="3800" dirty="0">
              <a:solidFill>
                <a:srgbClr val="014980"/>
              </a:solidFill>
              <a:ea typeface="华文宋体" panose="02010600040101010101" pitchFamily="2" charset="-122"/>
              <a:cs typeface="Times New Roman" panose="02020603050405020304" pitchFamily="18" charset="0"/>
            </a:endParaRPr>
          </a:p>
          <a:p>
            <a:pPr marL="514350" indent="-514350">
              <a:lnSpc>
                <a:spcPct val="170000"/>
              </a:lnSpc>
              <a:buFont typeface="+mj-lt"/>
              <a:buAutoNum type="arabicPeriod"/>
            </a:pPr>
            <a:r>
              <a:rPr lang="zh-CN" altLang="en-US" sz="3800" dirty="0">
                <a:solidFill>
                  <a:srgbClr val="014980"/>
                </a:solidFill>
                <a:ea typeface="华文宋体" panose="02010600040101010101" pitchFamily="2" charset="-122"/>
                <a:cs typeface="Times New Roman" panose="02020603050405020304" pitchFamily="18" charset="0"/>
              </a:rPr>
              <a:t>周一书</a:t>
            </a:r>
            <a:r>
              <a:rPr lang="en-US" altLang="zh-CN" sz="3800" dirty="0">
                <a:solidFill>
                  <a:srgbClr val="014980"/>
                </a:solidFill>
                <a:ea typeface="华文宋体" panose="02010600040101010101" pitchFamily="2" charset="-122"/>
                <a:cs typeface="Times New Roman" panose="02020603050405020304" pitchFamily="18" charset="0"/>
              </a:rPr>
              <a:t>. 2021. </a:t>
            </a:r>
            <a:r>
              <a:rPr lang="zh-CN" altLang="en-US" sz="3800" dirty="0">
                <a:solidFill>
                  <a:srgbClr val="014980"/>
                </a:solidFill>
                <a:ea typeface="华文宋体" panose="02010600040101010101" pitchFamily="2" charset="-122"/>
                <a:cs typeface="Times New Roman" panose="02020603050405020304" pitchFamily="18" charset="0"/>
              </a:rPr>
              <a:t>续作训练提高留学生汉语产出能力的行动研究</a:t>
            </a:r>
            <a:r>
              <a:rPr lang="en-US" altLang="zh-CN" sz="3800" dirty="0">
                <a:solidFill>
                  <a:srgbClr val="014980"/>
                </a:solidFill>
                <a:ea typeface="华文宋体" panose="02010600040101010101" pitchFamily="2" charset="-122"/>
                <a:cs typeface="Times New Roman" panose="02020603050405020304" pitchFamily="18" charset="0"/>
              </a:rPr>
              <a:t>. </a:t>
            </a:r>
            <a:r>
              <a:rPr lang="zh-CN" altLang="en-US" sz="3800" dirty="0">
                <a:solidFill>
                  <a:srgbClr val="014980"/>
                </a:solidFill>
                <a:ea typeface="华文宋体" panose="02010600040101010101" pitchFamily="2" charset="-122"/>
                <a:cs typeface="Times New Roman" panose="02020603050405020304" pitchFamily="18" charset="0"/>
              </a:rPr>
              <a:t>华文教学与研究</a:t>
            </a:r>
            <a:endParaRPr lang="en-US" altLang="zh-CN" sz="3800" dirty="0">
              <a:solidFill>
                <a:srgbClr val="014980"/>
              </a:solidFill>
              <a:ea typeface="华文宋体" panose="02010600040101010101" pitchFamily="2" charset="-122"/>
              <a:cs typeface="Times New Roman" panose="02020603050405020304" pitchFamily="18" charset="0"/>
            </a:endParaRPr>
          </a:p>
          <a:p>
            <a:pPr marL="514350" indent="-514350">
              <a:lnSpc>
                <a:spcPct val="170000"/>
              </a:lnSpc>
              <a:buFont typeface="+mj-lt"/>
              <a:buAutoNum type="arabicPeriod"/>
            </a:pPr>
            <a:r>
              <a:rPr lang="en-GB" altLang="zh-CN" sz="3800" dirty="0">
                <a:solidFill>
                  <a:srgbClr val="014980"/>
                </a:solidFill>
                <a:ea typeface="华文宋体" panose="02010600040101010101" pitchFamily="2" charset="-122"/>
                <a:cs typeface="Times New Roman" panose="02020603050405020304" pitchFamily="18" charset="0"/>
              </a:rPr>
              <a:t>Wang &amp; </a:t>
            </a:r>
            <a:r>
              <a:rPr lang="en-US" altLang="zh-CN" sz="3800" dirty="0">
                <a:solidFill>
                  <a:srgbClr val="014980"/>
                </a:solidFill>
                <a:ea typeface="华文宋体" panose="02010600040101010101" pitchFamily="2" charset="-122"/>
                <a:cs typeface="Times New Roman" panose="02020603050405020304" pitchFamily="18" charset="0"/>
              </a:rPr>
              <a:t>Hong</a:t>
            </a:r>
            <a:r>
              <a:rPr lang="en-GB" altLang="zh-CN" sz="3800" dirty="0">
                <a:solidFill>
                  <a:srgbClr val="014980"/>
                </a:solidFill>
                <a:ea typeface="华文宋体" panose="02010600040101010101" pitchFamily="2" charset="-122"/>
                <a:cs typeface="Times New Roman" panose="02020603050405020304" pitchFamily="18" charset="0"/>
              </a:rPr>
              <a:t>, 2021, An alignment-based approach to L2 learning of Chinese numeral classifiers[J]. </a:t>
            </a:r>
            <a:r>
              <a:rPr lang="en-GB" altLang="zh-CN" sz="3800" i="1" dirty="0">
                <a:solidFill>
                  <a:srgbClr val="014980"/>
                </a:solidFill>
                <a:ea typeface="华文宋体" panose="02010600040101010101" pitchFamily="2" charset="-122"/>
                <a:cs typeface="Times New Roman" panose="02020603050405020304" pitchFamily="18" charset="0"/>
              </a:rPr>
              <a:t>Chinese Journal of Applied Linguistics</a:t>
            </a:r>
            <a:r>
              <a:rPr lang="en-GB" altLang="zh-CN" sz="3800" dirty="0">
                <a:solidFill>
                  <a:srgbClr val="014980"/>
                </a:solidFill>
                <a:ea typeface="华文宋体" panose="02010600040101010101" pitchFamily="2" charset="-122"/>
                <a:cs typeface="Times New Roman" panose="02020603050405020304" pitchFamily="18" charset="0"/>
              </a:rPr>
              <a:t>, 44(03), 335-350. </a:t>
            </a:r>
          </a:p>
          <a:p>
            <a:pPr marL="514350" indent="-514350">
              <a:lnSpc>
                <a:spcPct val="170000"/>
              </a:lnSpc>
              <a:buFont typeface="+mj-lt"/>
              <a:buAutoNum type="arabicPeriod"/>
            </a:pPr>
            <a:r>
              <a:rPr lang="en-US" sz="3800" kern="100" dirty="0">
                <a:solidFill>
                  <a:srgbClr val="014980"/>
                </a:solidFill>
                <a:ea typeface="SimSun" panose="02010600030101010101" pitchFamily="2" charset="-122"/>
                <a:cs typeface="Times New Roman" panose="02020603050405020304" pitchFamily="18" charset="0"/>
              </a:rPr>
              <a:t>Zhang, 2022, Effect of interaction and alignment of continuation task in Chinese as a </a:t>
            </a:r>
            <a:r>
              <a:rPr lang="en-US" altLang="zh-CN" sz="3800" kern="100" dirty="0">
                <a:solidFill>
                  <a:srgbClr val="014980"/>
                </a:solidFill>
                <a:ea typeface="SimSun" panose="02010600030101010101" pitchFamily="2" charset="-122"/>
                <a:cs typeface="Times New Roman" panose="02020603050405020304" pitchFamily="18" charset="0"/>
              </a:rPr>
              <a:t>s</a:t>
            </a:r>
            <a:r>
              <a:rPr lang="en-US" sz="3800" kern="100" dirty="0">
                <a:solidFill>
                  <a:srgbClr val="014980"/>
                </a:solidFill>
                <a:ea typeface="SimSun" panose="02010600030101010101" pitchFamily="2" charset="-122"/>
                <a:cs typeface="Times New Roman" panose="02020603050405020304" pitchFamily="18" charset="0"/>
              </a:rPr>
              <a:t>econd language writing[J]. </a:t>
            </a:r>
            <a:r>
              <a:rPr lang="en-US" sz="3800" i="1" kern="100" dirty="0">
                <a:solidFill>
                  <a:srgbClr val="014980"/>
                </a:solidFill>
                <a:ea typeface="SimSun" panose="02010600030101010101" pitchFamily="2" charset="-122"/>
                <a:cs typeface="Times New Roman" panose="02020603050405020304" pitchFamily="18" charset="0"/>
              </a:rPr>
              <a:t>Journal of Language, Identity and Education, </a:t>
            </a:r>
            <a:r>
              <a:rPr lang="en-US" sz="3800" kern="100" dirty="0">
                <a:solidFill>
                  <a:srgbClr val="014980"/>
                </a:solidFill>
                <a:ea typeface="SimSun" panose="02010600030101010101" pitchFamily="2" charset="-122"/>
                <a:cs typeface="Times New Roman" panose="02020603050405020304" pitchFamily="18" charset="0"/>
              </a:rPr>
              <a:t>1-13. </a:t>
            </a:r>
            <a:endParaRPr lang="en-GB" sz="3800" kern="100" dirty="0">
              <a:solidFill>
                <a:srgbClr val="014980"/>
              </a:solidFill>
              <a:ea typeface="SimSun" panose="02010600030101010101" pitchFamily="2" charset="-122"/>
              <a:cs typeface="Times New Roman" panose="02020603050405020304" pitchFamily="18" charset="0"/>
            </a:endParaRPr>
          </a:p>
          <a:p>
            <a:pPr marL="514350" indent="-514350">
              <a:buFont typeface="+mj-lt"/>
              <a:buAutoNum type="arabicPeriod"/>
            </a:pPr>
            <a:endParaRPr lang="en-GB" altLang="zh-CN" sz="3400" dirty="0">
              <a:latin typeface="Times New Roman" panose="02020603050405020304" pitchFamily="18" charset="0"/>
              <a:ea typeface="华文宋体" panose="02010600040101010101" pitchFamily="2" charset="-122"/>
              <a:cs typeface="Times New Roman" panose="02020603050405020304" pitchFamily="18" charset="0"/>
            </a:endParaRPr>
          </a:p>
          <a:p>
            <a:endParaRPr lang="en-GB" dirty="0"/>
          </a:p>
        </p:txBody>
      </p:sp>
      <p:sp>
        <p:nvSpPr>
          <p:cNvPr id="4" name="文本框 3">
            <a:extLst>
              <a:ext uri="{FF2B5EF4-FFF2-40B4-BE49-F238E27FC236}">
                <a16:creationId xmlns:a16="http://schemas.microsoft.com/office/drawing/2014/main" id="{65D3891E-F975-1409-3997-81CE20CC3360}"/>
              </a:ext>
            </a:extLst>
          </p:cNvPr>
          <p:cNvSpPr txBox="1"/>
          <p:nvPr/>
        </p:nvSpPr>
        <p:spPr>
          <a:xfrm>
            <a:off x="502512" y="470880"/>
            <a:ext cx="9339387" cy="615553"/>
          </a:xfrm>
          <a:prstGeom prst="rect">
            <a:avLst/>
          </a:prstGeom>
          <a:noFill/>
        </p:spPr>
        <p:txBody>
          <a:bodyPr wrap="square" lIns="0" tIns="0" rIns="0" bIns="0" rtlCol="0">
            <a:spAutoFit/>
          </a:bodyPr>
          <a:lstStyle/>
          <a:p>
            <a:pPr algn="ctr"/>
            <a:r>
              <a:rPr lang="en-US" altLang="zh-CN" sz="4000" b="1" dirty="0">
                <a:solidFill>
                  <a:srgbClr val="014980"/>
                </a:solidFill>
                <a:latin typeface="Arial" panose="020B0604020202020204" pitchFamily="34" charset="0"/>
                <a:ea typeface="+mj-ea"/>
                <a:cs typeface="Arial" panose="020B0604020202020204" pitchFamily="34" charset="0"/>
              </a:rPr>
              <a:t>Continuation theory and CSL/CFL</a:t>
            </a:r>
          </a:p>
        </p:txBody>
      </p:sp>
    </p:spTree>
    <p:extLst>
      <p:ext uri="{BB962C8B-B14F-4D97-AF65-F5344CB8AC3E}">
        <p14:creationId xmlns:p14="http://schemas.microsoft.com/office/powerpoint/2010/main" val="31283075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45E1B52-8F8A-4B63-B529-AB1C1BCB03C6}"/>
              </a:ext>
            </a:extLst>
          </p:cNvPr>
          <p:cNvSpPr txBox="1"/>
          <p:nvPr/>
        </p:nvSpPr>
        <p:spPr>
          <a:xfrm>
            <a:off x="1905677" y="2427092"/>
            <a:ext cx="8311699" cy="1231106"/>
          </a:xfrm>
          <a:prstGeom prst="rect">
            <a:avLst/>
          </a:prstGeom>
          <a:noFill/>
        </p:spPr>
        <p:txBody>
          <a:bodyPr wrap="none" lIns="0" tIns="0" rIns="0" bIns="0" rtlCol="0">
            <a:spAutoFit/>
          </a:bodyPr>
          <a:lstStyle/>
          <a:p>
            <a:pPr algn="ctr"/>
            <a:r>
              <a:rPr lang="en-US" altLang="zh-CN" sz="4000" b="1" dirty="0">
                <a:solidFill>
                  <a:schemeClr val="bg1"/>
                </a:solidFill>
              </a:rPr>
              <a:t>The application of continuation theory </a:t>
            </a:r>
          </a:p>
          <a:p>
            <a:pPr algn="ctr"/>
            <a:r>
              <a:rPr lang="en-US" altLang="zh-CN" sz="4000" b="1" dirty="0">
                <a:solidFill>
                  <a:schemeClr val="bg1"/>
                </a:solidFill>
              </a:rPr>
              <a:t>in language instruction</a:t>
            </a:r>
          </a:p>
        </p:txBody>
      </p:sp>
    </p:spTree>
    <p:extLst>
      <p:ext uri="{BB962C8B-B14F-4D97-AF65-F5344CB8AC3E}">
        <p14:creationId xmlns:p14="http://schemas.microsoft.com/office/powerpoint/2010/main" val="3314692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600076" y="614363"/>
            <a:ext cx="11044238" cy="6086475"/>
          </a:xfrm>
        </p:spPr>
        <p:txBody>
          <a:bodyPr>
            <a:normAutofit/>
          </a:bodyPr>
          <a:lstStyle/>
          <a:p>
            <a:pPr marL="0" indent="0">
              <a:buNone/>
            </a:pPr>
            <a:r>
              <a:rPr lang="en-US" altLang="zh-CN" sz="3600" b="1" dirty="0">
                <a:solidFill>
                  <a:srgbClr val="014980"/>
                </a:solidFill>
                <a:latin typeface="华文楷体" panose="02010600040101010101" pitchFamily="2" charset="-122"/>
                <a:ea typeface="华文楷体" panose="02010600040101010101" pitchFamily="2" charset="-122"/>
              </a:rPr>
              <a:t>High efficiency in language learning can</a:t>
            </a:r>
            <a:r>
              <a:rPr lang="zh-CN" altLang="en-US" sz="3600" b="1" dirty="0">
                <a:solidFill>
                  <a:srgbClr val="014980"/>
                </a:solidFill>
                <a:latin typeface="华文楷体" panose="02010600040101010101" pitchFamily="2" charset="-122"/>
                <a:ea typeface="华文楷体" panose="02010600040101010101" pitchFamily="2" charset="-122"/>
              </a:rPr>
              <a:t> </a:t>
            </a:r>
            <a:r>
              <a:rPr lang="en-US" altLang="zh-CN" sz="3600" b="1" dirty="0">
                <a:solidFill>
                  <a:srgbClr val="014980"/>
                </a:solidFill>
                <a:latin typeface="华文楷体" panose="02010600040101010101" pitchFamily="2" charset="-122"/>
                <a:ea typeface="华文楷体" panose="02010600040101010101" pitchFamily="2" charset="-122"/>
              </a:rPr>
              <a:t>be achieved via </a:t>
            </a:r>
            <a:r>
              <a:rPr lang="en-US" altLang="zh-CN" sz="3600" b="1" i="1" dirty="0">
                <a:solidFill>
                  <a:srgbClr val="014980"/>
                </a:solidFill>
                <a:latin typeface="华文楷体" panose="02010600040101010101" pitchFamily="2" charset="-122"/>
                <a:ea typeface="华文楷体" panose="02010600040101010101" pitchFamily="2" charset="-122"/>
              </a:rPr>
              <a:t>xu/</a:t>
            </a:r>
            <a:r>
              <a:rPr lang="en-US" altLang="zh-CN" sz="3600" b="1" dirty="0">
                <a:solidFill>
                  <a:srgbClr val="014980"/>
                </a:solidFill>
                <a:latin typeface="华文楷体" panose="02010600040101010101" pitchFamily="2" charset="-122"/>
                <a:ea typeface="华文楷体" panose="02010600040101010101" pitchFamily="2" charset="-122"/>
              </a:rPr>
              <a:t>CEC.            </a:t>
            </a:r>
            <a:r>
              <a:rPr lang="en-US" altLang="zh-CN" sz="3600" b="1" dirty="0">
                <a:solidFill>
                  <a:srgbClr val="014980"/>
                </a:solidFill>
                <a:latin typeface="华文楷体" panose="02010600040101010101" pitchFamily="2" charset="-122"/>
                <a:ea typeface="华文楷体" panose="02010600040101010101" pitchFamily="2" charset="-122"/>
                <a:sym typeface="Wingdings" pitchFamily="2" charset="2"/>
              </a:rPr>
              <a:t> </a:t>
            </a:r>
            <a:r>
              <a:rPr lang="en-US" altLang="zh-CN" sz="3600" dirty="0">
                <a:solidFill>
                  <a:srgbClr val="014980"/>
                </a:solidFill>
              </a:rPr>
              <a:t>Learning by continuation</a:t>
            </a:r>
          </a:p>
          <a:p>
            <a:pPr marL="0" indent="0">
              <a:buNone/>
            </a:pPr>
            <a:endParaRPr lang="en-US" altLang="zh-CN" sz="3600" dirty="0">
              <a:solidFill>
                <a:srgbClr val="014980"/>
              </a:solidFill>
            </a:endParaRPr>
          </a:p>
          <a:p>
            <a:pPr marL="0" indent="0">
              <a:buNone/>
            </a:pPr>
            <a:r>
              <a:rPr lang="en-US" altLang="zh-CN" sz="3600" dirty="0">
                <a:solidFill>
                  <a:srgbClr val="014980"/>
                </a:solidFill>
              </a:rPr>
              <a:t>But how?</a:t>
            </a:r>
          </a:p>
          <a:p>
            <a:pPr marL="0" indent="0">
              <a:buNone/>
            </a:pPr>
            <a:endParaRPr lang="zh-CN" altLang="en-US" sz="3600" dirty="0">
              <a:solidFill>
                <a:srgbClr val="014980"/>
              </a:solidFill>
            </a:endParaRPr>
          </a:p>
          <a:p>
            <a:pPr marL="0" indent="0">
              <a:buNone/>
            </a:pPr>
            <a:r>
              <a:rPr lang="en-US" altLang="zh-CN" sz="3600" dirty="0">
                <a:solidFill>
                  <a:srgbClr val="014980"/>
                </a:solidFill>
              </a:rPr>
              <a:t>e.g. the xu-based task design</a:t>
            </a:r>
          </a:p>
          <a:p>
            <a:pPr marL="0" indent="0">
              <a:buNone/>
            </a:pPr>
            <a:r>
              <a:rPr lang="en-US" altLang="zh-CN" sz="3600" dirty="0">
                <a:solidFill>
                  <a:srgbClr val="014980"/>
                </a:solidFill>
              </a:rPr>
              <a:t>To achieve high efficiency in language teaching and learning, tasks can be designed </a:t>
            </a:r>
            <a:r>
              <a:rPr lang="en-US" altLang="zh-CN" sz="3600" dirty="0">
                <a:solidFill>
                  <a:srgbClr val="2C21E4"/>
                </a:solidFill>
              </a:rPr>
              <a:t>to encourage learners to interact more with the linguistic input </a:t>
            </a:r>
            <a:r>
              <a:rPr lang="en-US" altLang="zh-CN" sz="3600" dirty="0">
                <a:solidFill>
                  <a:srgbClr val="014980"/>
                </a:solidFill>
              </a:rPr>
              <a:t>provided in conversations, discourses, or texts.</a:t>
            </a:r>
          </a:p>
          <a:p>
            <a:pPr marL="0" indent="0">
              <a:buNone/>
            </a:pPr>
            <a:endParaRPr lang="en-US" altLang="zh-CN" sz="3200" dirty="0">
              <a:solidFill>
                <a:srgbClr val="014980"/>
              </a:solidFill>
            </a:endParaRPr>
          </a:p>
        </p:txBody>
      </p:sp>
    </p:spTree>
    <p:extLst>
      <p:ext uri="{BB962C8B-B14F-4D97-AF65-F5344CB8AC3E}">
        <p14:creationId xmlns:p14="http://schemas.microsoft.com/office/powerpoint/2010/main" val="1425038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down)">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down)">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01ED4A-6989-214D-B98B-3CA9E726B086}"/>
              </a:ext>
            </a:extLst>
          </p:cNvPr>
          <p:cNvSpPr>
            <a:spLocks noGrp="1"/>
          </p:cNvSpPr>
          <p:nvPr>
            <p:ph type="title"/>
          </p:nvPr>
        </p:nvSpPr>
        <p:spPr>
          <a:xfrm>
            <a:off x="657069" y="385476"/>
            <a:ext cx="10930328" cy="1325563"/>
          </a:xfrm>
        </p:spPr>
        <p:txBody>
          <a:bodyPr/>
          <a:lstStyle/>
          <a:p>
            <a:r>
              <a:rPr kumimoji="1" lang="en-US" altLang="zh-CN" b="1" dirty="0">
                <a:solidFill>
                  <a:srgbClr val="014980"/>
                </a:solidFill>
                <a:latin typeface="Times New Roman" panose="02020603050405020304" pitchFamily="18" charset="0"/>
                <a:cs typeface="Times New Roman" panose="02020603050405020304" pitchFamily="18" charset="0"/>
              </a:rPr>
              <a:t>Learn through interaction originated from and driven by continuation (xu)</a:t>
            </a:r>
            <a:endParaRPr kumimoji="1" lang="zh-CN" altLang="en-US" b="1" dirty="0">
              <a:solidFill>
                <a:srgbClr val="014980"/>
              </a:solidFill>
              <a:latin typeface="Times New Roman" panose="02020603050405020304" pitchFamily="18" charset="0"/>
              <a:cs typeface="Times New Roman" panose="02020603050405020304" pitchFamily="18" charset="0"/>
            </a:endParaRPr>
          </a:p>
        </p:txBody>
      </p:sp>
      <p:sp>
        <p:nvSpPr>
          <p:cNvPr id="3" name="内容占位符 2">
            <a:extLst>
              <a:ext uri="{FF2B5EF4-FFF2-40B4-BE49-F238E27FC236}">
                <a16:creationId xmlns:a16="http://schemas.microsoft.com/office/drawing/2014/main" id="{6F81F4BC-8179-F36F-0B83-CBA7A81FB8F9}"/>
              </a:ext>
            </a:extLst>
          </p:cNvPr>
          <p:cNvSpPr>
            <a:spLocks noGrp="1"/>
          </p:cNvSpPr>
          <p:nvPr>
            <p:ph sz="half" idx="1"/>
          </p:nvPr>
        </p:nvSpPr>
        <p:spPr>
          <a:xfrm>
            <a:off x="619593" y="2376019"/>
            <a:ext cx="5181600" cy="4351338"/>
          </a:xfrm>
        </p:spPr>
        <p:txBody>
          <a:bodyPr/>
          <a:lstStyle/>
          <a:p>
            <a:pPr marL="609600" indent="-609600">
              <a:buSzPct val="90000"/>
              <a:buFontTx/>
              <a:buAutoNum type="arabicPeriod"/>
            </a:pPr>
            <a:r>
              <a:rPr lang="zh-CN" altLang="en-US" sz="3600" b="1" dirty="0">
                <a:solidFill>
                  <a:srgbClr val="014980"/>
                </a:solidFill>
                <a:latin typeface="KaiTi" panose="02010609060101010101" pitchFamily="49" charset="-122"/>
                <a:ea typeface="KaiTi" panose="02010609060101010101" pitchFamily="49" charset="-122"/>
              </a:rPr>
              <a:t>交际意图</a:t>
            </a:r>
          </a:p>
          <a:p>
            <a:pPr marL="609600" indent="-609600">
              <a:buSzPct val="90000"/>
              <a:buFontTx/>
              <a:buAutoNum type="arabicPeriod"/>
            </a:pPr>
            <a:r>
              <a:rPr lang="zh-CN" altLang="en-US" sz="3600" b="1" dirty="0">
                <a:solidFill>
                  <a:srgbClr val="014980"/>
                </a:solidFill>
                <a:latin typeface="KaiTi" panose="02010609060101010101" pitchFamily="49" charset="-122"/>
                <a:ea typeface="KaiTi" panose="02010609060101010101" pitchFamily="49" charset="-122"/>
              </a:rPr>
              <a:t>内生表达动力</a:t>
            </a:r>
          </a:p>
          <a:p>
            <a:pPr marL="609600" indent="-609600">
              <a:buSzPct val="90000"/>
              <a:buFontTx/>
              <a:buAutoNum type="arabicPeriod"/>
            </a:pPr>
            <a:r>
              <a:rPr lang="zh-CN" altLang="en-US" sz="3600" b="1" dirty="0">
                <a:solidFill>
                  <a:srgbClr val="014980"/>
                </a:solidFill>
                <a:latin typeface="KaiTi" panose="02010609060101010101" pitchFamily="49" charset="-122"/>
                <a:ea typeface="KaiTi" panose="02010609060101010101" pitchFamily="49" charset="-122"/>
              </a:rPr>
              <a:t>语境融入</a:t>
            </a:r>
          </a:p>
          <a:p>
            <a:pPr marL="609600" indent="-609600">
              <a:buSzPct val="90000"/>
              <a:buFontTx/>
              <a:buAutoNum type="arabicPeriod"/>
            </a:pPr>
            <a:r>
              <a:rPr lang="zh-CN" altLang="en-US" sz="3600" b="1" dirty="0">
                <a:solidFill>
                  <a:srgbClr val="014980"/>
                </a:solidFill>
                <a:latin typeface="KaiTi" panose="02010609060101010101" pitchFamily="49" charset="-122"/>
                <a:ea typeface="KaiTi" panose="02010609060101010101" pitchFamily="49" charset="-122"/>
              </a:rPr>
              <a:t>互动协同</a:t>
            </a:r>
          </a:p>
          <a:p>
            <a:pPr marL="609600" indent="-609600">
              <a:buSzPct val="90000"/>
              <a:buFontTx/>
              <a:buAutoNum type="arabicPeriod"/>
            </a:pPr>
            <a:r>
              <a:rPr lang="zh-CN" altLang="en-US" sz="3600" b="1" dirty="0">
                <a:solidFill>
                  <a:srgbClr val="014980"/>
                </a:solidFill>
                <a:latin typeface="KaiTi" panose="02010609060101010101" pitchFamily="49" charset="-122"/>
                <a:ea typeface="KaiTi" panose="02010609060101010101" pitchFamily="49" charset="-122"/>
              </a:rPr>
              <a:t>语言理解与产出结合  </a:t>
            </a:r>
          </a:p>
          <a:p>
            <a:endParaRPr kumimoji="1" lang="zh-CN" altLang="en-US" dirty="0"/>
          </a:p>
        </p:txBody>
      </p:sp>
      <p:sp>
        <p:nvSpPr>
          <p:cNvPr id="7" name="内容占位符 6">
            <a:extLst>
              <a:ext uri="{FF2B5EF4-FFF2-40B4-BE49-F238E27FC236}">
                <a16:creationId xmlns:a16="http://schemas.microsoft.com/office/drawing/2014/main" id="{2C93227F-12D2-6EAF-2507-FEC3C7C7C9CC}"/>
              </a:ext>
            </a:extLst>
          </p:cNvPr>
          <p:cNvSpPr>
            <a:spLocks noGrp="1"/>
          </p:cNvSpPr>
          <p:nvPr>
            <p:ph sz="half" idx="2"/>
          </p:nvPr>
        </p:nvSpPr>
        <p:spPr>
          <a:xfrm>
            <a:off x="5801193" y="2506662"/>
            <a:ext cx="6390807" cy="4351338"/>
          </a:xfrm>
        </p:spPr>
        <p:txBody>
          <a:bodyPr>
            <a:normAutofit/>
          </a:bodyPr>
          <a:lstStyle/>
          <a:p>
            <a:pPr marL="514350" indent="-514350">
              <a:buFont typeface="+mj-lt"/>
              <a:buAutoNum type="arabicPeriod"/>
            </a:pPr>
            <a:r>
              <a:rPr lang="en-US" altLang="zh-CN" sz="3200" dirty="0">
                <a:solidFill>
                  <a:srgbClr val="014980"/>
                </a:solidFill>
                <a:latin typeface="Times New Roman" panose="02020603050405020304" pitchFamily="18" charset="0"/>
                <a:cs typeface="Times New Roman" panose="02020603050405020304" pitchFamily="18" charset="0"/>
              </a:rPr>
              <a:t>Willingness to communicate</a:t>
            </a:r>
          </a:p>
          <a:p>
            <a:pPr marL="514350" indent="-514350">
              <a:buFont typeface="+mj-lt"/>
              <a:buAutoNum type="arabicPeriod"/>
            </a:pPr>
            <a:r>
              <a:rPr lang="en-US" altLang="zh-CN" sz="3200" dirty="0">
                <a:solidFill>
                  <a:srgbClr val="014980"/>
                </a:solidFill>
                <a:latin typeface="Times New Roman" panose="02020603050405020304" pitchFamily="18" charset="0"/>
                <a:cs typeface="Times New Roman" panose="02020603050405020304" pitchFamily="18" charset="0"/>
              </a:rPr>
              <a:t>Meaning potential (Halliday 1973)</a:t>
            </a:r>
          </a:p>
          <a:p>
            <a:pPr marL="514350" indent="-514350">
              <a:buFont typeface="+mj-lt"/>
              <a:buAutoNum type="arabicPeriod"/>
            </a:pPr>
            <a:r>
              <a:rPr lang="en-US" altLang="zh-CN" sz="3200" dirty="0">
                <a:solidFill>
                  <a:srgbClr val="014980"/>
                </a:solidFill>
                <a:latin typeface="Times New Roman" panose="02020603050405020304" pitchFamily="18" charset="0"/>
                <a:cs typeface="Times New Roman" panose="02020603050405020304" pitchFamily="18" charset="0"/>
              </a:rPr>
              <a:t>Contextualized</a:t>
            </a:r>
          </a:p>
          <a:p>
            <a:pPr marL="514350" indent="-514350">
              <a:buFont typeface="+mj-lt"/>
              <a:buAutoNum type="arabicPeriod"/>
            </a:pPr>
            <a:r>
              <a:rPr lang="en-US" altLang="zh-CN" sz="3200" dirty="0">
                <a:solidFill>
                  <a:srgbClr val="014980"/>
                </a:solidFill>
                <a:latin typeface="Times New Roman" panose="02020603050405020304" pitchFamily="18" charset="0"/>
                <a:cs typeface="Times New Roman" panose="02020603050405020304" pitchFamily="18" charset="0"/>
              </a:rPr>
              <a:t>Interaction alignment</a:t>
            </a:r>
          </a:p>
          <a:p>
            <a:pPr marL="514350" indent="-514350">
              <a:buFont typeface="+mj-lt"/>
              <a:buAutoNum type="arabicPeriod"/>
            </a:pPr>
            <a:r>
              <a:rPr lang="en-US" altLang="zh-CN" sz="3200" dirty="0">
                <a:solidFill>
                  <a:srgbClr val="014980"/>
                </a:solidFill>
                <a:latin typeface="Times New Roman" panose="02020603050405020304" pitchFamily="18" charset="0"/>
                <a:cs typeface="Times New Roman" panose="02020603050405020304" pitchFamily="18" charset="0"/>
              </a:rPr>
              <a:t>Coupling of language comprehension and production</a:t>
            </a:r>
            <a:endParaRPr lang="zh-CN" altLang="en-US" sz="3200" dirty="0">
              <a:solidFill>
                <a:srgbClr val="0149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90399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77BAA3E-68E1-07B2-C26A-6D5C497D8847}"/>
              </a:ext>
            </a:extLst>
          </p:cNvPr>
          <p:cNvSpPr>
            <a:spLocks noGrp="1"/>
          </p:cNvSpPr>
          <p:nvPr>
            <p:ph type="title"/>
          </p:nvPr>
        </p:nvSpPr>
        <p:spPr>
          <a:xfrm>
            <a:off x="1294363" y="740470"/>
            <a:ext cx="9603275" cy="1049235"/>
          </a:xfrm>
        </p:spPr>
        <p:txBody>
          <a:bodyPr>
            <a:normAutofit fontScale="90000"/>
          </a:bodyPr>
          <a:lstStyle/>
          <a:p>
            <a:r>
              <a:rPr lang="en-US" altLang="zh-CN" dirty="0">
                <a:solidFill>
                  <a:srgbClr val="014980"/>
                </a:solidFill>
                <a:latin typeface="Arial Rounded MT Bold" panose="020F0704030504030204" pitchFamily="34" charset="0"/>
                <a:cs typeface="Arial" panose="020B0604020202020204" pitchFamily="34" charset="0"/>
              </a:rPr>
              <a:t>Types of interactions</a:t>
            </a:r>
            <a:br>
              <a:rPr lang="en-US" altLang="zh-CN" dirty="0">
                <a:latin typeface="Arial Rounded MT Bold" panose="020F0704030504030204" pitchFamily="34" charset="0"/>
                <a:cs typeface="Arial" panose="020B0604020202020204" pitchFamily="34" charset="0"/>
              </a:rPr>
            </a:br>
            <a:endParaRPr lang="zh-CN" altLang="en-US" sz="4300" b="1" dirty="0"/>
          </a:p>
        </p:txBody>
      </p:sp>
      <p:sp>
        <p:nvSpPr>
          <p:cNvPr id="5" name="内容占位符 2">
            <a:extLst>
              <a:ext uri="{FF2B5EF4-FFF2-40B4-BE49-F238E27FC236}">
                <a16:creationId xmlns:a16="http://schemas.microsoft.com/office/drawing/2014/main" id="{10D7878F-BEF9-D0D7-AAEB-F93F09D6259E}"/>
              </a:ext>
            </a:extLst>
          </p:cNvPr>
          <p:cNvSpPr txBox="1">
            <a:spLocks/>
          </p:cNvSpPr>
          <p:nvPr/>
        </p:nvSpPr>
        <p:spPr>
          <a:xfrm>
            <a:off x="2845900" y="1971676"/>
            <a:ext cx="8512663" cy="48863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Font typeface="Arial" panose="020B0604020202020204" pitchFamily="34" charset="0"/>
              <a:buNone/>
            </a:pPr>
            <a:r>
              <a:rPr lang="en-US" altLang="zh-CN" sz="3600" dirty="0">
                <a:solidFill>
                  <a:srgbClr val="014980"/>
                </a:solidFill>
                <a:latin typeface="Arial Rounded MT Bold" panose="020F0704030504030204" pitchFamily="34" charset="0"/>
                <a:cs typeface="Arial" panose="020B0604020202020204" pitchFamily="34" charset="0"/>
              </a:rPr>
              <a:t>Interpersonal interaction</a:t>
            </a:r>
          </a:p>
          <a:p>
            <a:pPr marL="0" indent="0">
              <a:lnSpc>
                <a:spcPct val="110000"/>
              </a:lnSpc>
              <a:buFont typeface="Arial" panose="020B0604020202020204" pitchFamily="34" charset="0"/>
              <a:buNone/>
            </a:pPr>
            <a:r>
              <a:rPr lang="en-US" altLang="zh-CN" sz="3600" dirty="0">
                <a:solidFill>
                  <a:srgbClr val="014980"/>
                </a:solidFill>
                <a:latin typeface="Arial Rounded MT Bold" panose="020F0704030504030204" pitchFamily="34" charset="0"/>
                <a:cs typeface="Arial" panose="020B0604020202020204" pitchFamily="34" charset="0"/>
              </a:rPr>
              <a:t>Intrapersonal interaction</a:t>
            </a:r>
          </a:p>
          <a:p>
            <a:pPr marL="0" indent="0">
              <a:lnSpc>
                <a:spcPct val="110000"/>
              </a:lnSpc>
              <a:buFont typeface="Arial" panose="020B0604020202020204" pitchFamily="34" charset="0"/>
              <a:buNone/>
            </a:pPr>
            <a:r>
              <a:rPr lang="en-US" altLang="zh-CN" sz="3600" dirty="0">
                <a:solidFill>
                  <a:srgbClr val="014980"/>
                </a:solidFill>
                <a:latin typeface="Arial Rounded MT Bold" panose="020F0704030504030204" pitchFamily="34" charset="0"/>
                <a:cs typeface="Arial" panose="020B0604020202020204" pitchFamily="34" charset="0"/>
              </a:rPr>
              <a:t>Human - environment interaction</a:t>
            </a:r>
          </a:p>
          <a:p>
            <a:pPr marL="0" indent="0">
              <a:lnSpc>
                <a:spcPct val="110000"/>
              </a:lnSpc>
              <a:buFont typeface="Arial" panose="020B0604020202020204" pitchFamily="34" charset="0"/>
              <a:buNone/>
            </a:pPr>
            <a:r>
              <a:rPr lang="en-US" altLang="zh-CN" sz="3600" dirty="0">
                <a:solidFill>
                  <a:srgbClr val="014980"/>
                </a:solidFill>
                <a:latin typeface="Arial Rounded MT Bold" panose="020F0704030504030204" pitchFamily="34" charset="0"/>
                <a:cs typeface="Arial" panose="020B0604020202020204" pitchFamily="34" charset="0"/>
              </a:rPr>
              <a:t>       </a:t>
            </a:r>
            <a:r>
              <a:rPr lang="zh-CN" altLang="en-US" sz="3600" dirty="0">
                <a:solidFill>
                  <a:srgbClr val="014980"/>
                </a:solidFill>
                <a:latin typeface="Arial Rounded MT Bold" panose="020F0704030504030204" pitchFamily="34" charset="0"/>
                <a:cs typeface="Arial" panose="020B0604020202020204" pitchFamily="34" charset="0"/>
              </a:rPr>
              <a:t>       </a:t>
            </a:r>
            <a:r>
              <a:rPr lang="en-US" altLang="zh-CN" sz="3600" dirty="0">
                <a:solidFill>
                  <a:srgbClr val="014980"/>
                </a:solidFill>
                <a:latin typeface="Arial Rounded MT Bold" panose="020F0704030504030204" pitchFamily="34" charset="0"/>
                <a:cs typeface="Arial" panose="020B0604020202020204" pitchFamily="34" charset="0"/>
              </a:rPr>
              <a:t>human-tool interaction</a:t>
            </a:r>
          </a:p>
          <a:p>
            <a:pPr marL="0" indent="0">
              <a:lnSpc>
                <a:spcPct val="110000"/>
              </a:lnSpc>
              <a:buFont typeface="Arial" panose="020B0604020202020204" pitchFamily="34" charset="0"/>
              <a:buNone/>
            </a:pPr>
            <a:r>
              <a:rPr lang="zh-CN" altLang="en-US" sz="3600" dirty="0">
                <a:solidFill>
                  <a:srgbClr val="014980"/>
                </a:solidFill>
                <a:latin typeface="Arial Rounded MT Bold" panose="020F0704030504030204" pitchFamily="34" charset="0"/>
                <a:cs typeface="Arial" panose="020B0604020202020204" pitchFamily="34" charset="0"/>
              </a:rPr>
              <a:t>              </a:t>
            </a:r>
            <a:r>
              <a:rPr lang="en-US" altLang="zh-CN" sz="3600" dirty="0">
                <a:solidFill>
                  <a:srgbClr val="014980"/>
                </a:solidFill>
                <a:latin typeface="Arial Rounded MT Bold" panose="020F0704030504030204" pitchFamily="34" charset="0"/>
                <a:cs typeface="Arial" panose="020B0604020202020204" pitchFamily="34" charset="0"/>
              </a:rPr>
              <a:t>human-AI interaction</a:t>
            </a:r>
          </a:p>
          <a:p>
            <a:pPr marL="0" indent="0">
              <a:lnSpc>
                <a:spcPct val="110000"/>
              </a:lnSpc>
              <a:buFont typeface="Arial" panose="020B0604020202020204" pitchFamily="34" charset="0"/>
              <a:buNone/>
            </a:pPr>
            <a:r>
              <a:rPr lang="en-US" altLang="zh-CN" sz="3600" dirty="0">
                <a:solidFill>
                  <a:srgbClr val="014980"/>
                </a:solidFill>
                <a:latin typeface="Arial Rounded MT Bold" panose="020F0704030504030204" pitchFamily="34" charset="0"/>
                <a:cs typeface="Arial" panose="020B0604020202020204" pitchFamily="34" charset="0"/>
              </a:rPr>
              <a:t>      </a:t>
            </a:r>
            <a:r>
              <a:rPr lang="zh-CN" altLang="en-US" sz="3600" dirty="0">
                <a:solidFill>
                  <a:srgbClr val="014980"/>
                </a:solidFill>
                <a:latin typeface="Arial Rounded MT Bold" panose="020F0704030504030204" pitchFamily="34" charset="0"/>
                <a:cs typeface="Arial" panose="020B0604020202020204" pitchFamily="34" charset="0"/>
              </a:rPr>
              <a:t>        </a:t>
            </a:r>
            <a:r>
              <a:rPr lang="en-US" altLang="zh-CN" sz="3600" dirty="0">
                <a:solidFill>
                  <a:srgbClr val="014980"/>
                </a:solidFill>
                <a:latin typeface="Arial Rounded MT Bold" panose="020F0704030504030204" pitchFamily="34" charset="0"/>
                <a:cs typeface="Arial" panose="020B0604020202020204" pitchFamily="34" charset="0"/>
              </a:rPr>
              <a:t> ……</a:t>
            </a:r>
            <a:endParaRPr lang="zh-CN" altLang="en-US" sz="3600" dirty="0">
              <a:solidFill>
                <a:srgbClr val="014980"/>
              </a:solidFill>
            </a:endParaRPr>
          </a:p>
        </p:txBody>
      </p:sp>
    </p:spTree>
    <p:extLst>
      <p:ext uri="{BB962C8B-B14F-4D97-AF65-F5344CB8AC3E}">
        <p14:creationId xmlns:p14="http://schemas.microsoft.com/office/powerpoint/2010/main" val="1921123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204776" y="1346436"/>
            <a:ext cx="10022955" cy="5651942"/>
          </a:xfrm>
        </p:spPr>
        <p:txBody>
          <a:bodyPr>
            <a:normAutofit/>
          </a:bodyPr>
          <a:lstStyle/>
          <a:p>
            <a:pPr marL="0" indent="0">
              <a:buNone/>
            </a:pPr>
            <a:r>
              <a:rPr lang="zh-CN" altLang="en-US"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理解</a:t>
            </a:r>
            <a:r>
              <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comprehension           </a:t>
            </a:r>
            <a:r>
              <a:rPr lang="zh-CN" altLang="en-US"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续</a:t>
            </a:r>
            <a:r>
              <a:rPr lang="en-US" altLang="zh-CN" b="1" i="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xu </a:t>
            </a:r>
            <a:r>
              <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产出</a:t>
            </a:r>
            <a:r>
              <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production</a:t>
            </a:r>
          </a:p>
          <a:p>
            <a:pPr marL="0" indent="0">
              <a:buNone/>
            </a:pPr>
            <a:r>
              <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a:t>
            </a:r>
          </a:p>
          <a:p>
            <a:pPr marL="0" indent="0">
              <a:buNone/>
            </a:pPr>
            <a:endPar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说</a:t>
            </a:r>
            <a:r>
              <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speak</a:t>
            </a:r>
          </a:p>
          <a:p>
            <a:pPr marL="0" indent="0">
              <a:buNone/>
            </a:pPr>
            <a:r>
              <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a:t>
            </a:r>
            <a:r>
              <a:rPr lang="en-US" altLang="zh-CN" b="1" dirty="0">
                <a:ln>
                  <a:solidFill>
                    <a:schemeClr val="tx1"/>
                  </a:solidFill>
                </a:ln>
                <a:solidFill>
                  <a:srgbClr val="014980"/>
                </a:solidFill>
                <a:latin typeface="Times New Roman" panose="02020603050405020304" pitchFamily="18" charset="0"/>
                <a:ea typeface="KaiTi" panose="02010609060101010101" pitchFamily="49" charset="-122"/>
                <a:cs typeface="Times New Roman" panose="02020603050405020304" pitchFamily="18" charset="0"/>
              </a:rPr>
              <a:t>         </a:t>
            </a:r>
            <a:r>
              <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听</a:t>
            </a:r>
            <a:r>
              <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listen </a:t>
            </a:r>
          </a:p>
          <a:p>
            <a:pPr marL="0" indent="0">
              <a:buNone/>
            </a:pPr>
            <a:r>
              <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a:t>
            </a:r>
            <a:endPar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endParaRPr>
          </a:p>
          <a:p>
            <a:pPr marL="0" indent="0">
              <a:buNone/>
            </a:pPr>
            <a:r>
              <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写</a:t>
            </a:r>
            <a:r>
              <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write              </a:t>
            </a:r>
          </a:p>
          <a:p>
            <a:pPr marL="0" indent="0">
              <a:buNone/>
            </a:pPr>
            <a:r>
              <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a:t>
            </a:r>
          </a:p>
          <a:p>
            <a:pPr marL="0" indent="0">
              <a:buNone/>
            </a:pPr>
            <a:r>
              <a:rPr lang="zh-CN" altLang="en-US"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读 </a:t>
            </a:r>
            <a:r>
              <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read       </a:t>
            </a:r>
          </a:p>
          <a:p>
            <a:pPr marL="0" indent="0">
              <a:buNone/>
            </a:pPr>
            <a:r>
              <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a:t>
            </a:r>
            <a:r>
              <a:rPr lang="zh-CN" altLang="en-US"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译</a:t>
            </a:r>
            <a:r>
              <a:rPr lang="en-US" altLang="zh-CN" b="1"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 translate</a:t>
            </a:r>
          </a:p>
        </p:txBody>
      </p:sp>
      <p:sp>
        <p:nvSpPr>
          <p:cNvPr id="4" name="下箭头 3"/>
          <p:cNvSpPr/>
          <p:nvPr/>
        </p:nvSpPr>
        <p:spPr>
          <a:xfrm flipH="1">
            <a:off x="5821308" y="2068562"/>
            <a:ext cx="274691" cy="691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右箭头 4"/>
          <p:cNvSpPr/>
          <p:nvPr/>
        </p:nvSpPr>
        <p:spPr>
          <a:xfrm>
            <a:off x="6656898" y="1482188"/>
            <a:ext cx="768085" cy="2814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左箭头 6"/>
          <p:cNvSpPr/>
          <p:nvPr/>
        </p:nvSpPr>
        <p:spPr>
          <a:xfrm>
            <a:off x="4553374" y="1441723"/>
            <a:ext cx="768085" cy="281471"/>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左大括号 7"/>
          <p:cNvSpPr/>
          <p:nvPr/>
        </p:nvSpPr>
        <p:spPr>
          <a:xfrm>
            <a:off x="1875877" y="3663044"/>
            <a:ext cx="496261" cy="2128155"/>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9" name="右大括号 8"/>
          <p:cNvSpPr/>
          <p:nvPr/>
        </p:nvSpPr>
        <p:spPr>
          <a:xfrm>
            <a:off x="10135503" y="3120218"/>
            <a:ext cx="414920" cy="3037148"/>
          </a:xfrm>
          <a:prstGeom prst="rightBrace">
            <a:avLst>
              <a:gd name="adj1" fmla="val 8333"/>
              <a:gd name="adj2" fmla="val 40503"/>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11" name="直接箭头连接符 10"/>
          <p:cNvCxnSpPr/>
          <p:nvPr/>
        </p:nvCxnSpPr>
        <p:spPr>
          <a:xfrm flipV="1">
            <a:off x="4197411" y="3053196"/>
            <a:ext cx="3360373" cy="58003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4183897" y="3815211"/>
            <a:ext cx="3442971" cy="57209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cxnSpLocks/>
          </p:cNvCxnSpPr>
          <p:nvPr/>
        </p:nvCxnSpPr>
        <p:spPr>
          <a:xfrm>
            <a:off x="4175544" y="3985940"/>
            <a:ext cx="3550419" cy="1699669"/>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flipV="1">
            <a:off x="4175544" y="3508146"/>
            <a:ext cx="3360373" cy="183923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flipV="1">
            <a:off x="4183897" y="4893306"/>
            <a:ext cx="3469997" cy="674057"/>
          </a:xfrm>
          <a:prstGeom prst="straightConnector1">
            <a:avLst/>
          </a:prstGeom>
          <a:ln w="38100">
            <a:solidFill>
              <a:srgbClr val="2A50A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a:cxnSpLocks/>
          </p:cNvCxnSpPr>
          <p:nvPr/>
        </p:nvCxnSpPr>
        <p:spPr>
          <a:xfrm>
            <a:off x="4175544" y="5771855"/>
            <a:ext cx="3623812" cy="44903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D7BEC4D6-59D1-3D3E-10E3-C9C564F360FC}"/>
              </a:ext>
            </a:extLst>
          </p:cNvPr>
          <p:cNvSpPr txBox="1"/>
          <p:nvPr/>
        </p:nvSpPr>
        <p:spPr>
          <a:xfrm>
            <a:off x="10628372" y="4056450"/>
            <a:ext cx="1563628" cy="646331"/>
          </a:xfrm>
          <a:prstGeom prst="rect">
            <a:avLst/>
          </a:prstGeom>
          <a:noFill/>
        </p:spPr>
        <p:txBody>
          <a:bodyPr wrap="square" rtlCol="0">
            <a:spAutoFit/>
          </a:bodyPr>
          <a:lstStyle/>
          <a:p>
            <a:r>
              <a:rPr kumimoji="1" lang="en-US" altLang="zh-CN" sz="3600" dirty="0"/>
              <a:t>output</a:t>
            </a:r>
            <a:endParaRPr kumimoji="1" lang="zh-CN" altLang="en-US" sz="3600" dirty="0"/>
          </a:p>
        </p:txBody>
      </p:sp>
      <p:sp>
        <p:nvSpPr>
          <p:cNvPr id="22" name="文本框 21">
            <a:extLst>
              <a:ext uri="{FF2B5EF4-FFF2-40B4-BE49-F238E27FC236}">
                <a16:creationId xmlns:a16="http://schemas.microsoft.com/office/drawing/2014/main" id="{93595BD1-A567-64E8-324E-66D8CF211D18}"/>
              </a:ext>
            </a:extLst>
          </p:cNvPr>
          <p:cNvSpPr txBox="1"/>
          <p:nvPr/>
        </p:nvSpPr>
        <p:spPr>
          <a:xfrm>
            <a:off x="568562" y="4306977"/>
            <a:ext cx="1272428" cy="646331"/>
          </a:xfrm>
          <a:prstGeom prst="rect">
            <a:avLst/>
          </a:prstGeom>
          <a:noFill/>
        </p:spPr>
        <p:txBody>
          <a:bodyPr wrap="square" rtlCol="0">
            <a:spAutoFit/>
          </a:bodyPr>
          <a:lstStyle/>
          <a:p>
            <a:r>
              <a:rPr kumimoji="1" lang="en-US" altLang="zh-CN" sz="3600" dirty="0"/>
              <a:t>input</a:t>
            </a:r>
            <a:endParaRPr kumimoji="1" lang="zh-CN" altLang="en-US" sz="3600" dirty="0"/>
          </a:p>
        </p:txBody>
      </p:sp>
    </p:spTree>
    <p:extLst>
      <p:ext uri="{BB962C8B-B14F-4D97-AF65-F5344CB8AC3E}">
        <p14:creationId xmlns:p14="http://schemas.microsoft.com/office/powerpoint/2010/main" val="310390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wipe(down)">
                                      <p:cBhvr>
                                        <p:cTn id="22" dur="500"/>
                                        <p:tgtEl>
                                          <p:spTgt spid="3">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down)">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wipe(down)">
                                      <p:cBhvr>
                                        <p:cTn id="36" dur="500"/>
                                        <p:tgtEl>
                                          <p:spTgt spid="3">
                                            <p:txEl>
                                              <p:pRg st="4" end="4"/>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animEffect transition="in" filter="wipe(down)">
                                      <p:cBhvr>
                                        <p:cTn id="41" dur="500"/>
                                        <p:tgtEl>
                                          <p:spTgt spid="3">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nodeType="click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wipe(down)">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3">
                                            <p:txEl>
                                              <p:pRg st="3" end="3"/>
                                            </p:txEl>
                                          </p:spTgt>
                                        </p:tgtEl>
                                        <p:attrNameLst>
                                          <p:attrName>style.visibility</p:attrName>
                                        </p:attrNameLst>
                                      </p:cBhvr>
                                      <p:to>
                                        <p:strVal val="visible"/>
                                      </p:to>
                                    </p:set>
                                    <p:animEffect transition="in" filter="wipe(down)">
                                      <p:cBhvr>
                                        <p:cTn id="60" dur="500"/>
                                        <p:tgtEl>
                                          <p:spTgt spid="3">
                                            <p:txEl>
                                              <p:pRg st="3" end="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3">
                                            <p:txEl>
                                              <p:pRg st="5" end="5"/>
                                            </p:txEl>
                                          </p:spTgt>
                                        </p:tgtEl>
                                        <p:attrNameLst>
                                          <p:attrName>style.visibility</p:attrName>
                                        </p:attrNameLst>
                                      </p:cBhvr>
                                      <p:to>
                                        <p:strVal val="visible"/>
                                      </p:to>
                                    </p:set>
                                    <p:animEffect transition="in" filter="wipe(down)">
                                      <p:cBhvr>
                                        <p:cTn id="65" dur="500"/>
                                        <p:tgtEl>
                                          <p:spTgt spid="3">
                                            <p:txEl>
                                              <p:pRg st="5" end="5"/>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3">
                                            <p:txEl>
                                              <p:pRg st="6" end="6"/>
                                            </p:txEl>
                                          </p:spTgt>
                                        </p:tgtEl>
                                        <p:attrNameLst>
                                          <p:attrName>style.visibility</p:attrName>
                                        </p:attrNameLst>
                                      </p:cBhvr>
                                      <p:to>
                                        <p:strVal val="visible"/>
                                      </p:to>
                                    </p:set>
                                    <p:animEffect transition="in" filter="wipe(down)">
                                      <p:cBhvr>
                                        <p:cTn id="70" dur="500"/>
                                        <p:tgtEl>
                                          <p:spTgt spid="3">
                                            <p:txEl>
                                              <p:pRg st="6" end="6"/>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wipe(down)">
                                      <p:cBhvr>
                                        <p:cTn id="75" dur="500"/>
                                        <p:tgtEl>
                                          <p:spTgt spid="3">
                                            <p:txEl>
                                              <p:pRg st="9" end="9"/>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animEffect transition="in" filter="wipe(down)">
                                      <p:cBhvr>
                                        <p:cTn id="80" dur="500"/>
                                        <p:tgtEl>
                                          <p:spTgt spid="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wipe(down)">
                                      <p:cBhvr>
                                        <p:cTn id="85" dur="500"/>
                                        <p:tgtEl>
                                          <p:spTgt spid="11"/>
                                        </p:tgtEl>
                                      </p:cBhvr>
                                    </p:animEffect>
                                  </p:childTnLst>
                                </p:cTn>
                              </p:par>
                            </p:childTnLst>
                          </p:cTn>
                        </p:par>
                      </p:childTnLst>
                    </p:cTn>
                  </p:par>
                  <p:par>
                    <p:cTn id="86" fill="hold">
                      <p:stCondLst>
                        <p:cond delay="indefinite"/>
                      </p:stCondLst>
                      <p:childTnLst>
                        <p:par>
                          <p:cTn id="87" fill="hold">
                            <p:stCondLst>
                              <p:cond delay="0"/>
                            </p:stCondLst>
                            <p:childTnLst>
                              <p:par>
                                <p:cTn id="88" presetID="22" presetClass="entr" presetSubtype="8" fill="hold" nodeType="click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left)">
                                      <p:cBhvr>
                                        <p:cTn id="95" dur="250"/>
                                        <p:tgtEl>
                                          <p:spTgt spid="15"/>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4" fill="hold" nodeType="clickEffect">
                                  <p:stCondLst>
                                    <p:cond delay="0"/>
                                  </p:stCondLst>
                                  <p:childTnLst>
                                    <p:set>
                                      <p:cBhvr>
                                        <p:cTn id="99" dur="1" fill="hold">
                                          <p:stCondLst>
                                            <p:cond delay="0"/>
                                          </p:stCondLst>
                                        </p:cTn>
                                        <p:tgtEl>
                                          <p:spTgt spid="17"/>
                                        </p:tgtEl>
                                        <p:attrNameLst>
                                          <p:attrName>style.visibility</p:attrName>
                                        </p:attrNameLst>
                                      </p:cBhvr>
                                      <p:to>
                                        <p:strVal val="visible"/>
                                      </p:to>
                                    </p:set>
                                    <p:animEffect transition="in" filter="wipe(down)">
                                      <p:cBhvr>
                                        <p:cTn id="100" dur="500"/>
                                        <p:tgtEl>
                                          <p:spTgt spid="17"/>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nodeType="clickEffect">
                                  <p:stCondLst>
                                    <p:cond delay="0"/>
                                  </p:stCondLst>
                                  <p:childTnLst>
                                    <p:set>
                                      <p:cBhvr>
                                        <p:cTn id="104" dur="1" fill="hold">
                                          <p:stCondLst>
                                            <p:cond delay="0"/>
                                          </p:stCondLst>
                                        </p:cTn>
                                        <p:tgtEl>
                                          <p:spTgt spid="19"/>
                                        </p:tgtEl>
                                        <p:attrNameLst>
                                          <p:attrName>style.visibility</p:attrName>
                                        </p:attrNameLst>
                                      </p:cBhvr>
                                      <p:to>
                                        <p:strVal val="visible"/>
                                      </p:to>
                                    </p:set>
                                    <p:animEffect transition="in" filter="wipe(down)">
                                      <p:cBhvr>
                                        <p:cTn id="105" dur="500"/>
                                        <p:tgtEl>
                                          <p:spTgt spid="19"/>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8" grpId="0"/>
      <p:bldP spid="2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B8F9FEA1-8F8B-E575-5925-8F31E6E1B6A5}"/>
              </a:ext>
            </a:extLst>
          </p:cNvPr>
          <p:cNvSpPr txBox="1"/>
          <p:nvPr/>
        </p:nvSpPr>
        <p:spPr>
          <a:xfrm>
            <a:off x="1437751" y="4166519"/>
            <a:ext cx="10215561" cy="1815882"/>
          </a:xfrm>
          <a:prstGeom prst="rect">
            <a:avLst/>
          </a:prstGeom>
          <a:noFill/>
        </p:spPr>
        <p:txBody>
          <a:bodyPr wrap="square">
            <a:spAutoFit/>
          </a:bodyPr>
          <a:lstStyle/>
          <a:p>
            <a:r>
              <a:rPr lang="zh-CN" altLang="en-US" sz="2800" dirty="0">
                <a:solidFill>
                  <a:srgbClr val="014980"/>
                </a:solidFill>
                <a:latin typeface="KaiTi" panose="02010609060101010101" pitchFamily="49" charset="-122"/>
                <a:ea typeface="KaiTi" panose="02010609060101010101" pitchFamily="49" charset="-122"/>
              </a:rPr>
              <a:t>读后续写协同效应对汉语二语学习的影响</a:t>
            </a:r>
            <a:endParaRPr lang="en-GB" altLang="zh-CN" sz="2800" dirty="0">
              <a:solidFill>
                <a:srgbClr val="014980"/>
              </a:solidFill>
              <a:latin typeface="KaiTi" panose="02010609060101010101" pitchFamily="49" charset="-122"/>
              <a:ea typeface="KaiTi" panose="02010609060101010101" pitchFamily="49" charset="-122"/>
            </a:endParaRPr>
          </a:p>
          <a:p>
            <a:r>
              <a:rPr lang="en-GB" altLang="zh-CN" sz="2800" b="1" dirty="0">
                <a:solidFill>
                  <a:srgbClr val="014980"/>
                </a:solidFill>
                <a:latin typeface="Times New Roman" panose="02020603050405020304" pitchFamily="18" charset="0"/>
                <a:ea typeface="等线" panose="02010600030101010101" pitchFamily="2" charset="-122"/>
              </a:rPr>
              <a:t>Effect of the Continuation Task on Learning Chinese as a Second Language </a:t>
            </a:r>
            <a:r>
              <a:rPr lang="zh-CN" altLang="en-US" sz="2800" b="1" dirty="0">
                <a:solidFill>
                  <a:srgbClr val="014980"/>
                </a:solidFill>
                <a:latin typeface="Times New Roman" panose="02020603050405020304" pitchFamily="18" charset="0"/>
                <a:ea typeface="等线" panose="02010600030101010101" pitchFamily="2" charset="-122"/>
              </a:rPr>
              <a:t>           </a:t>
            </a:r>
            <a:endParaRPr lang="en-US" altLang="zh-CN" sz="2800" b="1" dirty="0">
              <a:solidFill>
                <a:srgbClr val="014980"/>
              </a:solidFill>
              <a:latin typeface="Times New Roman" panose="02020603050405020304" pitchFamily="18" charset="0"/>
              <a:ea typeface="等线" panose="02010600030101010101" pitchFamily="2" charset="-122"/>
            </a:endParaRPr>
          </a:p>
          <a:p>
            <a:r>
              <a:rPr lang="zh-CN" altLang="en-US" sz="2800" b="1" dirty="0">
                <a:solidFill>
                  <a:srgbClr val="014980"/>
                </a:solidFill>
                <a:latin typeface="Times New Roman" panose="02020603050405020304" pitchFamily="18" charset="0"/>
                <a:ea typeface="等线" panose="02010600030101010101" pitchFamily="2" charset="-122"/>
              </a:rPr>
              <a:t>                                                                       （</a:t>
            </a:r>
            <a:r>
              <a:rPr lang="en-US" altLang="zh-CN" sz="2800" b="1" dirty="0">
                <a:solidFill>
                  <a:srgbClr val="014980"/>
                </a:solidFill>
                <a:latin typeface="Times New Roman" panose="02020603050405020304" pitchFamily="18" charset="0"/>
                <a:ea typeface="等线" panose="02010600030101010101" pitchFamily="2" charset="-122"/>
              </a:rPr>
              <a:t>Wang, 2019)</a:t>
            </a:r>
            <a:endParaRPr lang="zh-CN" altLang="en-US" sz="2800" b="1" dirty="0">
              <a:solidFill>
                <a:srgbClr val="014980"/>
              </a:solidFill>
              <a:latin typeface="Times New Roman" panose="02020603050405020304" pitchFamily="18" charset="0"/>
              <a:ea typeface="等线" panose="02010600030101010101" pitchFamily="2" charset="-122"/>
            </a:endParaRPr>
          </a:p>
        </p:txBody>
      </p:sp>
      <p:sp>
        <p:nvSpPr>
          <p:cNvPr id="11" name="文本框 10">
            <a:extLst>
              <a:ext uri="{FF2B5EF4-FFF2-40B4-BE49-F238E27FC236}">
                <a16:creationId xmlns:a16="http://schemas.microsoft.com/office/drawing/2014/main" id="{A238EF7B-F56B-BC5D-5223-668A1DBE838A}"/>
              </a:ext>
            </a:extLst>
          </p:cNvPr>
          <p:cNvSpPr txBox="1"/>
          <p:nvPr/>
        </p:nvSpPr>
        <p:spPr>
          <a:xfrm>
            <a:off x="1437750" y="1795005"/>
            <a:ext cx="10215561" cy="1969770"/>
          </a:xfrm>
          <a:prstGeom prst="rect">
            <a:avLst/>
          </a:prstGeom>
          <a:noFill/>
        </p:spPr>
        <p:txBody>
          <a:bodyPr wrap="square">
            <a:spAutoFit/>
          </a:bodyPr>
          <a:lstStyle/>
          <a:p>
            <a:pPr>
              <a:spcAft>
                <a:spcPts val="600"/>
              </a:spcAft>
            </a:pPr>
            <a:r>
              <a:rPr lang="zh-CN" altLang="en-US" sz="2800" b="1" dirty="0">
                <a:solidFill>
                  <a:srgbClr val="014980"/>
                </a:solidFill>
                <a:latin typeface="KaiTi" panose="02010609060101010101" pitchFamily="49" charset="-122"/>
                <a:ea typeface="KaiTi" panose="02010609060101010101" pitchFamily="49" charset="-122"/>
              </a:rPr>
              <a:t>汉语二语会话中的不完整语段研究</a:t>
            </a:r>
            <a:r>
              <a:rPr lang="en-GB" altLang="zh-CN" sz="2800" b="1" dirty="0">
                <a:solidFill>
                  <a:srgbClr val="014980"/>
                </a:solidFill>
                <a:latin typeface="KaiTi" panose="02010609060101010101" pitchFamily="49" charset="-122"/>
                <a:ea typeface="KaiTi" panose="02010609060101010101" pitchFamily="49" charset="-122"/>
              </a:rPr>
              <a:t> </a:t>
            </a:r>
          </a:p>
          <a:p>
            <a:pPr>
              <a:spcAft>
                <a:spcPts val="600"/>
              </a:spcAft>
            </a:pPr>
            <a:r>
              <a:rPr lang="en-GB" altLang="zh-CN" sz="2800" b="1" dirty="0">
                <a:solidFill>
                  <a:srgbClr val="014980"/>
                </a:solidFill>
                <a:latin typeface="Times New Roman" panose="02020603050405020304" pitchFamily="18" charset="0"/>
                <a:ea typeface="等线" panose="02010600030101010101" pitchFamily="2" charset="-122"/>
              </a:rPr>
              <a:t>Incomplete Utterances as Continuation Strategies in</a:t>
            </a:r>
            <a:r>
              <a:rPr lang="en-US" altLang="zh-CN" sz="2800" b="1" dirty="0">
                <a:solidFill>
                  <a:srgbClr val="014980"/>
                </a:solidFill>
                <a:latin typeface="Times New Roman" panose="02020603050405020304" pitchFamily="18" charset="0"/>
                <a:ea typeface="等线" panose="02010600030101010101" pitchFamily="2" charset="-122"/>
              </a:rPr>
              <a:t> Mandarin Conversation</a:t>
            </a:r>
            <a:r>
              <a:rPr lang="zh-CN" altLang="en-US" sz="2800" b="1" dirty="0">
                <a:solidFill>
                  <a:srgbClr val="014980"/>
                </a:solidFill>
                <a:latin typeface="Times New Roman" panose="02020603050405020304" pitchFamily="18" charset="0"/>
                <a:ea typeface="等线" panose="02010600030101010101" pitchFamily="2" charset="-122"/>
              </a:rPr>
              <a:t>                         </a:t>
            </a:r>
            <a:endParaRPr lang="en-US" altLang="zh-CN" sz="2800" b="1" dirty="0">
              <a:solidFill>
                <a:srgbClr val="014980"/>
              </a:solidFill>
              <a:latin typeface="Times New Roman" panose="02020603050405020304" pitchFamily="18" charset="0"/>
              <a:ea typeface="等线" panose="02010600030101010101" pitchFamily="2" charset="-122"/>
            </a:endParaRPr>
          </a:p>
          <a:p>
            <a:pPr>
              <a:spcAft>
                <a:spcPts val="600"/>
              </a:spcAft>
            </a:pPr>
            <a:r>
              <a:rPr lang="zh-CN" altLang="en-US" sz="2800" b="1" dirty="0">
                <a:solidFill>
                  <a:srgbClr val="014980"/>
                </a:solidFill>
                <a:latin typeface="Times New Roman" panose="02020603050405020304" pitchFamily="18" charset="0"/>
                <a:ea typeface="等线" panose="02010600030101010101" pitchFamily="2" charset="-122"/>
              </a:rPr>
              <a:t>                                                    （</a:t>
            </a:r>
            <a:r>
              <a:rPr lang="en-US" altLang="zh-CN" sz="2800" b="1" dirty="0">
                <a:solidFill>
                  <a:srgbClr val="014980"/>
                </a:solidFill>
                <a:latin typeface="Times New Roman" panose="02020603050405020304" pitchFamily="18" charset="0"/>
                <a:ea typeface="等线" panose="02010600030101010101" pitchFamily="2" charset="-122"/>
              </a:rPr>
              <a:t>Yang &amp; Tong, to appear)</a:t>
            </a:r>
            <a:endParaRPr lang="zh-CN" altLang="zh-CN" sz="2800" b="1" dirty="0">
              <a:solidFill>
                <a:srgbClr val="014980"/>
              </a:solidFill>
              <a:latin typeface="Times New Roman" panose="02020603050405020304" pitchFamily="18" charset="0"/>
              <a:ea typeface="等线" panose="02010600030101010101" pitchFamily="2" charset="-122"/>
            </a:endParaRPr>
          </a:p>
        </p:txBody>
      </p:sp>
      <p:sp>
        <p:nvSpPr>
          <p:cNvPr id="2" name="文本框 1">
            <a:extLst>
              <a:ext uri="{FF2B5EF4-FFF2-40B4-BE49-F238E27FC236}">
                <a16:creationId xmlns:a16="http://schemas.microsoft.com/office/drawing/2014/main" id="{65BEBA4F-F955-C3EF-0030-519D2476557C}"/>
              </a:ext>
            </a:extLst>
          </p:cNvPr>
          <p:cNvSpPr txBox="1"/>
          <p:nvPr/>
        </p:nvSpPr>
        <p:spPr>
          <a:xfrm>
            <a:off x="1437750" y="357809"/>
            <a:ext cx="6042991" cy="646331"/>
          </a:xfrm>
          <a:prstGeom prst="rect">
            <a:avLst/>
          </a:prstGeom>
          <a:noFill/>
        </p:spPr>
        <p:txBody>
          <a:bodyPr wrap="square" rtlCol="0">
            <a:spAutoFit/>
          </a:bodyPr>
          <a:lstStyle/>
          <a:p>
            <a:r>
              <a:rPr kumimoji="1" lang="en-US" altLang="zh-CN" sz="3600" dirty="0">
                <a:solidFill>
                  <a:srgbClr val="014980"/>
                </a:solidFill>
              </a:rPr>
              <a:t>Two exemplary studies</a:t>
            </a:r>
            <a:endParaRPr kumimoji="1" lang="zh-CN" altLang="en-US" sz="3600" dirty="0">
              <a:solidFill>
                <a:srgbClr val="014980"/>
              </a:solidFill>
            </a:endParaRPr>
          </a:p>
        </p:txBody>
      </p:sp>
    </p:spTree>
    <p:extLst>
      <p:ext uri="{BB962C8B-B14F-4D97-AF65-F5344CB8AC3E}">
        <p14:creationId xmlns:p14="http://schemas.microsoft.com/office/powerpoint/2010/main" val="1047766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34B21F-4CB1-4605-8737-75AB085C8159}"/>
              </a:ext>
            </a:extLst>
          </p:cNvPr>
          <p:cNvSpPr txBox="1"/>
          <p:nvPr/>
        </p:nvSpPr>
        <p:spPr>
          <a:xfrm>
            <a:off x="1709921" y="868529"/>
            <a:ext cx="10249006" cy="984885"/>
          </a:xfrm>
          <a:prstGeom prst="rect">
            <a:avLst/>
          </a:prstGeom>
          <a:noFill/>
        </p:spPr>
        <p:txBody>
          <a:bodyPr wrap="square" lIns="0" tIns="0" rIns="0" bIns="0" rtlCol="0">
            <a:spAutoFit/>
          </a:bodyPr>
          <a:lstStyle/>
          <a:p>
            <a:pPr>
              <a:spcAft>
                <a:spcPts val="600"/>
              </a:spcAft>
            </a:pPr>
            <a:r>
              <a:rPr lang="en-GB" altLang="zh-CN" sz="3200" b="1" dirty="0">
                <a:solidFill>
                  <a:srgbClr val="2A50A1"/>
                </a:solidFill>
                <a:latin typeface="Times New Roman" panose="02020603050405020304" pitchFamily="18" charset="0"/>
                <a:ea typeface="等线" panose="02010600030101010101" pitchFamily="2" charset="-122"/>
              </a:rPr>
              <a:t>Incomplete Utterances as Continuation Strategies in</a:t>
            </a:r>
            <a:r>
              <a:rPr lang="en-US" altLang="zh-CN" sz="3200" b="1" dirty="0">
                <a:solidFill>
                  <a:srgbClr val="2A50A1"/>
                </a:solidFill>
                <a:latin typeface="Times New Roman" panose="02020603050405020304" pitchFamily="18" charset="0"/>
                <a:ea typeface="等线" panose="02010600030101010101" pitchFamily="2" charset="-122"/>
              </a:rPr>
              <a:t> Mandarin Conversation</a:t>
            </a:r>
            <a:endParaRPr lang="zh-CN" altLang="zh-CN" sz="3200" b="1" dirty="0">
              <a:solidFill>
                <a:srgbClr val="2A50A1"/>
              </a:solidFill>
              <a:latin typeface="Times New Roman" panose="02020603050405020304" pitchFamily="18" charset="0"/>
              <a:ea typeface="等线" panose="02010600030101010101" pitchFamily="2" charset="-122"/>
            </a:endParaRPr>
          </a:p>
        </p:txBody>
      </p:sp>
      <p:sp>
        <p:nvSpPr>
          <p:cNvPr id="11" name="文本框 10">
            <a:extLst>
              <a:ext uri="{FF2B5EF4-FFF2-40B4-BE49-F238E27FC236}">
                <a16:creationId xmlns:a16="http://schemas.microsoft.com/office/drawing/2014/main" id="{26F7A8D5-AA6E-27D4-05CA-1B675D72F7C5}"/>
              </a:ext>
            </a:extLst>
          </p:cNvPr>
          <p:cNvSpPr txBox="1"/>
          <p:nvPr/>
        </p:nvSpPr>
        <p:spPr>
          <a:xfrm>
            <a:off x="1859336" y="2350845"/>
            <a:ext cx="10074463" cy="2554545"/>
          </a:xfrm>
          <a:prstGeom prst="rect">
            <a:avLst/>
          </a:prstGeom>
          <a:ln>
            <a:noFill/>
          </a:ln>
        </p:spPr>
        <p:txBody>
          <a:bodyPr wrap="square">
            <a:spAutoFit/>
          </a:bodyPr>
          <a:lstStyle>
            <a:defPPr>
              <a:defRPr lang="zh-CN"/>
            </a:defPPr>
            <a:lvl1pPr marR="0" lvl="0" indent="0" algn="ctr" fontAlgn="auto">
              <a:lnSpc>
                <a:spcPct val="150000"/>
              </a:lnSpc>
              <a:spcBef>
                <a:spcPts val="0"/>
              </a:spcBef>
              <a:spcAft>
                <a:spcPts val="0"/>
              </a:spcAft>
              <a:buClrTx/>
              <a:buSzTx/>
              <a:buFontTx/>
              <a:buNone/>
              <a:defRPr kumimoji="0" sz="2400" b="1" i="0" u="none" strike="noStrike" cap="none" spc="0" normalizeH="0" baseline="0">
                <a:ln>
                  <a:noFill/>
                </a:ln>
                <a:solidFill>
                  <a:schemeClr val="bg2">
                    <a:lumMod val="50000"/>
                  </a:schemeClr>
                </a:solidFill>
                <a:effectLst/>
                <a:uLnTx/>
                <a:uFillTx/>
                <a:latin typeface="Times New Roman" panose="02020603050405020304" pitchFamily="18" charset="0"/>
                <a:ea typeface="Lato" panose="020F0502020204030203" pitchFamily="34" charset="0"/>
                <a:cs typeface="Times New Roman" panose="02020603050405020304" pitchFamily="18" charset="0"/>
              </a:defRPr>
            </a:lvl1pPr>
          </a:lstStyle>
          <a:p>
            <a:pPr algn="l">
              <a:lnSpc>
                <a:spcPct val="100000"/>
              </a:lnSpc>
            </a:pPr>
            <a:r>
              <a:rPr lang="en-US" altLang="zh-CN" sz="3200" kern="100" dirty="0">
                <a:solidFill>
                  <a:schemeClr val="tx1"/>
                </a:solidFill>
                <a:ea typeface="宋体" panose="02010600030101010101" pitchFamily="2" charset="-122"/>
              </a:rPr>
              <a:t>a conversation analytic case study </a:t>
            </a:r>
          </a:p>
          <a:p>
            <a:pPr algn="l">
              <a:lnSpc>
                <a:spcPct val="100000"/>
              </a:lnSpc>
            </a:pPr>
            <a:endParaRPr lang="en-US" altLang="zh-CN" sz="3200" kern="100" dirty="0">
              <a:solidFill>
                <a:schemeClr val="tx1"/>
              </a:solidFill>
              <a:ea typeface="宋体" panose="02010600030101010101" pitchFamily="2" charset="-122"/>
            </a:endParaRPr>
          </a:p>
          <a:p>
            <a:pPr algn="l">
              <a:lnSpc>
                <a:spcPct val="100000"/>
              </a:lnSpc>
            </a:pPr>
            <a:r>
              <a:rPr lang="en-US" altLang="zh-CN" sz="3200" kern="100" dirty="0">
                <a:solidFill>
                  <a:schemeClr val="tx1"/>
                </a:solidFill>
                <a:ea typeface="宋体" panose="02010600030101010101" pitchFamily="2" charset="-122"/>
              </a:rPr>
              <a:t>to investigate how incomplete utterances (IUs) work as continuation (or </a:t>
            </a:r>
            <a:r>
              <a:rPr lang="en-US" altLang="zh-CN" sz="3200" i="1" kern="100" dirty="0">
                <a:solidFill>
                  <a:schemeClr val="tx1"/>
                </a:solidFill>
                <a:ea typeface="宋体" panose="02010600030101010101" pitchFamily="2" charset="-122"/>
              </a:rPr>
              <a:t>xu</a:t>
            </a:r>
            <a:r>
              <a:rPr lang="en-US" altLang="zh-CN" sz="3200" kern="100" dirty="0">
                <a:solidFill>
                  <a:schemeClr val="tx1"/>
                </a:solidFill>
                <a:ea typeface="宋体" panose="02010600030101010101" pitchFamily="2" charset="-122"/>
              </a:rPr>
              <a:t> in Chinese) strategies to develop, maintain and promote a mandarin conversation. </a:t>
            </a:r>
            <a:endParaRPr lang="en-GB" altLang="zh-CN" sz="3200" dirty="0">
              <a:solidFill>
                <a:schemeClr val="tx1"/>
              </a:solidFill>
            </a:endParaRPr>
          </a:p>
        </p:txBody>
      </p:sp>
      <p:grpSp>
        <p:nvGrpSpPr>
          <p:cNvPr id="10" name="组合 9">
            <a:extLst>
              <a:ext uri="{FF2B5EF4-FFF2-40B4-BE49-F238E27FC236}">
                <a16:creationId xmlns:a16="http://schemas.microsoft.com/office/drawing/2014/main" id="{C2B248CA-F92C-92C1-09E7-A788936BA1EA}"/>
              </a:ext>
            </a:extLst>
          </p:cNvPr>
          <p:cNvGrpSpPr/>
          <p:nvPr/>
        </p:nvGrpSpPr>
        <p:grpSpPr>
          <a:xfrm rot="851676">
            <a:off x="1329933" y="2383690"/>
            <a:ext cx="429349" cy="495631"/>
            <a:chOff x="5811239" y="1703712"/>
            <a:chExt cx="429349" cy="495631"/>
          </a:xfrm>
        </p:grpSpPr>
        <p:grpSp>
          <p:nvGrpSpPr>
            <p:cNvPr id="12" name="组合 11">
              <a:extLst>
                <a:ext uri="{FF2B5EF4-FFF2-40B4-BE49-F238E27FC236}">
                  <a16:creationId xmlns:a16="http://schemas.microsoft.com/office/drawing/2014/main" id="{2D3BC1A1-D314-FC42-FC89-628C49D268B1}"/>
                </a:ext>
              </a:extLst>
            </p:cNvPr>
            <p:cNvGrpSpPr>
              <a:grpSpLocks noChangeAspect="1"/>
            </p:cNvGrpSpPr>
            <p:nvPr/>
          </p:nvGrpSpPr>
          <p:grpSpPr bwMode="auto">
            <a:xfrm rot="18923445">
              <a:off x="5954896" y="1703712"/>
              <a:ext cx="285692" cy="394977"/>
              <a:chOff x="14101" y="3716"/>
              <a:chExt cx="3056" cy="4225"/>
            </a:xfrm>
          </p:grpSpPr>
          <p:sp>
            <p:nvSpPr>
              <p:cNvPr id="16" name="任意多边形: 形状 15">
                <a:extLst>
                  <a:ext uri="{FF2B5EF4-FFF2-40B4-BE49-F238E27FC236}">
                    <a16:creationId xmlns:a16="http://schemas.microsoft.com/office/drawing/2014/main" id="{56910C7B-B485-BEED-0C5F-FE4438545653}"/>
                  </a:ext>
                </a:extLst>
              </p:cNvPr>
              <p:cNvSpPr>
                <a:spLocks/>
              </p:cNvSpPr>
              <p:nvPr/>
            </p:nvSpPr>
            <p:spPr bwMode="auto">
              <a:xfrm>
                <a:off x="14187" y="3716"/>
                <a:ext cx="2884" cy="3951"/>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spAutoFit/>
              </a:bodyPr>
              <a:lstStyle/>
              <a:p>
                <a:endParaRPr lang="zh-CN" altLang="en-US"/>
              </a:p>
            </p:txBody>
          </p:sp>
          <p:sp>
            <p:nvSpPr>
              <p:cNvPr id="17" name="任意多边形: 形状 16">
                <a:extLst>
                  <a:ext uri="{FF2B5EF4-FFF2-40B4-BE49-F238E27FC236}">
                    <a16:creationId xmlns:a16="http://schemas.microsoft.com/office/drawing/2014/main" id="{97987F3A-ADB2-DE7F-7109-FB0C380F88B0}"/>
                  </a:ext>
                </a:extLst>
              </p:cNvPr>
              <p:cNvSpPr>
                <a:spLocks noEditPoints="1"/>
              </p:cNvSpPr>
              <p:nvPr/>
            </p:nvSpPr>
            <p:spPr bwMode="auto">
              <a:xfrm>
                <a:off x="14101" y="3990"/>
                <a:ext cx="3056" cy="3951"/>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nvGrpSpPr>
            <p:cNvPr id="13" name="组合 12">
              <a:extLst>
                <a:ext uri="{FF2B5EF4-FFF2-40B4-BE49-F238E27FC236}">
                  <a16:creationId xmlns:a16="http://schemas.microsoft.com/office/drawing/2014/main" id="{758161E8-86C1-84F2-7866-169F4A75EFFE}"/>
                </a:ext>
              </a:extLst>
            </p:cNvPr>
            <p:cNvGrpSpPr>
              <a:grpSpLocks noChangeAspect="1"/>
            </p:cNvGrpSpPr>
            <p:nvPr/>
          </p:nvGrpSpPr>
          <p:grpSpPr bwMode="auto">
            <a:xfrm rot="18923445">
              <a:off x="5811239" y="1794098"/>
              <a:ext cx="399751" cy="405245"/>
              <a:chOff x="14101" y="4279"/>
              <a:chExt cx="3056" cy="3098"/>
            </a:xfrm>
          </p:grpSpPr>
          <p:sp>
            <p:nvSpPr>
              <p:cNvPr id="14" name="任意多边形: 形状 13">
                <a:extLst>
                  <a:ext uri="{FF2B5EF4-FFF2-40B4-BE49-F238E27FC236}">
                    <a16:creationId xmlns:a16="http://schemas.microsoft.com/office/drawing/2014/main" id="{E7A96BA9-1FE5-A4E2-8C87-C0FA68B460F2}"/>
                  </a:ext>
                </a:extLst>
              </p:cNvPr>
              <p:cNvSpPr>
                <a:spLocks/>
              </p:cNvSpPr>
              <p:nvPr/>
            </p:nvSpPr>
            <p:spPr bwMode="auto">
              <a:xfrm>
                <a:off x="14187" y="4279"/>
                <a:ext cx="2884" cy="2823"/>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spAutoFit/>
              </a:bodyPr>
              <a:lstStyle/>
              <a:p>
                <a:endParaRPr lang="zh-CN" altLang="en-US" dirty="0"/>
              </a:p>
            </p:txBody>
          </p:sp>
          <p:sp>
            <p:nvSpPr>
              <p:cNvPr id="15" name="任意多边形: 形状 14">
                <a:extLst>
                  <a:ext uri="{FF2B5EF4-FFF2-40B4-BE49-F238E27FC236}">
                    <a16:creationId xmlns:a16="http://schemas.microsoft.com/office/drawing/2014/main" id="{4EBC32F8-AC3B-2A6E-820E-B224676C02B0}"/>
                  </a:ext>
                </a:extLst>
              </p:cNvPr>
              <p:cNvSpPr>
                <a:spLocks noEditPoints="1"/>
              </p:cNvSpPr>
              <p:nvPr/>
            </p:nvSpPr>
            <p:spPr bwMode="auto">
              <a:xfrm>
                <a:off x="14101" y="4554"/>
                <a:ext cx="3056" cy="2823"/>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grpSp>
        <p:nvGrpSpPr>
          <p:cNvPr id="18" name="组合 17">
            <a:extLst>
              <a:ext uri="{FF2B5EF4-FFF2-40B4-BE49-F238E27FC236}">
                <a16:creationId xmlns:a16="http://schemas.microsoft.com/office/drawing/2014/main" id="{B4DB2E8C-BCA0-73E0-2AC0-49FE7ADCDC79}"/>
              </a:ext>
            </a:extLst>
          </p:cNvPr>
          <p:cNvGrpSpPr/>
          <p:nvPr/>
        </p:nvGrpSpPr>
        <p:grpSpPr>
          <a:xfrm rot="851676">
            <a:off x="1286555" y="3344464"/>
            <a:ext cx="429349" cy="495631"/>
            <a:chOff x="5811239" y="1703712"/>
            <a:chExt cx="429349" cy="495631"/>
          </a:xfrm>
        </p:grpSpPr>
        <p:grpSp>
          <p:nvGrpSpPr>
            <p:cNvPr id="19" name="组合 18">
              <a:extLst>
                <a:ext uri="{FF2B5EF4-FFF2-40B4-BE49-F238E27FC236}">
                  <a16:creationId xmlns:a16="http://schemas.microsoft.com/office/drawing/2014/main" id="{A692A499-7C13-18F1-0EC3-0BD0A665D899}"/>
                </a:ext>
              </a:extLst>
            </p:cNvPr>
            <p:cNvGrpSpPr>
              <a:grpSpLocks noChangeAspect="1"/>
            </p:cNvGrpSpPr>
            <p:nvPr/>
          </p:nvGrpSpPr>
          <p:grpSpPr bwMode="auto">
            <a:xfrm rot="18923445">
              <a:off x="5954896" y="1703712"/>
              <a:ext cx="285692" cy="394977"/>
              <a:chOff x="14101" y="3716"/>
              <a:chExt cx="3056" cy="4225"/>
            </a:xfrm>
          </p:grpSpPr>
          <p:sp>
            <p:nvSpPr>
              <p:cNvPr id="23" name="任意多边形: 形状 22">
                <a:extLst>
                  <a:ext uri="{FF2B5EF4-FFF2-40B4-BE49-F238E27FC236}">
                    <a16:creationId xmlns:a16="http://schemas.microsoft.com/office/drawing/2014/main" id="{55F294AF-1228-6BF7-C368-6EE33D167D8F}"/>
                  </a:ext>
                </a:extLst>
              </p:cNvPr>
              <p:cNvSpPr>
                <a:spLocks/>
              </p:cNvSpPr>
              <p:nvPr/>
            </p:nvSpPr>
            <p:spPr bwMode="auto">
              <a:xfrm>
                <a:off x="14187" y="3716"/>
                <a:ext cx="2884" cy="3951"/>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spAutoFit/>
              </a:bodyPr>
              <a:lstStyle/>
              <a:p>
                <a:endParaRPr lang="zh-CN" altLang="en-US"/>
              </a:p>
            </p:txBody>
          </p:sp>
          <p:sp>
            <p:nvSpPr>
              <p:cNvPr id="24" name="任意多边形: 形状 23">
                <a:extLst>
                  <a:ext uri="{FF2B5EF4-FFF2-40B4-BE49-F238E27FC236}">
                    <a16:creationId xmlns:a16="http://schemas.microsoft.com/office/drawing/2014/main" id="{466828DE-4803-788B-9476-E9D0476EAA01}"/>
                  </a:ext>
                </a:extLst>
              </p:cNvPr>
              <p:cNvSpPr>
                <a:spLocks noEditPoints="1"/>
              </p:cNvSpPr>
              <p:nvPr/>
            </p:nvSpPr>
            <p:spPr bwMode="auto">
              <a:xfrm>
                <a:off x="14101" y="3990"/>
                <a:ext cx="3056" cy="3951"/>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nvGrpSpPr>
            <p:cNvPr id="20" name="组合 19">
              <a:extLst>
                <a:ext uri="{FF2B5EF4-FFF2-40B4-BE49-F238E27FC236}">
                  <a16:creationId xmlns:a16="http://schemas.microsoft.com/office/drawing/2014/main" id="{DD088B85-255A-9C5C-17EF-4A265E6DA524}"/>
                </a:ext>
              </a:extLst>
            </p:cNvPr>
            <p:cNvGrpSpPr>
              <a:grpSpLocks noChangeAspect="1"/>
            </p:cNvGrpSpPr>
            <p:nvPr/>
          </p:nvGrpSpPr>
          <p:grpSpPr bwMode="auto">
            <a:xfrm rot="18923445">
              <a:off x="5811239" y="1794098"/>
              <a:ext cx="399751" cy="405245"/>
              <a:chOff x="14101" y="4279"/>
              <a:chExt cx="3056" cy="3098"/>
            </a:xfrm>
          </p:grpSpPr>
          <p:sp>
            <p:nvSpPr>
              <p:cNvPr id="21" name="任意多边形: 形状 20">
                <a:extLst>
                  <a:ext uri="{FF2B5EF4-FFF2-40B4-BE49-F238E27FC236}">
                    <a16:creationId xmlns:a16="http://schemas.microsoft.com/office/drawing/2014/main" id="{629636EA-2A69-FCC8-A298-F21E062145D0}"/>
                  </a:ext>
                </a:extLst>
              </p:cNvPr>
              <p:cNvSpPr>
                <a:spLocks/>
              </p:cNvSpPr>
              <p:nvPr/>
            </p:nvSpPr>
            <p:spPr bwMode="auto">
              <a:xfrm>
                <a:off x="14187" y="4279"/>
                <a:ext cx="2884" cy="2823"/>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spAutoFit/>
              </a:bodyPr>
              <a:lstStyle/>
              <a:p>
                <a:endParaRPr lang="zh-CN" altLang="en-US" dirty="0"/>
              </a:p>
            </p:txBody>
          </p:sp>
          <p:sp>
            <p:nvSpPr>
              <p:cNvPr id="22" name="任意多边形: 形状 21">
                <a:extLst>
                  <a:ext uri="{FF2B5EF4-FFF2-40B4-BE49-F238E27FC236}">
                    <a16:creationId xmlns:a16="http://schemas.microsoft.com/office/drawing/2014/main" id="{B47C0B08-2F6E-352F-1C51-62834D819E52}"/>
                  </a:ext>
                </a:extLst>
              </p:cNvPr>
              <p:cNvSpPr>
                <a:spLocks noEditPoints="1"/>
              </p:cNvSpPr>
              <p:nvPr/>
            </p:nvSpPr>
            <p:spPr bwMode="auto">
              <a:xfrm>
                <a:off x="14101" y="4554"/>
                <a:ext cx="3056" cy="2823"/>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spTree>
    <p:extLst>
      <p:ext uri="{BB962C8B-B14F-4D97-AF65-F5344CB8AC3E}">
        <p14:creationId xmlns:p14="http://schemas.microsoft.com/office/powerpoint/2010/main" val="17653422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CC2CE93-1285-01A4-A68E-A6F60C38D6D5}"/>
              </a:ext>
            </a:extLst>
          </p:cNvPr>
          <p:cNvSpPr txBox="1"/>
          <p:nvPr/>
        </p:nvSpPr>
        <p:spPr>
          <a:xfrm>
            <a:off x="2278241" y="2015279"/>
            <a:ext cx="9489896" cy="3108543"/>
          </a:xfrm>
          <a:prstGeom prst="rect">
            <a:avLst/>
          </a:prstGeom>
          <a:noFill/>
        </p:spPr>
        <p:txBody>
          <a:bodyPr wrap="square">
            <a:spAutoFit/>
          </a:bodyPr>
          <a:lstStyle/>
          <a:p>
            <a:r>
              <a:rPr lang="en-GB" altLang="zh-CN" sz="2800"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How do IUs help mandarin interlocutors to achieve mutual understanding through continuation? </a:t>
            </a:r>
          </a:p>
          <a:p>
            <a:endParaRPr lang="en-GB" altLang="zh-CN" sz="2800"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endParaRPr lang="en-GB" altLang="zh-CN" sz="2800"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endParaRPr>
          </a:p>
          <a:p>
            <a:r>
              <a:rPr lang="en-GB" altLang="zh-CN" sz="2800" dirty="0">
                <a:solidFill>
                  <a:srgbClr val="252525"/>
                </a:solidFill>
                <a:latin typeface="Microsoft Sans Serif" panose="020B0604020202020204" pitchFamily="34" charset="0"/>
                <a:ea typeface="Microsoft Sans Serif" panose="020B0604020202020204" pitchFamily="34" charset="0"/>
                <a:cs typeface="Microsoft Sans Serif" panose="020B0604020202020204" pitchFamily="34" charset="0"/>
              </a:rPr>
              <a:t>How do L1 speaker use IUs to help L2 interlocutor develop his L2 Chinese interactional competence through continuation?</a:t>
            </a:r>
            <a:endParaRPr lang="zh-CN" altLang="en-US" sz="2800" dirty="0">
              <a:latin typeface="Microsoft Sans Serif" panose="020B0604020202020204" pitchFamily="34" charset="0"/>
              <a:cs typeface="Microsoft Sans Serif" panose="020B0604020202020204" pitchFamily="34" charset="0"/>
            </a:endParaRPr>
          </a:p>
        </p:txBody>
      </p:sp>
      <p:grpSp>
        <p:nvGrpSpPr>
          <p:cNvPr id="4" name="组合 3">
            <a:extLst>
              <a:ext uri="{FF2B5EF4-FFF2-40B4-BE49-F238E27FC236}">
                <a16:creationId xmlns:a16="http://schemas.microsoft.com/office/drawing/2014/main" id="{D1339715-CC7B-FCF9-F271-9DDB439462DB}"/>
              </a:ext>
            </a:extLst>
          </p:cNvPr>
          <p:cNvGrpSpPr/>
          <p:nvPr/>
        </p:nvGrpSpPr>
        <p:grpSpPr>
          <a:xfrm rot="851676">
            <a:off x="1458944" y="2071664"/>
            <a:ext cx="429349" cy="495631"/>
            <a:chOff x="5811239" y="1703712"/>
            <a:chExt cx="429349" cy="495631"/>
          </a:xfrm>
        </p:grpSpPr>
        <p:grpSp>
          <p:nvGrpSpPr>
            <p:cNvPr id="5" name="组合 4">
              <a:extLst>
                <a:ext uri="{FF2B5EF4-FFF2-40B4-BE49-F238E27FC236}">
                  <a16:creationId xmlns:a16="http://schemas.microsoft.com/office/drawing/2014/main" id="{2F1522FF-07A0-230D-0279-32EC7E507172}"/>
                </a:ext>
              </a:extLst>
            </p:cNvPr>
            <p:cNvGrpSpPr>
              <a:grpSpLocks noChangeAspect="1"/>
            </p:cNvGrpSpPr>
            <p:nvPr/>
          </p:nvGrpSpPr>
          <p:grpSpPr bwMode="auto">
            <a:xfrm rot="18923445">
              <a:off x="5954896" y="1703712"/>
              <a:ext cx="285692" cy="394977"/>
              <a:chOff x="14101" y="3716"/>
              <a:chExt cx="3056" cy="4225"/>
            </a:xfrm>
          </p:grpSpPr>
          <p:sp>
            <p:nvSpPr>
              <p:cNvPr id="9" name="任意多边形: 形状 8">
                <a:extLst>
                  <a:ext uri="{FF2B5EF4-FFF2-40B4-BE49-F238E27FC236}">
                    <a16:creationId xmlns:a16="http://schemas.microsoft.com/office/drawing/2014/main" id="{E66A88F4-435A-F7AD-527A-51C9FFD4265B}"/>
                  </a:ext>
                </a:extLst>
              </p:cNvPr>
              <p:cNvSpPr>
                <a:spLocks/>
              </p:cNvSpPr>
              <p:nvPr/>
            </p:nvSpPr>
            <p:spPr bwMode="auto">
              <a:xfrm>
                <a:off x="14187" y="3716"/>
                <a:ext cx="2884" cy="3951"/>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spAutoFit/>
              </a:bodyPr>
              <a:lstStyle/>
              <a:p>
                <a:endParaRPr lang="zh-CN" altLang="en-US"/>
              </a:p>
            </p:txBody>
          </p:sp>
          <p:sp>
            <p:nvSpPr>
              <p:cNvPr id="10" name="任意多边形: 形状 9">
                <a:extLst>
                  <a:ext uri="{FF2B5EF4-FFF2-40B4-BE49-F238E27FC236}">
                    <a16:creationId xmlns:a16="http://schemas.microsoft.com/office/drawing/2014/main" id="{EB75C346-DFAA-576D-BD98-DEB94925AAF6}"/>
                  </a:ext>
                </a:extLst>
              </p:cNvPr>
              <p:cNvSpPr>
                <a:spLocks noEditPoints="1"/>
              </p:cNvSpPr>
              <p:nvPr/>
            </p:nvSpPr>
            <p:spPr bwMode="auto">
              <a:xfrm>
                <a:off x="14101" y="3990"/>
                <a:ext cx="3056" cy="3951"/>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nvGrpSpPr>
            <p:cNvPr id="6" name="组合 5">
              <a:extLst>
                <a:ext uri="{FF2B5EF4-FFF2-40B4-BE49-F238E27FC236}">
                  <a16:creationId xmlns:a16="http://schemas.microsoft.com/office/drawing/2014/main" id="{CDA67DC8-8EA4-100C-3C9C-9BCD5682E435}"/>
                </a:ext>
              </a:extLst>
            </p:cNvPr>
            <p:cNvGrpSpPr>
              <a:grpSpLocks noChangeAspect="1"/>
            </p:cNvGrpSpPr>
            <p:nvPr/>
          </p:nvGrpSpPr>
          <p:grpSpPr bwMode="auto">
            <a:xfrm rot="18923445">
              <a:off x="5811239" y="1794098"/>
              <a:ext cx="399751" cy="405245"/>
              <a:chOff x="14101" y="4279"/>
              <a:chExt cx="3056" cy="3098"/>
            </a:xfrm>
          </p:grpSpPr>
          <p:sp>
            <p:nvSpPr>
              <p:cNvPr id="7" name="任意多边形: 形状 6">
                <a:extLst>
                  <a:ext uri="{FF2B5EF4-FFF2-40B4-BE49-F238E27FC236}">
                    <a16:creationId xmlns:a16="http://schemas.microsoft.com/office/drawing/2014/main" id="{AFC8472E-80FF-3F4E-2A73-E1AE9C8F83A1}"/>
                  </a:ext>
                </a:extLst>
              </p:cNvPr>
              <p:cNvSpPr>
                <a:spLocks/>
              </p:cNvSpPr>
              <p:nvPr/>
            </p:nvSpPr>
            <p:spPr bwMode="auto">
              <a:xfrm>
                <a:off x="14187" y="4279"/>
                <a:ext cx="2884" cy="2823"/>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spAutoFit/>
              </a:bodyPr>
              <a:lstStyle/>
              <a:p>
                <a:endParaRPr lang="zh-CN" altLang="en-US" dirty="0"/>
              </a:p>
            </p:txBody>
          </p:sp>
          <p:sp>
            <p:nvSpPr>
              <p:cNvPr id="8" name="任意多边形: 形状 7">
                <a:extLst>
                  <a:ext uri="{FF2B5EF4-FFF2-40B4-BE49-F238E27FC236}">
                    <a16:creationId xmlns:a16="http://schemas.microsoft.com/office/drawing/2014/main" id="{7C3AD06F-A053-46C5-0EE7-B42765DC4CC1}"/>
                  </a:ext>
                </a:extLst>
              </p:cNvPr>
              <p:cNvSpPr>
                <a:spLocks noEditPoints="1"/>
              </p:cNvSpPr>
              <p:nvPr/>
            </p:nvSpPr>
            <p:spPr bwMode="auto">
              <a:xfrm>
                <a:off x="14101" y="4554"/>
                <a:ext cx="3056" cy="2823"/>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grpSp>
        <p:nvGrpSpPr>
          <p:cNvPr id="11" name="组合 10">
            <a:extLst>
              <a:ext uri="{FF2B5EF4-FFF2-40B4-BE49-F238E27FC236}">
                <a16:creationId xmlns:a16="http://schemas.microsoft.com/office/drawing/2014/main" id="{75E073A6-1F17-941B-CBC3-92D37EA03789}"/>
              </a:ext>
            </a:extLst>
          </p:cNvPr>
          <p:cNvGrpSpPr/>
          <p:nvPr/>
        </p:nvGrpSpPr>
        <p:grpSpPr>
          <a:xfrm rot="851676">
            <a:off x="1408748" y="3612216"/>
            <a:ext cx="429349" cy="495631"/>
            <a:chOff x="5811239" y="1703712"/>
            <a:chExt cx="429349" cy="495631"/>
          </a:xfrm>
        </p:grpSpPr>
        <p:grpSp>
          <p:nvGrpSpPr>
            <p:cNvPr id="12" name="组合 11">
              <a:extLst>
                <a:ext uri="{FF2B5EF4-FFF2-40B4-BE49-F238E27FC236}">
                  <a16:creationId xmlns:a16="http://schemas.microsoft.com/office/drawing/2014/main" id="{85DC5284-76A9-EBF8-E425-C481741BF897}"/>
                </a:ext>
              </a:extLst>
            </p:cNvPr>
            <p:cNvGrpSpPr>
              <a:grpSpLocks noChangeAspect="1"/>
            </p:cNvGrpSpPr>
            <p:nvPr/>
          </p:nvGrpSpPr>
          <p:grpSpPr bwMode="auto">
            <a:xfrm rot="18923445">
              <a:off x="5954896" y="1703712"/>
              <a:ext cx="285692" cy="394977"/>
              <a:chOff x="14101" y="3716"/>
              <a:chExt cx="3056" cy="4225"/>
            </a:xfrm>
          </p:grpSpPr>
          <p:sp>
            <p:nvSpPr>
              <p:cNvPr id="16" name="任意多边形: 形状 15">
                <a:extLst>
                  <a:ext uri="{FF2B5EF4-FFF2-40B4-BE49-F238E27FC236}">
                    <a16:creationId xmlns:a16="http://schemas.microsoft.com/office/drawing/2014/main" id="{9E14ACBD-0807-3EAA-96C1-53B7C73FC290}"/>
                  </a:ext>
                </a:extLst>
              </p:cNvPr>
              <p:cNvSpPr>
                <a:spLocks/>
              </p:cNvSpPr>
              <p:nvPr/>
            </p:nvSpPr>
            <p:spPr bwMode="auto">
              <a:xfrm>
                <a:off x="14187" y="3716"/>
                <a:ext cx="2884" cy="3951"/>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spAutoFit/>
              </a:bodyPr>
              <a:lstStyle/>
              <a:p>
                <a:endParaRPr lang="zh-CN" altLang="en-US"/>
              </a:p>
            </p:txBody>
          </p:sp>
          <p:sp>
            <p:nvSpPr>
              <p:cNvPr id="17" name="任意多边形: 形状 16">
                <a:extLst>
                  <a:ext uri="{FF2B5EF4-FFF2-40B4-BE49-F238E27FC236}">
                    <a16:creationId xmlns:a16="http://schemas.microsoft.com/office/drawing/2014/main" id="{171CD3A5-BE63-BD13-34A5-E9C079E052FF}"/>
                  </a:ext>
                </a:extLst>
              </p:cNvPr>
              <p:cNvSpPr>
                <a:spLocks noEditPoints="1"/>
              </p:cNvSpPr>
              <p:nvPr/>
            </p:nvSpPr>
            <p:spPr bwMode="auto">
              <a:xfrm>
                <a:off x="14101" y="3990"/>
                <a:ext cx="3056" cy="3951"/>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nvGrpSpPr>
            <p:cNvPr id="13" name="组合 12">
              <a:extLst>
                <a:ext uri="{FF2B5EF4-FFF2-40B4-BE49-F238E27FC236}">
                  <a16:creationId xmlns:a16="http://schemas.microsoft.com/office/drawing/2014/main" id="{39E0CFBB-CF20-8AEF-73DA-756CEE4640A8}"/>
                </a:ext>
              </a:extLst>
            </p:cNvPr>
            <p:cNvGrpSpPr>
              <a:grpSpLocks noChangeAspect="1"/>
            </p:cNvGrpSpPr>
            <p:nvPr/>
          </p:nvGrpSpPr>
          <p:grpSpPr bwMode="auto">
            <a:xfrm rot="18923445">
              <a:off x="5811239" y="1794098"/>
              <a:ext cx="399751" cy="405245"/>
              <a:chOff x="14101" y="4279"/>
              <a:chExt cx="3056" cy="3098"/>
            </a:xfrm>
          </p:grpSpPr>
          <p:sp>
            <p:nvSpPr>
              <p:cNvPr id="14" name="任意多边形: 形状 13">
                <a:extLst>
                  <a:ext uri="{FF2B5EF4-FFF2-40B4-BE49-F238E27FC236}">
                    <a16:creationId xmlns:a16="http://schemas.microsoft.com/office/drawing/2014/main" id="{15D8D950-9448-8647-3DD4-68378B46640D}"/>
                  </a:ext>
                </a:extLst>
              </p:cNvPr>
              <p:cNvSpPr>
                <a:spLocks/>
              </p:cNvSpPr>
              <p:nvPr/>
            </p:nvSpPr>
            <p:spPr bwMode="auto">
              <a:xfrm>
                <a:off x="14187" y="4279"/>
                <a:ext cx="2884" cy="2823"/>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spAutoFit/>
              </a:bodyPr>
              <a:lstStyle/>
              <a:p>
                <a:endParaRPr lang="zh-CN" altLang="en-US" dirty="0"/>
              </a:p>
            </p:txBody>
          </p:sp>
          <p:sp>
            <p:nvSpPr>
              <p:cNvPr id="15" name="任意多边形: 形状 14">
                <a:extLst>
                  <a:ext uri="{FF2B5EF4-FFF2-40B4-BE49-F238E27FC236}">
                    <a16:creationId xmlns:a16="http://schemas.microsoft.com/office/drawing/2014/main" id="{1F8ADBA2-D172-8ABF-1CBA-57B6EC4BAB8D}"/>
                  </a:ext>
                </a:extLst>
              </p:cNvPr>
              <p:cNvSpPr>
                <a:spLocks noEditPoints="1"/>
              </p:cNvSpPr>
              <p:nvPr/>
            </p:nvSpPr>
            <p:spPr bwMode="auto">
              <a:xfrm>
                <a:off x="14101" y="4554"/>
                <a:ext cx="3056" cy="2823"/>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sp>
        <p:nvSpPr>
          <p:cNvPr id="18" name="文本框 17">
            <a:extLst>
              <a:ext uri="{FF2B5EF4-FFF2-40B4-BE49-F238E27FC236}">
                <a16:creationId xmlns:a16="http://schemas.microsoft.com/office/drawing/2014/main" id="{7D95C385-6445-80A8-2A3C-3D6053237C4E}"/>
              </a:ext>
            </a:extLst>
          </p:cNvPr>
          <p:cNvSpPr txBox="1"/>
          <p:nvPr/>
        </p:nvSpPr>
        <p:spPr>
          <a:xfrm>
            <a:off x="1521005" y="505025"/>
            <a:ext cx="6983659" cy="461665"/>
          </a:xfrm>
          <a:prstGeom prst="rect">
            <a:avLst/>
          </a:prstGeom>
          <a:noFill/>
        </p:spPr>
        <p:txBody>
          <a:bodyPr wrap="square" lIns="0" tIns="0" rIns="0" bIns="0" rtlCol="0">
            <a:spAutoFit/>
          </a:bodyPr>
          <a:lstStyle/>
          <a:p>
            <a:pPr algn="ctr"/>
            <a:r>
              <a:rPr lang="en-US" altLang="zh-CN" sz="3000" b="1" dirty="0">
                <a:solidFill>
                  <a:schemeClr val="accent1"/>
                </a:solidFill>
                <a:latin typeface="Arial" panose="020B0604020202020204" pitchFamily="34" charset="0"/>
                <a:ea typeface="+mj-ea"/>
                <a:cs typeface="Arial" panose="020B0604020202020204" pitchFamily="34" charset="0"/>
              </a:rPr>
              <a:t>Research questions</a:t>
            </a:r>
            <a:endParaRPr lang="zh-CN" altLang="en-US" sz="3000" b="1" dirty="0">
              <a:solidFill>
                <a:schemeClr val="accent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9483558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34B21F-4CB1-4605-8737-75AB085C8159}"/>
              </a:ext>
            </a:extLst>
          </p:cNvPr>
          <p:cNvSpPr txBox="1"/>
          <p:nvPr/>
        </p:nvSpPr>
        <p:spPr>
          <a:xfrm>
            <a:off x="2594884" y="490187"/>
            <a:ext cx="3413683" cy="461665"/>
          </a:xfrm>
          <a:prstGeom prst="rect">
            <a:avLst/>
          </a:prstGeom>
          <a:noFill/>
        </p:spPr>
        <p:txBody>
          <a:bodyPr wrap="square" lIns="0" tIns="0" rIns="0" bIns="0" rtlCol="0">
            <a:spAutoFit/>
          </a:bodyPr>
          <a:lstStyle/>
          <a:p>
            <a:pPr algn="ctr"/>
            <a:r>
              <a:rPr lang="en-US" altLang="zh-CN" sz="3000" b="1" dirty="0">
                <a:solidFill>
                  <a:schemeClr val="accent1"/>
                </a:solidFill>
                <a:latin typeface="Arial" panose="020B0604020202020204" pitchFamily="34" charset="0"/>
                <a:ea typeface="+mj-ea"/>
                <a:cs typeface="Arial" panose="020B0604020202020204" pitchFamily="34" charset="0"/>
              </a:rPr>
              <a:t>Participants</a:t>
            </a:r>
            <a:endParaRPr lang="zh-CN" altLang="en-US" sz="3000" b="1" dirty="0">
              <a:solidFill>
                <a:schemeClr val="accent1"/>
              </a:solidFill>
              <a:latin typeface="Arial" panose="020B0604020202020204" pitchFamily="34" charset="0"/>
              <a:ea typeface="+mj-ea"/>
              <a:cs typeface="Arial" panose="020B0604020202020204" pitchFamily="34" charset="0"/>
            </a:endParaRPr>
          </a:p>
        </p:txBody>
      </p:sp>
      <p:grpSp>
        <p:nvGrpSpPr>
          <p:cNvPr id="3" name="组合 2">
            <a:extLst>
              <a:ext uri="{FF2B5EF4-FFF2-40B4-BE49-F238E27FC236}">
                <a16:creationId xmlns:a16="http://schemas.microsoft.com/office/drawing/2014/main" id="{5D536D44-2709-D0B2-03BD-51C1B6B186E2}"/>
              </a:ext>
            </a:extLst>
          </p:cNvPr>
          <p:cNvGrpSpPr/>
          <p:nvPr/>
        </p:nvGrpSpPr>
        <p:grpSpPr>
          <a:xfrm rot="851676">
            <a:off x="-943785" y="1609814"/>
            <a:ext cx="429349" cy="495631"/>
            <a:chOff x="5811239" y="1703712"/>
            <a:chExt cx="429349" cy="495631"/>
          </a:xfrm>
        </p:grpSpPr>
        <p:grpSp>
          <p:nvGrpSpPr>
            <p:cNvPr id="4" name="组合 3">
              <a:extLst>
                <a:ext uri="{FF2B5EF4-FFF2-40B4-BE49-F238E27FC236}">
                  <a16:creationId xmlns:a16="http://schemas.microsoft.com/office/drawing/2014/main" id="{A5A9F2FF-4F45-0E61-8CFE-5EF1EFF91C05}"/>
                </a:ext>
              </a:extLst>
            </p:cNvPr>
            <p:cNvGrpSpPr>
              <a:grpSpLocks noChangeAspect="1"/>
            </p:cNvGrpSpPr>
            <p:nvPr/>
          </p:nvGrpSpPr>
          <p:grpSpPr bwMode="auto">
            <a:xfrm rot="18923445">
              <a:off x="5954896" y="1703712"/>
              <a:ext cx="285692" cy="394977"/>
              <a:chOff x="14101" y="3716"/>
              <a:chExt cx="3056" cy="4225"/>
            </a:xfrm>
          </p:grpSpPr>
          <p:sp>
            <p:nvSpPr>
              <p:cNvPr id="8" name="任意多边形: 形状 7">
                <a:extLst>
                  <a:ext uri="{FF2B5EF4-FFF2-40B4-BE49-F238E27FC236}">
                    <a16:creationId xmlns:a16="http://schemas.microsoft.com/office/drawing/2014/main" id="{2977E3F5-B096-F3C0-A73F-B08E3C3FBE9A}"/>
                  </a:ext>
                </a:extLst>
              </p:cNvPr>
              <p:cNvSpPr>
                <a:spLocks/>
              </p:cNvSpPr>
              <p:nvPr/>
            </p:nvSpPr>
            <p:spPr bwMode="auto">
              <a:xfrm>
                <a:off x="14187" y="3716"/>
                <a:ext cx="2884" cy="3951"/>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spAutoFit/>
              </a:bodyPr>
              <a:lstStyle/>
              <a:p>
                <a:endParaRPr lang="zh-CN" altLang="en-US"/>
              </a:p>
            </p:txBody>
          </p:sp>
          <p:sp>
            <p:nvSpPr>
              <p:cNvPr id="9" name="任意多边形: 形状 8">
                <a:extLst>
                  <a:ext uri="{FF2B5EF4-FFF2-40B4-BE49-F238E27FC236}">
                    <a16:creationId xmlns:a16="http://schemas.microsoft.com/office/drawing/2014/main" id="{41CCE2D4-4298-F0DA-BCBB-290C5AD1FE6F}"/>
                  </a:ext>
                </a:extLst>
              </p:cNvPr>
              <p:cNvSpPr>
                <a:spLocks noEditPoints="1"/>
              </p:cNvSpPr>
              <p:nvPr/>
            </p:nvSpPr>
            <p:spPr bwMode="auto">
              <a:xfrm>
                <a:off x="14101" y="3990"/>
                <a:ext cx="3056" cy="3951"/>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nvGrpSpPr>
            <p:cNvPr id="5" name="组合 4">
              <a:extLst>
                <a:ext uri="{FF2B5EF4-FFF2-40B4-BE49-F238E27FC236}">
                  <a16:creationId xmlns:a16="http://schemas.microsoft.com/office/drawing/2014/main" id="{2EA85277-E345-0821-C25D-2095F16828BD}"/>
                </a:ext>
              </a:extLst>
            </p:cNvPr>
            <p:cNvGrpSpPr>
              <a:grpSpLocks noChangeAspect="1"/>
            </p:cNvGrpSpPr>
            <p:nvPr/>
          </p:nvGrpSpPr>
          <p:grpSpPr bwMode="auto">
            <a:xfrm rot="18923445">
              <a:off x="5811239" y="1794098"/>
              <a:ext cx="399751" cy="405245"/>
              <a:chOff x="14101" y="4279"/>
              <a:chExt cx="3056" cy="3098"/>
            </a:xfrm>
          </p:grpSpPr>
          <p:sp>
            <p:nvSpPr>
              <p:cNvPr id="6" name="任意多边形: 形状 5">
                <a:extLst>
                  <a:ext uri="{FF2B5EF4-FFF2-40B4-BE49-F238E27FC236}">
                    <a16:creationId xmlns:a16="http://schemas.microsoft.com/office/drawing/2014/main" id="{513FE820-6DA8-005C-3A1E-BB1C433753FD}"/>
                  </a:ext>
                </a:extLst>
              </p:cNvPr>
              <p:cNvSpPr>
                <a:spLocks/>
              </p:cNvSpPr>
              <p:nvPr/>
            </p:nvSpPr>
            <p:spPr bwMode="auto">
              <a:xfrm>
                <a:off x="14187" y="4279"/>
                <a:ext cx="2884" cy="2823"/>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spAutoFit/>
              </a:bodyPr>
              <a:lstStyle/>
              <a:p>
                <a:endParaRPr lang="zh-CN" altLang="en-US" dirty="0"/>
              </a:p>
            </p:txBody>
          </p:sp>
          <p:sp>
            <p:nvSpPr>
              <p:cNvPr id="7" name="任意多边形: 形状 6">
                <a:extLst>
                  <a:ext uri="{FF2B5EF4-FFF2-40B4-BE49-F238E27FC236}">
                    <a16:creationId xmlns:a16="http://schemas.microsoft.com/office/drawing/2014/main" id="{3E0CF70D-D4B7-F0F8-E12E-4E7408AA0132}"/>
                  </a:ext>
                </a:extLst>
              </p:cNvPr>
              <p:cNvSpPr>
                <a:spLocks noEditPoints="1"/>
              </p:cNvSpPr>
              <p:nvPr/>
            </p:nvSpPr>
            <p:spPr bwMode="auto">
              <a:xfrm>
                <a:off x="14101" y="4554"/>
                <a:ext cx="3056" cy="2823"/>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sp>
        <p:nvSpPr>
          <p:cNvPr id="63" name="文本框 62">
            <a:extLst>
              <a:ext uri="{FF2B5EF4-FFF2-40B4-BE49-F238E27FC236}">
                <a16:creationId xmlns:a16="http://schemas.microsoft.com/office/drawing/2014/main" id="{23F00E9F-C2ED-0AA7-15F9-167B05947ABD}"/>
              </a:ext>
            </a:extLst>
          </p:cNvPr>
          <p:cNvSpPr txBox="1"/>
          <p:nvPr/>
        </p:nvSpPr>
        <p:spPr>
          <a:xfrm>
            <a:off x="1439636" y="4142400"/>
            <a:ext cx="9312728" cy="1063946"/>
          </a:xfrm>
          <a:prstGeom prst="rect">
            <a:avLst/>
          </a:prstGeom>
          <a:noFill/>
        </p:spPr>
        <p:txBody>
          <a:bodyPr wrap="square" lIns="0" tIns="0" rIns="0" bIns="0" rtlCol="0">
            <a:spAutoFit/>
          </a:bodyPr>
          <a:lstStyle/>
          <a:p>
            <a:pPr algn="just">
              <a:lnSpc>
                <a:spcPct val="130000"/>
              </a:lnSpc>
            </a:pPr>
            <a:r>
              <a:rPr lang="en-US" altLang="zh-CN" sz="2800" kern="100" dirty="0" err="1">
                <a:solidFill>
                  <a:srgbClr val="014980"/>
                </a:solidFill>
                <a:latin typeface="Times New Roman" panose="02020603050405020304" pitchFamily="18" charset="0"/>
                <a:ea typeface="宋体" panose="02010600030101010101" pitchFamily="2" charset="-122"/>
              </a:rPr>
              <a:t>Xie</a:t>
            </a:r>
            <a:r>
              <a:rPr lang="en-US" altLang="zh-CN" sz="2800" kern="100" dirty="0">
                <a:solidFill>
                  <a:srgbClr val="014980"/>
                </a:solidFill>
                <a:latin typeface="Times New Roman" panose="02020603050405020304" pitchFamily="18" charset="0"/>
                <a:ea typeface="宋体" panose="02010600030101010101" pitchFamily="2" charset="-122"/>
              </a:rPr>
              <a:t>: a college teacher who has obtained Putonghua Certificate of level 2, grade A and Teacher Qualification Certificate. </a:t>
            </a:r>
            <a:endParaRPr lang="en-US" altLang="zh-CN" sz="2800" dirty="0">
              <a:solidFill>
                <a:srgbClr val="014980"/>
              </a:solidFill>
              <a:latin typeface="Arial" panose="020B0604020202020204" pitchFamily="34" charset="0"/>
              <a:cs typeface="Arial" panose="020B0604020202020204" pitchFamily="34" charset="0"/>
            </a:endParaRPr>
          </a:p>
        </p:txBody>
      </p:sp>
      <p:sp>
        <p:nvSpPr>
          <p:cNvPr id="67" name="文本框 66">
            <a:extLst>
              <a:ext uri="{FF2B5EF4-FFF2-40B4-BE49-F238E27FC236}">
                <a16:creationId xmlns:a16="http://schemas.microsoft.com/office/drawing/2014/main" id="{0C4E863E-4A01-E7E2-0DA5-CABB6650EDC6}"/>
              </a:ext>
            </a:extLst>
          </p:cNvPr>
          <p:cNvSpPr txBox="1"/>
          <p:nvPr/>
        </p:nvSpPr>
        <p:spPr>
          <a:xfrm>
            <a:off x="1366412" y="1581729"/>
            <a:ext cx="9986392" cy="1624099"/>
          </a:xfrm>
          <a:prstGeom prst="rect">
            <a:avLst/>
          </a:prstGeom>
          <a:noFill/>
        </p:spPr>
        <p:txBody>
          <a:bodyPr wrap="square" lIns="0" tIns="0" rIns="0" bIns="0" rtlCol="0">
            <a:spAutoFit/>
          </a:bodyPr>
          <a:lstStyle/>
          <a:p>
            <a:pPr algn="just">
              <a:lnSpc>
                <a:spcPct val="130000"/>
              </a:lnSpc>
            </a:pPr>
            <a:r>
              <a:rPr lang="en-US" altLang="zh-CN" sz="2800" kern="100" dirty="0">
                <a:solidFill>
                  <a:srgbClr val="014980"/>
                </a:solidFill>
                <a:latin typeface="Times New Roman" panose="02020603050405020304" pitchFamily="18" charset="0"/>
                <a:ea typeface="宋体" panose="02010600030101010101" pitchFamily="2" charset="-122"/>
              </a:rPr>
              <a:t>Alex: a 26-year-old male graduate student from Russia, had learned both English and Chinese for over 15 years, and had worked in China as an English teacher for five years. </a:t>
            </a:r>
            <a:endParaRPr lang="en-US" altLang="zh-CN" sz="2800" dirty="0">
              <a:solidFill>
                <a:srgbClr val="014980"/>
              </a:solidFill>
              <a:latin typeface="Arial" panose="020B0604020202020204" pitchFamily="34" charset="0"/>
              <a:cs typeface="Arial" panose="020B0604020202020204" pitchFamily="34" charset="0"/>
            </a:endParaRPr>
          </a:p>
        </p:txBody>
      </p:sp>
      <p:cxnSp>
        <p:nvCxnSpPr>
          <p:cNvPr id="69" name="直接连接符 68">
            <a:extLst>
              <a:ext uri="{FF2B5EF4-FFF2-40B4-BE49-F238E27FC236}">
                <a16:creationId xmlns:a16="http://schemas.microsoft.com/office/drawing/2014/main" id="{C7EAFED9-6C1F-DD12-C3DE-2E4BAB5D4311}"/>
              </a:ext>
            </a:extLst>
          </p:cNvPr>
          <p:cNvCxnSpPr>
            <a:cxnSpLocks/>
          </p:cNvCxnSpPr>
          <p:nvPr/>
        </p:nvCxnSpPr>
        <p:spPr>
          <a:xfrm flipV="1">
            <a:off x="1288922" y="3192005"/>
            <a:ext cx="10504711" cy="13823"/>
          </a:xfrm>
          <a:prstGeom prst="line">
            <a:avLst/>
          </a:prstGeom>
        </p:spPr>
        <p:style>
          <a:lnRef idx="1">
            <a:schemeClr val="accent1"/>
          </a:lnRef>
          <a:fillRef idx="0">
            <a:schemeClr val="accent1"/>
          </a:fillRef>
          <a:effectRef idx="0">
            <a:schemeClr val="accent1"/>
          </a:effectRef>
          <a:fontRef idx="minor">
            <a:schemeClr val="tx1"/>
          </a:fontRef>
        </p:style>
      </p:cxnSp>
      <p:grpSp>
        <p:nvGrpSpPr>
          <p:cNvPr id="75" name="组合 74">
            <a:extLst>
              <a:ext uri="{FF2B5EF4-FFF2-40B4-BE49-F238E27FC236}">
                <a16:creationId xmlns:a16="http://schemas.microsoft.com/office/drawing/2014/main" id="{D2B1BB04-1922-83A6-F426-0996052C5D8D}"/>
              </a:ext>
            </a:extLst>
          </p:cNvPr>
          <p:cNvGrpSpPr/>
          <p:nvPr/>
        </p:nvGrpSpPr>
        <p:grpSpPr>
          <a:xfrm rot="851676">
            <a:off x="-948504" y="4129647"/>
            <a:ext cx="429349" cy="495631"/>
            <a:chOff x="5811239" y="1703712"/>
            <a:chExt cx="429349" cy="495631"/>
          </a:xfrm>
        </p:grpSpPr>
        <p:grpSp>
          <p:nvGrpSpPr>
            <p:cNvPr id="76" name="组合 75">
              <a:extLst>
                <a:ext uri="{FF2B5EF4-FFF2-40B4-BE49-F238E27FC236}">
                  <a16:creationId xmlns:a16="http://schemas.microsoft.com/office/drawing/2014/main" id="{EA1F417C-48C0-F68B-9BFC-3685181DDBE7}"/>
                </a:ext>
              </a:extLst>
            </p:cNvPr>
            <p:cNvGrpSpPr>
              <a:grpSpLocks noChangeAspect="1"/>
            </p:cNvGrpSpPr>
            <p:nvPr/>
          </p:nvGrpSpPr>
          <p:grpSpPr bwMode="auto">
            <a:xfrm rot="18923445">
              <a:off x="5954896" y="1703712"/>
              <a:ext cx="285692" cy="394977"/>
              <a:chOff x="14101" y="3716"/>
              <a:chExt cx="3056" cy="4225"/>
            </a:xfrm>
          </p:grpSpPr>
          <p:sp>
            <p:nvSpPr>
              <p:cNvPr id="80" name="任意多边形: 形状 79">
                <a:extLst>
                  <a:ext uri="{FF2B5EF4-FFF2-40B4-BE49-F238E27FC236}">
                    <a16:creationId xmlns:a16="http://schemas.microsoft.com/office/drawing/2014/main" id="{74FC4566-6241-F22E-2E00-72178FCC8D1F}"/>
                  </a:ext>
                </a:extLst>
              </p:cNvPr>
              <p:cNvSpPr>
                <a:spLocks/>
              </p:cNvSpPr>
              <p:nvPr/>
            </p:nvSpPr>
            <p:spPr bwMode="auto">
              <a:xfrm>
                <a:off x="14187" y="3716"/>
                <a:ext cx="2884" cy="3951"/>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spAutoFit/>
              </a:bodyPr>
              <a:lstStyle/>
              <a:p>
                <a:endParaRPr lang="zh-CN" altLang="en-US"/>
              </a:p>
            </p:txBody>
          </p:sp>
          <p:sp>
            <p:nvSpPr>
              <p:cNvPr id="81" name="任意多边形: 形状 80">
                <a:extLst>
                  <a:ext uri="{FF2B5EF4-FFF2-40B4-BE49-F238E27FC236}">
                    <a16:creationId xmlns:a16="http://schemas.microsoft.com/office/drawing/2014/main" id="{9F740412-6E51-764C-8FA3-D2A18E56A390}"/>
                  </a:ext>
                </a:extLst>
              </p:cNvPr>
              <p:cNvSpPr>
                <a:spLocks noEditPoints="1"/>
              </p:cNvSpPr>
              <p:nvPr/>
            </p:nvSpPr>
            <p:spPr bwMode="auto">
              <a:xfrm>
                <a:off x="14101" y="3990"/>
                <a:ext cx="3056" cy="3951"/>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nvGrpSpPr>
            <p:cNvPr id="77" name="组合 76">
              <a:extLst>
                <a:ext uri="{FF2B5EF4-FFF2-40B4-BE49-F238E27FC236}">
                  <a16:creationId xmlns:a16="http://schemas.microsoft.com/office/drawing/2014/main" id="{257553F1-5D1D-792C-9BAA-ED1480C670FC}"/>
                </a:ext>
              </a:extLst>
            </p:cNvPr>
            <p:cNvGrpSpPr>
              <a:grpSpLocks noChangeAspect="1"/>
            </p:cNvGrpSpPr>
            <p:nvPr/>
          </p:nvGrpSpPr>
          <p:grpSpPr bwMode="auto">
            <a:xfrm rot="18923445">
              <a:off x="5811239" y="1794098"/>
              <a:ext cx="399751" cy="405245"/>
              <a:chOff x="14101" y="4279"/>
              <a:chExt cx="3056" cy="3098"/>
            </a:xfrm>
          </p:grpSpPr>
          <p:sp>
            <p:nvSpPr>
              <p:cNvPr id="78" name="任意多边形: 形状 77">
                <a:extLst>
                  <a:ext uri="{FF2B5EF4-FFF2-40B4-BE49-F238E27FC236}">
                    <a16:creationId xmlns:a16="http://schemas.microsoft.com/office/drawing/2014/main" id="{E88BF6C2-5D2C-9E62-ACD9-EAB1F888A62F}"/>
                  </a:ext>
                </a:extLst>
              </p:cNvPr>
              <p:cNvSpPr>
                <a:spLocks/>
              </p:cNvSpPr>
              <p:nvPr/>
            </p:nvSpPr>
            <p:spPr bwMode="auto">
              <a:xfrm>
                <a:off x="14187" y="4279"/>
                <a:ext cx="2884" cy="2823"/>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spAutoFit/>
              </a:bodyPr>
              <a:lstStyle/>
              <a:p>
                <a:endParaRPr lang="zh-CN" altLang="en-US" dirty="0"/>
              </a:p>
            </p:txBody>
          </p:sp>
          <p:sp>
            <p:nvSpPr>
              <p:cNvPr id="79" name="任意多边形: 形状 78">
                <a:extLst>
                  <a:ext uri="{FF2B5EF4-FFF2-40B4-BE49-F238E27FC236}">
                    <a16:creationId xmlns:a16="http://schemas.microsoft.com/office/drawing/2014/main" id="{55D5DB47-3FCE-8B7D-CAF6-61E0FAE1D50B}"/>
                  </a:ext>
                </a:extLst>
              </p:cNvPr>
              <p:cNvSpPr>
                <a:spLocks noEditPoints="1"/>
              </p:cNvSpPr>
              <p:nvPr/>
            </p:nvSpPr>
            <p:spPr bwMode="auto">
              <a:xfrm>
                <a:off x="14101" y="4554"/>
                <a:ext cx="3056" cy="2823"/>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cxnSp>
        <p:nvCxnSpPr>
          <p:cNvPr id="82" name="直接连接符 81">
            <a:extLst>
              <a:ext uri="{FF2B5EF4-FFF2-40B4-BE49-F238E27FC236}">
                <a16:creationId xmlns:a16="http://schemas.microsoft.com/office/drawing/2014/main" id="{0EF4FFAA-7947-0C47-77AB-1320EAAE407E}"/>
              </a:ext>
            </a:extLst>
          </p:cNvPr>
          <p:cNvCxnSpPr>
            <a:cxnSpLocks/>
          </p:cNvCxnSpPr>
          <p:nvPr/>
        </p:nvCxnSpPr>
        <p:spPr>
          <a:xfrm flipV="1">
            <a:off x="1298168" y="5164719"/>
            <a:ext cx="10504711" cy="13823"/>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9438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49FB537-35D3-CF83-5AFC-0787125BC4CE}"/>
              </a:ext>
            </a:extLst>
          </p:cNvPr>
          <p:cNvSpPr>
            <a:spLocks noGrp="1"/>
          </p:cNvSpPr>
          <p:nvPr>
            <p:ph idx="1"/>
          </p:nvPr>
        </p:nvSpPr>
        <p:spPr>
          <a:xfrm>
            <a:off x="838200" y="700282"/>
            <a:ext cx="10515600" cy="5457435"/>
          </a:xfrm>
        </p:spPr>
        <p:txBody>
          <a:bodyPr>
            <a:normAutofit/>
          </a:bodyPr>
          <a:lstStyle/>
          <a:p>
            <a:pPr marL="0" indent="0">
              <a:lnSpc>
                <a:spcPct val="150000"/>
              </a:lnSpc>
              <a:buNone/>
            </a:pPr>
            <a:r>
              <a:rPr lang="en-US" altLang="zh-CN" sz="4000" b="1" dirty="0">
                <a:solidFill>
                  <a:schemeClr val="accent1">
                    <a:lumMod val="75000"/>
                  </a:schemeClr>
                </a:solidFill>
              </a:rPr>
              <a:t>How does a child learn his/her first language?</a:t>
            </a:r>
          </a:p>
          <a:p>
            <a:pPr marL="0" indent="0">
              <a:lnSpc>
                <a:spcPct val="150000"/>
              </a:lnSpc>
              <a:buNone/>
            </a:pPr>
            <a:r>
              <a:rPr lang="en-US" altLang="zh-CN" sz="4000" b="1" dirty="0">
                <a:solidFill>
                  <a:schemeClr val="accent1">
                    <a:lumMod val="75000"/>
                  </a:schemeClr>
                </a:solidFill>
              </a:rPr>
              <a:t>How did you learn a second language?</a:t>
            </a:r>
          </a:p>
          <a:p>
            <a:pPr marL="457200" indent="-457200">
              <a:lnSpc>
                <a:spcPct val="150000"/>
              </a:lnSpc>
              <a:buFontTx/>
              <a:buChar char="-"/>
            </a:pPr>
            <a:r>
              <a:rPr lang="en-US" altLang="zh-CN" sz="3600" dirty="0">
                <a:solidFill>
                  <a:schemeClr val="accent1">
                    <a:lumMod val="75000"/>
                  </a:schemeClr>
                </a:solidFill>
              </a:rPr>
              <a:t>The UG-based explanation</a:t>
            </a:r>
          </a:p>
          <a:p>
            <a:pPr marL="457200" indent="-457200">
              <a:lnSpc>
                <a:spcPct val="150000"/>
              </a:lnSpc>
              <a:buFontTx/>
              <a:buChar char="-"/>
            </a:pPr>
            <a:r>
              <a:rPr lang="en-US" altLang="zh-CN" sz="3600" dirty="0">
                <a:solidFill>
                  <a:schemeClr val="accent1">
                    <a:lumMod val="75000"/>
                  </a:schemeClr>
                </a:solidFill>
              </a:rPr>
              <a:t>The usage-based explanation</a:t>
            </a:r>
          </a:p>
          <a:p>
            <a:pPr marL="0" indent="0">
              <a:lnSpc>
                <a:spcPct val="150000"/>
              </a:lnSpc>
              <a:buNone/>
            </a:pPr>
            <a:r>
              <a:rPr lang="en-US" altLang="zh-CN" sz="3600" dirty="0">
                <a:solidFill>
                  <a:schemeClr val="accent1">
                    <a:lumMod val="75000"/>
                  </a:schemeClr>
                </a:solidFill>
              </a:rPr>
              <a:t>     input, </a:t>
            </a:r>
            <a:r>
              <a:rPr lang="en-US" altLang="zh-CN" sz="3600">
                <a:solidFill>
                  <a:schemeClr val="accent1">
                    <a:lumMod val="75000"/>
                  </a:schemeClr>
                </a:solidFill>
              </a:rPr>
              <a:t>output, interaction</a:t>
            </a:r>
            <a:r>
              <a:rPr lang="en-US" altLang="zh-CN" sz="3600" dirty="0">
                <a:solidFill>
                  <a:schemeClr val="accent1">
                    <a:lumMod val="75000"/>
                  </a:schemeClr>
                </a:solidFill>
              </a:rPr>
              <a:t>, ……</a:t>
            </a:r>
          </a:p>
          <a:p>
            <a:endParaRPr kumimoji="1" lang="zh-CN" altLang="en-US" dirty="0"/>
          </a:p>
        </p:txBody>
      </p:sp>
      <p:pic>
        <p:nvPicPr>
          <p:cNvPr id="1028" name="Picture 4">
            <a:extLst>
              <a:ext uri="{FF2B5EF4-FFF2-40B4-BE49-F238E27FC236}">
                <a16:creationId xmlns:a16="http://schemas.microsoft.com/office/drawing/2014/main" id="{33AFFC0A-D65E-4C90-7020-A16929741E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1355" y="3724731"/>
            <a:ext cx="1753594" cy="26840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Interactional Instinct: The Evolution and Acquisition of Language">
            <a:extLst>
              <a:ext uri="{FF2B5EF4-FFF2-40B4-BE49-F238E27FC236}">
                <a16:creationId xmlns:a16="http://schemas.microsoft.com/office/drawing/2014/main" id="{5E51E461-05D1-D9AC-4FA3-2238E6EEC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4537" y="3724731"/>
            <a:ext cx="1878851" cy="2684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486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34B21F-4CB1-4605-8737-75AB085C8159}"/>
              </a:ext>
            </a:extLst>
          </p:cNvPr>
          <p:cNvSpPr txBox="1"/>
          <p:nvPr/>
        </p:nvSpPr>
        <p:spPr>
          <a:xfrm>
            <a:off x="1251858" y="490187"/>
            <a:ext cx="3413683" cy="461665"/>
          </a:xfrm>
          <a:prstGeom prst="rect">
            <a:avLst/>
          </a:prstGeom>
          <a:noFill/>
        </p:spPr>
        <p:txBody>
          <a:bodyPr wrap="square" lIns="0" tIns="0" rIns="0" bIns="0" rtlCol="0">
            <a:spAutoFit/>
          </a:bodyPr>
          <a:lstStyle/>
          <a:p>
            <a:pPr algn="ctr"/>
            <a:r>
              <a:rPr lang="en-US" altLang="zh-CN" sz="3000" b="1" dirty="0">
                <a:solidFill>
                  <a:schemeClr val="accent1"/>
                </a:solidFill>
                <a:latin typeface="Arial" panose="020B0604020202020204" pitchFamily="34" charset="0"/>
                <a:ea typeface="+mj-ea"/>
                <a:cs typeface="Arial" panose="020B0604020202020204" pitchFamily="34" charset="0"/>
              </a:rPr>
              <a:t>Methods</a:t>
            </a:r>
            <a:endParaRPr lang="zh-CN" altLang="en-US" sz="3000" b="1" dirty="0">
              <a:solidFill>
                <a:schemeClr val="accent1"/>
              </a:solidFill>
              <a:latin typeface="Arial" panose="020B0604020202020204" pitchFamily="34" charset="0"/>
              <a:ea typeface="+mj-ea"/>
              <a:cs typeface="Arial" panose="020B0604020202020204" pitchFamily="34" charset="0"/>
            </a:endParaRPr>
          </a:p>
        </p:txBody>
      </p:sp>
      <p:sp>
        <p:nvSpPr>
          <p:cNvPr id="5" name="文本框 4">
            <a:extLst>
              <a:ext uri="{FF2B5EF4-FFF2-40B4-BE49-F238E27FC236}">
                <a16:creationId xmlns:a16="http://schemas.microsoft.com/office/drawing/2014/main" id="{59AA5586-75FA-6CF7-92F2-C11BB5CFA1E3}"/>
              </a:ext>
            </a:extLst>
          </p:cNvPr>
          <p:cNvSpPr txBox="1"/>
          <p:nvPr/>
        </p:nvSpPr>
        <p:spPr>
          <a:xfrm>
            <a:off x="2257427" y="1242537"/>
            <a:ext cx="9172575" cy="4154984"/>
          </a:xfrm>
          <a:prstGeom prst="rect">
            <a:avLst/>
          </a:prstGeom>
          <a:noFill/>
        </p:spPr>
        <p:txBody>
          <a:bodyPr wrap="square">
            <a:spAutoFit/>
          </a:bodyPr>
          <a:lstStyle/>
          <a:p>
            <a:r>
              <a:rPr lang="en-US" altLang="zh-CN" sz="3200" kern="100" dirty="0">
                <a:latin typeface="Times New Roman" panose="02020603050405020304" pitchFamily="18" charset="0"/>
                <a:ea typeface="宋体" panose="02010600030101010101" pitchFamily="2" charset="-122"/>
              </a:rPr>
              <a:t>Data collection: </a:t>
            </a:r>
          </a:p>
          <a:p>
            <a:pPr marL="514350" indent="-514350">
              <a:buAutoNum type="arabicParenR"/>
            </a:pPr>
            <a:r>
              <a:rPr lang="en-US" altLang="zh-CN" sz="3200" kern="100" dirty="0">
                <a:latin typeface="Times New Roman" panose="02020603050405020304" pitchFamily="18" charset="0"/>
                <a:ea typeface="宋体" panose="02010600030101010101" pitchFamily="2" charset="-122"/>
              </a:rPr>
              <a:t>natural conversation audio- and video-recorded</a:t>
            </a:r>
          </a:p>
          <a:p>
            <a:pPr marL="514350" indent="-514350">
              <a:buAutoNum type="arabicParenR"/>
            </a:pPr>
            <a:r>
              <a:rPr lang="en-US" altLang="zh-CN" sz="3200" kern="100" dirty="0">
                <a:latin typeface="Times New Roman" panose="02020603050405020304" pitchFamily="18" charset="0"/>
                <a:ea typeface="宋体" panose="02010600030101010101" pitchFamily="2" charset="-122"/>
              </a:rPr>
              <a:t>Stimulated recall</a:t>
            </a:r>
          </a:p>
          <a:p>
            <a:endParaRPr lang="en-US" altLang="zh-CN" sz="2800" dirty="0"/>
          </a:p>
          <a:p>
            <a:r>
              <a:rPr lang="en-US" altLang="zh-CN" sz="2800" dirty="0"/>
              <a:t>Data transcription:</a:t>
            </a:r>
          </a:p>
          <a:p>
            <a:r>
              <a:rPr lang="en-US" altLang="zh-CN" sz="2800" dirty="0"/>
              <a:t>1) the transcription of verbal aspects</a:t>
            </a:r>
            <a:r>
              <a:rPr lang="en-US" altLang="zh-CN" sz="2800" dirty="0">
                <a:sym typeface="Wingdings" panose="05000000000000000000" pitchFamily="2" charset="2"/>
              </a:rPr>
              <a:t> </a:t>
            </a:r>
            <a:r>
              <a:rPr lang="en-US" altLang="zh-CN" sz="2800" dirty="0"/>
              <a:t>the system devised by Gail Jefferson</a:t>
            </a:r>
          </a:p>
          <a:p>
            <a:r>
              <a:rPr lang="en-US" altLang="zh-CN" sz="2800" dirty="0"/>
              <a:t>2) the transcription of non-verbal aspects </a:t>
            </a:r>
            <a:r>
              <a:rPr lang="en-US" altLang="zh-CN" sz="2800" dirty="0">
                <a:sym typeface="Wingdings" panose="05000000000000000000" pitchFamily="2" charset="2"/>
              </a:rPr>
              <a:t>  </a:t>
            </a:r>
            <a:r>
              <a:rPr lang="en-US" altLang="zh-CN" sz="2800" dirty="0"/>
              <a:t>a system that integrates both textual description and photographic images</a:t>
            </a:r>
          </a:p>
        </p:txBody>
      </p:sp>
      <p:grpSp>
        <p:nvGrpSpPr>
          <p:cNvPr id="6" name="组合 5">
            <a:extLst>
              <a:ext uri="{FF2B5EF4-FFF2-40B4-BE49-F238E27FC236}">
                <a16:creationId xmlns:a16="http://schemas.microsoft.com/office/drawing/2014/main" id="{EFEA53D9-8F46-2220-EFB6-348E327EA72D}"/>
              </a:ext>
            </a:extLst>
          </p:cNvPr>
          <p:cNvGrpSpPr/>
          <p:nvPr/>
        </p:nvGrpSpPr>
        <p:grpSpPr>
          <a:xfrm rot="851676">
            <a:off x="1444387" y="1351295"/>
            <a:ext cx="429349" cy="495631"/>
            <a:chOff x="5811239" y="1703712"/>
            <a:chExt cx="429349" cy="495631"/>
          </a:xfrm>
        </p:grpSpPr>
        <p:grpSp>
          <p:nvGrpSpPr>
            <p:cNvPr id="7" name="组合 6">
              <a:extLst>
                <a:ext uri="{FF2B5EF4-FFF2-40B4-BE49-F238E27FC236}">
                  <a16:creationId xmlns:a16="http://schemas.microsoft.com/office/drawing/2014/main" id="{44FEDB1B-1429-9D8C-D0C4-7E58D01DEE10}"/>
                </a:ext>
              </a:extLst>
            </p:cNvPr>
            <p:cNvGrpSpPr>
              <a:grpSpLocks noChangeAspect="1"/>
            </p:cNvGrpSpPr>
            <p:nvPr/>
          </p:nvGrpSpPr>
          <p:grpSpPr bwMode="auto">
            <a:xfrm rot="18923445">
              <a:off x="5954896" y="1703712"/>
              <a:ext cx="285692" cy="394977"/>
              <a:chOff x="14101" y="3716"/>
              <a:chExt cx="3056" cy="4225"/>
            </a:xfrm>
          </p:grpSpPr>
          <p:sp>
            <p:nvSpPr>
              <p:cNvPr id="12" name="任意多边形: 形状 11">
                <a:extLst>
                  <a:ext uri="{FF2B5EF4-FFF2-40B4-BE49-F238E27FC236}">
                    <a16:creationId xmlns:a16="http://schemas.microsoft.com/office/drawing/2014/main" id="{848ABA0C-ACAE-6310-5B25-14ACB295FEA7}"/>
                  </a:ext>
                </a:extLst>
              </p:cNvPr>
              <p:cNvSpPr>
                <a:spLocks/>
              </p:cNvSpPr>
              <p:nvPr/>
            </p:nvSpPr>
            <p:spPr bwMode="auto">
              <a:xfrm>
                <a:off x="14187" y="3716"/>
                <a:ext cx="2884" cy="3951"/>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spAutoFit/>
              </a:bodyPr>
              <a:lstStyle/>
              <a:p>
                <a:endParaRPr lang="zh-CN" altLang="en-US"/>
              </a:p>
            </p:txBody>
          </p:sp>
          <p:sp>
            <p:nvSpPr>
              <p:cNvPr id="13" name="任意多边形: 形状 12">
                <a:extLst>
                  <a:ext uri="{FF2B5EF4-FFF2-40B4-BE49-F238E27FC236}">
                    <a16:creationId xmlns:a16="http://schemas.microsoft.com/office/drawing/2014/main" id="{A5DA7C33-1F53-F00B-A0D3-4F751982019C}"/>
                  </a:ext>
                </a:extLst>
              </p:cNvPr>
              <p:cNvSpPr>
                <a:spLocks noEditPoints="1"/>
              </p:cNvSpPr>
              <p:nvPr/>
            </p:nvSpPr>
            <p:spPr bwMode="auto">
              <a:xfrm>
                <a:off x="14101" y="3990"/>
                <a:ext cx="3056" cy="3951"/>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nvGrpSpPr>
            <p:cNvPr id="8" name="组合 7">
              <a:extLst>
                <a:ext uri="{FF2B5EF4-FFF2-40B4-BE49-F238E27FC236}">
                  <a16:creationId xmlns:a16="http://schemas.microsoft.com/office/drawing/2014/main" id="{A755AFA4-94AE-0EDE-403D-CF47E7555DCE}"/>
                </a:ext>
              </a:extLst>
            </p:cNvPr>
            <p:cNvGrpSpPr>
              <a:grpSpLocks noChangeAspect="1"/>
            </p:cNvGrpSpPr>
            <p:nvPr/>
          </p:nvGrpSpPr>
          <p:grpSpPr bwMode="auto">
            <a:xfrm rot="18923445">
              <a:off x="5811239" y="1794098"/>
              <a:ext cx="399751" cy="405245"/>
              <a:chOff x="14101" y="4279"/>
              <a:chExt cx="3056" cy="3098"/>
            </a:xfrm>
          </p:grpSpPr>
          <p:sp>
            <p:nvSpPr>
              <p:cNvPr id="9" name="任意多边形: 形状 8">
                <a:extLst>
                  <a:ext uri="{FF2B5EF4-FFF2-40B4-BE49-F238E27FC236}">
                    <a16:creationId xmlns:a16="http://schemas.microsoft.com/office/drawing/2014/main" id="{09994482-D7E9-145D-EEB6-344F40CEE032}"/>
                  </a:ext>
                </a:extLst>
              </p:cNvPr>
              <p:cNvSpPr>
                <a:spLocks/>
              </p:cNvSpPr>
              <p:nvPr/>
            </p:nvSpPr>
            <p:spPr bwMode="auto">
              <a:xfrm>
                <a:off x="14187" y="4279"/>
                <a:ext cx="2884" cy="2823"/>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spAutoFit/>
              </a:bodyPr>
              <a:lstStyle/>
              <a:p>
                <a:endParaRPr lang="zh-CN" altLang="en-US" dirty="0"/>
              </a:p>
            </p:txBody>
          </p:sp>
          <p:sp>
            <p:nvSpPr>
              <p:cNvPr id="11" name="任意多边形: 形状 10">
                <a:extLst>
                  <a:ext uri="{FF2B5EF4-FFF2-40B4-BE49-F238E27FC236}">
                    <a16:creationId xmlns:a16="http://schemas.microsoft.com/office/drawing/2014/main" id="{0574BB7B-92B0-5772-20DB-938AFE562880}"/>
                  </a:ext>
                </a:extLst>
              </p:cNvPr>
              <p:cNvSpPr>
                <a:spLocks noEditPoints="1"/>
              </p:cNvSpPr>
              <p:nvPr/>
            </p:nvSpPr>
            <p:spPr bwMode="auto">
              <a:xfrm>
                <a:off x="14101" y="4554"/>
                <a:ext cx="3056" cy="2823"/>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grpSp>
        <p:nvGrpSpPr>
          <p:cNvPr id="14" name="组合 13">
            <a:extLst>
              <a:ext uri="{FF2B5EF4-FFF2-40B4-BE49-F238E27FC236}">
                <a16:creationId xmlns:a16="http://schemas.microsoft.com/office/drawing/2014/main" id="{9BCBDD2F-7B63-81C4-9082-5198EFF3D5D2}"/>
              </a:ext>
            </a:extLst>
          </p:cNvPr>
          <p:cNvGrpSpPr/>
          <p:nvPr/>
        </p:nvGrpSpPr>
        <p:grpSpPr>
          <a:xfrm rot="851676">
            <a:off x="1370349" y="3142743"/>
            <a:ext cx="429349" cy="495631"/>
            <a:chOff x="5811239" y="1703712"/>
            <a:chExt cx="429349" cy="495631"/>
          </a:xfrm>
        </p:grpSpPr>
        <p:grpSp>
          <p:nvGrpSpPr>
            <p:cNvPr id="15" name="组合 14">
              <a:extLst>
                <a:ext uri="{FF2B5EF4-FFF2-40B4-BE49-F238E27FC236}">
                  <a16:creationId xmlns:a16="http://schemas.microsoft.com/office/drawing/2014/main" id="{C326E8DB-4321-DFBC-B4C1-656FD70F051E}"/>
                </a:ext>
              </a:extLst>
            </p:cNvPr>
            <p:cNvGrpSpPr>
              <a:grpSpLocks noChangeAspect="1"/>
            </p:cNvGrpSpPr>
            <p:nvPr/>
          </p:nvGrpSpPr>
          <p:grpSpPr bwMode="auto">
            <a:xfrm rot="18923445">
              <a:off x="5954896" y="1703712"/>
              <a:ext cx="285692" cy="394977"/>
              <a:chOff x="14101" y="3716"/>
              <a:chExt cx="3056" cy="4225"/>
            </a:xfrm>
          </p:grpSpPr>
          <p:sp>
            <p:nvSpPr>
              <p:cNvPr id="19" name="任意多边形: 形状 18">
                <a:extLst>
                  <a:ext uri="{FF2B5EF4-FFF2-40B4-BE49-F238E27FC236}">
                    <a16:creationId xmlns:a16="http://schemas.microsoft.com/office/drawing/2014/main" id="{E3A7371B-39BD-C6AE-DD4E-DCA8A03FD2F6}"/>
                  </a:ext>
                </a:extLst>
              </p:cNvPr>
              <p:cNvSpPr>
                <a:spLocks/>
              </p:cNvSpPr>
              <p:nvPr/>
            </p:nvSpPr>
            <p:spPr bwMode="auto">
              <a:xfrm>
                <a:off x="14187" y="3716"/>
                <a:ext cx="2884" cy="3951"/>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spAutoFit/>
              </a:bodyPr>
              <a:lstStyle/>
              <a:p>
                <a:endParaRPr lang="zh-CN" altLang="en-US"/>
              </a:p>
            </p:txBody>
          </p:sp>
          <p:sp>
            <p:nvSpPr>
              <p:cNvPr id="20" name="任意多边形: 形状 19">
                <a:extLst>
                  <a:ext uri="{FF2B5EF4-FFF2-40B4-BE49-F238E27FC236}">
                    <a16:creationId xmlns:a16="http://schemas.microsoft.com/office/drawing/2014/main" id="{70A361F6-D038-9C44-3F9B-19F547CC8844}"/>
                  </a:ext>
                </a:extLst>
              </p:cNvPr>
              <p:cNvSpPr>
                <a:spLocks noEditPoints="1"/>
              </p:cNvSpPr>
              <p:nvPr/>
            </p:nvSpPr>
            <p:spPr bwMode="auto">
              <a:xfrm>
                <a:off x="14101" y="3990"/>
                <a:ext cx="3056" cy="3951"/>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nvGrpSpPr>
            <p:cNvPr id="16" name="组合 15">
              <a:extLst>
                <a:ext uri="{FF2B5EF4-FFF2-40B4-BE49-F238E27FC236}">
                  <a16:creationId xmlns:a16="http://schemas.microsoft.com/office/drawing/2014/main" id="{19B94564-2D51-99A9-43FE-091FA2DAF926}"/>
                </a:ext>
              </a:extLst>
            </p:cNvPr>
            <p:cNvGrpSpPr>
              <a:grpSpLocks noChangeAspect="1"/>
            </p:cNvGrpSpPr>
            <p:nvPr/>
          </p:nvGrpSpPr>
          <p:grpSpPr bwMode="auto">
            <a:xfrm rot="18923445">
              <a:off x="5811239" y="1794098"/>
              <a:ext cx="399751" cy="405245"/>
              <a:chOff x="14101" y="4279"/>
              <a:chExt cx="3056" cy="3098"/>
            </a:xfrm>
          </p:grpSpPr>
          <p:sp>
            <p:nvSpPr>
              <p:cNvPr id="17" name="任意多边形: 形状 16">
                <a:extLst>
                  <a:ext uri="{FF2B5EF4-FFF2-40B4-BE49-F238E27FC236}">
                    <a16:creationId xmlns:a16="http://schemas.microsoft.com/office/drawing/2014/main" id="{88AC7A1B-D9E1-ACFD-AA6E-565AF54384AA}"/>
                  </a:ext>
                </a:extLst>
              </p:cNvPr>
              <p:cNvSpPr>
                <a:spLocks/>
              </p:cNvSpPr>
              <p:nvPr/>
            </p:nvSpPr>
            <p:spPr bwMode="auto">
              <a:xfrm>
                <a:off x="14187" y="4279"/>
                <a:ext cx="2884" cy="2823"/>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spAutoFit/>
              </a:bodyPr>
              <a:lstStyle/>
              <a:p>
                <a:endParaRPr lang="zh-CN" altLang="en-US" dirty="0"/>
              </a:p>
            </p:txBody>
          </p:sp>
          <p:sp>
            <p:nvSpPr>
              <p:cNvPr id="18" name="任意多边形: 形状 17">
                <a:extLst>
                  <a:ext uri="{FF2B5EF4-FFF2-40B4-BE49-F238E27FC236}">
                    <a16:creationId xmlns:a16="http://schemas.microsoft.com/office/drawing/2014/main" id="{6DDE2F3A-CADB-077E-6A60-A919B7881137}"/>
                  </a:ext>
                </a:extLst>
              </p:cNvPr>
              <p:cNvSpPr>
                <a:spLocks noEditPoints="1"/>
              </p:cNvSpPr>
              <p:nvPr/>
            </p:nvSpPr>
            <p:spPr bwMode="auto">
              <a:xfrm>
                <a:off x="14101" y="4554"/>
                <a:ext cx="3056" cy="2823"/>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spTree>
    <p:extLst>
      <p:ext uri="{BB962C8B-B14F-4D97-AF65-F5344CB8AC3E}">
        <p14:creationId xmlns:p14="http://schemas.microsoft.com/office/powerpoint/2010/main" val="14560912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7CC459F5-8D38-2F27-EAE3-B0B89A17111B}"/>
              </a:ext>
            </a:extLst>
          </p:cNvPr>
          <p:cNvPicPr>
            <a:picLocks noChangeAspect="1"/>
          </p:cNvPicPr>
          <p:nvPr/>
        </p:nvPicPr>
        <p:blipFill>
          <a:blip r:embed="rId2"/>
          <a:stretch>
            <a:fillRect/>
          </a:stretch>
        </p:blipFill>
        <p:spPr>
          <a:xfrm>
            <a:off x="2671764" y="333377"/>
            <a:ext cx="7186612" cy="6448425"/>
          </a:xfrm>
          <a:prstGeom prst="rect">
            <a:avLst/>
          </a:prstGeom>
        </p:spPr>
      </p:pic>
    </p:spTree>
    <p:extLst>
      <p:ext uri="{BB962C8B-B14F-4D97-AF65-F5344CB8AC3E}">
        <p14:creationId xmlns:p14="http://schemas.microsoft.com/office/powerpoint/2010/main" val="26864132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8B5D936A-86AA-976E-7524-4CD978170AE8}"/>
              </a:ext>
            </a:extLst>
          </p:cNvPr>
          <p:cNvSpPr txBox="1"/>
          <p:nvPr/>
        </p:nvSpPr>
        <p:spPr>
          <a:xfrm>
            <a:off x="849085" y="1669665"/>
            <a:ext cx="10832238" cy="3892412"/>
          </a:xfrm>
          <a:prstGeom prst="rect">
            <a:avLst/>
          </a:prstGeom>
          <a:noFill/>
        </p:spPr>
        <p:txBody>
          <a:bodyPr wrap="square">
            <a:spAutoFit/>
          </a:bodyPr>
          <a:lstStyle/>
          <a:p>
            <a:pPr>
              <a:lnSpc>
                <a:spcPct val="150000"/>
              </a:lnSpc>
            </a:pPr>
            <a:r>
              <a:rPr lang="en-US" altLang="zh-CN" sz="2800" kern="100" dirty="0">
                <a:latin typeface="Times New Roman" panose="02020603050405020304" pitchFamily="18" charset="0"/>
                <a:ea typeface="宋体" panose="02010600030101010101" pitchFamily="2" charset="-122"/>
              </a:rPr>
              <a:t>IUs can </a:t>
            </a:r>
          </a:p>
          <a:p>
            <a:pPr>
              <a:lnSpc>
                <a:spcPct val="150000"/>
              </a:lnSpc>
            </a:pPr>
            <a:r>
              <a:rPr lang="en-US" altLang="zh-CN" sz="2800" kern="100" dirty="0">
                <a:latin typeface="Times New Roman" panose="02020603050405020304" pitchFamily="18" charset="0"/>
                <a:ea typeface="宋体" panose="02010600030101010101" pitchFamily="2" charset="-122"/>
              </a:rPr>
              <a:t>1) provide opportunities for the use of CEC strategies in the conversation; </a:t>
            </a:r>
          </a:p>
          <a:p>
            <a:pPr>
              <a:lnSpc>
                <a:spcPct val="150000"/>
              </a:lnSpc>
            </a:pPr>
            <a:r>
              <a:rPr lang="en-US" altLang="zh-CN" sz="2800" kern="100" dirty="0">
                <a:latin typeface="Times New Roman" panose="02020603050405020304" pitchFamily="18" charset="0"/>
                <a:ea typeface="宋体" panose="02010600030101010101" pitchFamily="2" charset="-122"/>
              </a:rPr>
              <a:t>2) generate the learner’s internal motivation to talk in L2; </a:t>
            </a:r>
          </a:p>
          <a:p>
            <a:pPr>
              <a:lnSpc>
                <a:spcPct val="150000"/>
              </a:lnSpc>
            </a:pPr>
            <a:r>
              <a:rPr lang="en-US" altLang="zh-CN" sz="2800" kern="100" dirty="0">
                <a:latin typeface="Times New Roman" panose="02020603050405020304" pitchFamily="18" charset="0"/>
                <a:ea typeface="宋体" panose="02010600030101010101" pitchFamily="2" charset="-122"/>
              </a:rPr>
              <a:t>3) make authentic L2 input accessible to the learner.</a:t>
            </a:r>
          </a:p>
          <a:p>
            <a:pPr>
              <a:lnSpc>
                <a:spcPct val="150000"/>
              </a:lnSpc>
            </a:pPr>
            <a:endParaRPr lang="en-US" altLang="zh-CN" sz="2800" kern="100" dirty="0">
              <a:latin typeface="Times New Roman" panose="02020603050405020304" pitchFamily="18" charset="0"/>
              <a:ea typeface="宋体" panose="02010600030101010101" pitchFamily="2" charset="-122"/>
            </a:endParaRPr>
          </a:p>
          <a:p>
            <a:pPr>
              <a:lnSpc>
                <a:spcPct val="150000"/>
              </a:lnSpc>
            </a:pPr>
            <a:r>
              <a:rPr lang="en-US" altLang="zh-CN" sz="2800" kern="100" dirty="0">
                <a:latin typeface="Times New Roman" panose="02020603050405020304" pitchFamily="18" charset="0"/>
                <a:ea typeface="宋体" panose="02010600030101010101" pitchFamily="2" charset="-122"/>
              </a:rPr>
              <a:t> The use of IUs in a dialogue is itself a continuation strategy. </a:t>
            </a:r>
            <a:endParaRPr lang="zh-CN" altLang="en-US" sz="2800" dirty="0"/>
          </a:p>
        </p:txBody>
      </p:sp>
      <p:sp>
        <p:nvSpPr>
          <p:cNvPr id="4" name="文本框 3">
            <a:extLst>
              <a:ext uri="{FF2B5EF4-FFF2-40B4-BE49-F238E27FC236}">
                <a16:creationId xmlns:a16="http://schemas.microsoft.com/office/drawing/2014/main" id="{B111BCC1-5688-D1A9-5C58-8A45347E3D79}"/>
              </a:ext>
            </a:extLst>
          </p:cNvPr>
          <p:cNvSpPr txBox="1"/>
          <p:nvPr/>
        </p:nvSpPr>
        <p:spPr>
          <a:xfrm>
            <a:off x="1766887" y="513999"/>
            <a:ext cx="7672388" cy="461665"/>
          </a:xfrm>
          <a:prstGeom prst="rect">
            <a:avLst/>
          </a:prstGeom>
          <a:noFill/>
        </p:spPr>
        <p:txBody>
          <a:bodyPr wrap="square" lIns="0" tIns="0" rIns="0" bIns="0" rtlCol="0">
            <a:spAutoFit/>
          </a:bodyPr>
          <a:lstStyle/>
          <a:p>
            <a:pPr algn="ctr"/>
            <a:r>
              <a:rPr lang="en-US" altLang="zh-CN" sz="3000" b="1" dirty="0">
                <a:solidFill>
                  <a:schemeClr val="accent1"/>
                </a:solidFill>
                <a:latin typeface="Arial" panose="020B0604020202020204" pitchFamily="34" charset="0"/>
                <a:ea typeface="+mj-ea"/>
                <a:cs typeface="Arial" panose="020B0604020202020204" pitchFamily="34" charset="0"/>
              </a:rPr>
              <a:t>Results:</a:t>
            </a:r>
            <a:r>
              <a:rPr lang="zh-CN" altLang="en-US" sz="3000" b="1" dirty="0">
                <a:solidFill>
                  <a:schemeClr val="accent1"/>
                </a:solidFill>
                <a:latin typeface="Arial" panose="020B0604020202020204" pitchFamily="34" charset="0"/>
                <a:ea typeface="+mj-ea"/>
                <a:cs typeface="Arial" panose="020B0604020202020204" pitchFamily="34" charset="0"/>
              </a:rPr>
              <a:t> </a:t>
            </a:r>
            <a:r>
              <a:rPr lang="en-US" altLang="zh-CN" sz="3000" b="1" dirty="0">
                <a:solidFill>
                  <a:schemeClr val="accent1"/>
                </a:solidFill>
                <a:latin typeface="Arial" panose="020B0604020202020204" pitchFamily="34" charset="0"/>
                <a:ea typeface="+mj-ea"/>
                <a:cs typeface="Arial" panose="020B0604020202020204" pitchFamily="34" charset="0"/>
              </a:rPr>
              <a:t>IU as continuation strategies</a:t>
            </a:r>
            <a:endParaRPr lang="zh-CN" altLang="en-US" sz="3000" b="1" dirty="0">
              <a:solidFill>
                <a:schemeClr val="accent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3877217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62001" y="542862"/>
            <a:ext cx="10948988" cy="1365693"/>
          </a:xfrm>
        </p:spPr>
        <p:txBody>
          <a:bodyPr>
            <a:normAutofit fontScale="90000"/>
          </a:bodyPr>
          <a:lstStyle/>
          <a:p>
            <a:r>
              <a:rPr lang="en-US" altLang="zh-CN" sz="4000" b="1" dirty="0">
                <a:solidFill>
                  <a:srgbClr val="014980"/>
                </a:solidFill>
              </a:rPr>
              <a:t>The reading–writing integrated continuation task </a:t>
            </a:r>
            <a:br>
              <a:rPr lang="en-US" altLang="zh-CN" sz="4000" b="1" dirty="0">
                <a:solidFill>
                  <a:srgbClr val="014980"/>
                </a:solidFill>
              </a:rPr>
            </a:br>
            <a:r>
              <a:rPr lang="zh-CN" altLang="en-US" sz="4000" b="1" dirty="0">
                <a:solidFill>
                  <a:srgbClr val="014980"/>
                </a:solidFill>
              </a:rPr>
              <a:t>读后续写 </a:t>
            </a:r>
            <a:r>
              <a:rPr lang="en-GB" altLang="zh-CN" sz="4000" b="1" dirty="0">
                <a:solidFill>
                  <a:srgbClr val="014980"/>
                </a:solidFill>
              </a:rPr>
              <a:t>(Wang 2016; 2019; 2023)</a:t>
            </a:r>
            <a:br>
              <a:rPr lang="en-US" altLang="zh-CN" sz="4000" b="1" dirty="0">
                <a:solidFill>
                  <a:srgbClr val="C00000"/>
                </a:solidFill>
              </a:rPr>
            </a:br>
            <a:endParaRPr lang="zh-CN" altLang="en-US" sz="4000" b="1" dirty="0"/>
          </a:p>
        </p:txBody>
      </p:sp>
      <p:sp>
        <p:nvSpPr>
          <p:cNvPr id="3" name="内容占位符 2"/>
          <p:cNvSpPr>
            <a:spLocks noGrp="1"/>
          </p:cNvSpPr>
          <p:nvPr>
            <p:ph idx="1"/>
          </p:nvPr>
        </p:nvSpPr>
        <p:spPr>
          <a:xfrm>
            <a:off x="728663" y="1908555"/>
            <a:ext cx="11290965" cy="4724335"/>
          </a:xfrm>
        </p:spPr>
        <p:txBody>
          <a:bodyPr>
            <a:normAutofit/>
          </a:bodyPr>
          <a:lstStyle/>
          <a:p>
            <a:pPr marL="0" indent="0">
              <a:buNone/>
            </a:pPr>
            <a:r>
              <a:rPr lang="en-US" altLang="zh-CN" b="1" dirty="0">
                <a:solidFill>
                  <a:srgbClr val="014980"/>
                </a:solidFill>
                <a:latin typeface="Times New Roman" panose="02020603050405020304" pitchFamily="18" charset="0"/>
                <a:cs typeface="Times New Roman" panose="02020603050405020304" pitchFamily="18" charset="0"/>
              </a:rPr>
              <a:t>Learners are provided with a text that consists of a story with its ending removed and required to read the text of the incomplete story and complete it through writing in the most coherent and logical way possible. </a:t>
            </a:r>
          </a:p>
          <a:p>
            <a:pPr marL="0" indent="0">
              <a:buNone/>
            </a:pPr>
            <a:endParaRPr lang="en-US" altLang="zh-CN" b="1" dirty="0">
              <a:solidFill>
                <a:srgbClr val="014980"/>
              </a:solidFill>
              <a:latin typeface="Times New Roman" panose="02020603050405020304" pitchFamily="18" charset="0"/>
              <a:cs typeface="Times New Roman" panose="02020603050405020304" pitchFamily="18" charset="0"/>
            </a:endParaRPr>
          </a:p>
          <a:p>
            <a:pPr marL="0" indent="0">
              <a:buNone/>
            </a:pPr>
            <a:r>
              <a:rPr lang="en-US" altLang="zh-CN" b="1" dirty="0">
                <a:solidFill>
                  <a:srgbClr val="014980"/>
                </a:solidFill>
                <a:latin typeface="Times New Roman" panose="02020603050405020304" pitchFamily="18" charset="0"/>
                <a:cs typeface="Times New Roman" panose="02020603050405020304" pitchFamily="18" charset="0"/>
              </a:rPr>
              <a:t>Learners are pushed to interact with the input, thus to connect what is currently being written with what has gone before.</a:t>
            </a:r>
          </a:p>
          <a:p>
            <a:pPr marL="0" indent="0">
              <a:buNone/>
            </a:pPr>
            <a:endParaRPr lang="zh-CN" altLang="en-US" b="1" dirty="0">
              <a:solidFill>
                <a:srgbClr val="014980"/>
              </a:solidFill>
              <a:latin typeface="Times New Roman" panose="02020603050405020304" pitchFamily="18" charset="0"/>
              <a:cs typeface="Times New Roman" panose="02020603050405020304" pitchFamily="18" charset="0"/>
            </a:endParaRPr>
          </a:p>
          <a:p>
            <a:pPr marL="0" indent="0">
              <a:buNone/>
            </a:pPr>
            <a:r>
              <a:rPr lang="en-US" altLang="zh-CN" b="1" dirty="0">
                <a:solidFill>
                  <a:srgbClr val="014980"/>
                </a:solidFill>
                <a:latin typeface="Times New Roman" panose="02020603050405020304" pitchFamily="18" charset="0"/>
                <a:cs typeface="Times New Roman" panose="02020603050405020304" pitchFamily="18" charset="0"/>
              </a:rPr>
              <a:t>This task is </a:t>
            </a:r>
            <a:r>
              <a:rPr lang="en-US" altLang="zh-CN" b="1" dirty="0">
                <a:solidFill>
                  <a:srgbClr val="2C21E4"/>
                </a:solidFill>
                <a:latin typeface="Times New Roman" panose="02020603050405020304" pitchFamily="18" charset="0"/>
                <a:cs typeface="Times New Roman" panose="02020603050405020304" pitchFamily="18" charset="0"/>
              </a:rPr>
              <a:t>discourse-oriented, content-based and meaning-driven</a:t>
            </a:r>
            <a:r>
              <a:rPr lang="en-US" altLang="zh-CN" b="1" dirty="0">
                <a:solidFill>
                  <a:srgbClr val="014980"/>
                </a:solidFill>
                <a:latin typeface="Times New Roman" panose="02020603050405020304" pitchFamily="18" charset="0"/>
                <a:cs typeface="Times New Roman" panose="02020603050405020304" pitchFamily="18" charset="0"/>
              </a:rPr>
              <a:t>, bringing language learning to bear on creation of ideas or dynamic contents in conformity with the </a:t>
            </a:r>
            <a:r>
              <a:rPr lang="en-US" altLang="zh-CN" b="1" i="1" dirty="0">
                <a:solidFill>
                  <a:srgbClr val="014980"/>
                </a:solidFill>
                <a:latin typeface="Times New Roman" panose="02020603050405020304" pitchFamily="18" charset="0"/>
                <a:cs typeface="Times New Roman" panose="02020603050405020304" pitchFamily="18" charset="0"/>
              </a:rPr>
              <a:t>xu</a:t>
            </a:r>
            <a:r>
              <a:rPr lang="en-US" altLang="zh-CN" b="1" dirty="0">
                <a:solidFill>
                  <a:srgbClr val="014980"/>
                </a:solidFill>
                <a:latin typeface="Times New Roman" panose="02020603050405020304" pitchFamily="18" charset="0"/>
                <a:cs typeface="Times New Roman" panose="02020603050405020304" pitchFamily="18" charset="0"/>
              </a:rPr>
              <a:t>-argument.</a:t>
            </a:r>
            <a:endParaRPr lang="zh-CN" altLang="en-US" b="1" dirty="0">
              <a:solidFill>
                <a:srgbClr val="01498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487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dow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dow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773FE64-0726-CFE7-C70E-D95423226144}"/>
              </a:ext>
            </a:extLst>
          </p:cNvPr>
          <p:cNvSpPr>
            <a:spLocks noGrp="1"/>
          </p:cNvSpPr>
          <p:nvPr>
            <p:ph idx="1"/>
          </p:nvPr>
        </p:nvSpPr>
        <p:spPr>
          <a:xfrm>
            <a:off x="344557" y="159026"/>
            <a:ext cx="11675165" cy="6698974"/>
          </a:xfrm>
        </p:spPr>
        <p:txBody>
          <a:bodyPr>
            <a:normAutofit/>
          </a:bodyPr>
          <a:lstStyle/>
          <a:p>
            <a:pPr algn="just">
              <a:lnSpc>
                <a:spcPts val="1500"/>
              </a:lnSpc>
            </a:pPr>
            <a:r>
              <a:rPr lang="zh-CN"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阅读下面短文，根据所给情节进行续写，使之构成一个完整的故事。</a:t>
            </a:r>
            <a:endPar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endParaRPr>
          </a:p>
          <a:p>
            <a:pPr algn="just">
              <a:lnSpc>
                <a:spcPts val="1500"/>
              </a:lnSpc>
            </a:pPr>
            <a:endParaRPr lang="zh-CN" altLang="zh-CN" sz="20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indent="0" algn="just">
              <a:lnSpc>
                <a:spcPts val="1500"/>
              </a:lnSpc>
              <a:buNone/>
            </a:pPr>
            <a:r>
              <a:rPr lang="zh-CN" altLang="en-US"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A funny thing happened to Arthur when he was on the way to work one day. As he walked along </a:t>
            </a:r>
            <a:r>
              <a:rPr lang="en-US" altLang="zh-CN" sz="2000" u="sng"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Park Avenue</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near the First National Bank, he heard the sound of someone trying to start a car. He tried again and again but couldn’t get the car moving. Arthur turned and looked inside at the face of a young man who looked worried. Arthur stopped and asked, “It looks like you’ve got a problem,” Arthur said.</a:t>
            </a:r>
            <a:endParaRPr lang="zh-CN" altLang="zh-CN" sz="20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indent="0" algn="just">
              <a:lnSpc>
                <a:spcPts val="1500"/>
              </a:lnSpc>
              <a:buNone/>
            </a:pPr>
            <a:r>
              <a:rPr lang="zh-CN" altLang="en-US"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“I’m afraid so. I’m in a big hurry and I can’t start my car.”</a:t>
            </a:r>
            <a:endParaRPr lang="zh-CN" altLang="zh-CN" sz="20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indent="0" algn="just">
              <a:lnSpc>
                <a:spcPts val="1500"/>
              </a:lnSpc>
              <a:buNone/>
            </a:pPr>
            <a:r>
              <a:rPr lang="zh-CN" altLang="en-US"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“Is there something I can do to help?” Arthur asked. </a:t>
            </a:r>
            <a:r>
              <a:rPr lang="en-US" altLang="zh-CN" sz="2000" u="sng"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The young man</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looked at the two </a:t>
            </a:r>
            <a:r>
              <a:rPr lang="en-US" altLang="zh-CN" sz="2000" u="sng"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suitcases</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u="sng"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in the back seat</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and then said, “Thanks. If you’re sure it wouldn’t be too much trouble, you could help me get these suitcases into a taxi.”</a:t>
            </a:r>
            <a:endParaRPr lang="zh-CN" altLang="zh-CN" sz="20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indent="0" algn="just">
              <a:lnSpc>
                <a:spcPts val="1500"/>
              </a:lnSpc>
              <a:buNone/>
            </a:pP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en-US"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“No trouble at all. I’d be glad to help.”</a:t>
            </a:r>
            <a:endParaRPr lang="zh-CN" altLang="zh-CN" sz="20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indent="0" algn="just">
              <a:lnSpc>
                <a:spcPts val="1500"/>
              </a:lnSpc>
              <a:buNone/>
            </a:pPr>
            <a:r>
              <a:rPr lang="zh-CN" altLang="en-US"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The young man got out and took one of the suitcases from the back seat. After placing it on the ground, he turned to get the other one. Just as Arthur picked up the first suitcase and started walking, he heard the </a:t>
            </a:r>
            <a:r>
              <a:rPr lang="en-US" altLang="zh-CN" sz="2000" u="sng"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long loud noise of an alarm</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0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indent="0" algn="just">
              <a:lnSpc>
                <a:spcPts val="1500"/>
              </a:lnSpc>
              <a:buNone/>
            </a:pPr>
            <a:r>
              <a:rPr lang="zh-CN" altLang="en-US"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It was from </a:t>
            </a:r>
            <a:r>
              <a:rPr lang="en-US" altLang="zh-CN" sz="2000" u="sng"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the bank</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zh-CN" altLang="en-US"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There had been a </a:t>
            </a:r>
            <a:r>
              <a:rPr lang="en-US" altLang="zh-CN" sz="2000" u="sng"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robbery</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zh-CN"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抢劫</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0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indent="0" algn="just">
              <a:lnSpc>
                <a:spcPts val="1500"/>
              </a:lnSpc>
              <a:buNone/>
            </a:pPr>
            <a:r>
              <a:rPr lang="zh-CN" altLang="en-US"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Park Avenue had been quiet a moment before. Now the air was filled with the sound of the alarm and </a:t>
            </a:r>
            <a:r>
              <a:rPr lang="en-US" altLang="zh-CN" sz="2000" u="sng"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the shouts</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of </a:t>
            </a:r>
            <a:r>
              <a:rPr lang="en-US" altLang="zh-CN" sz="2000" u="sng"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people</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running from all directions. Cars stopped and the passengers joined the crowd in front of the bank. People asked each other, “What happened?” But everyone had a different answer.</a:t>
            </a:r>
            <a:endParaRPr lang="zh-CN" altLang="zh-CN" sz="20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indent="0" algn="just">
              <a:lnSpc>
                <a:spcPts val="1500"/>
              </a:lnSpc>
              <a:buNone/>
            </a:pPr>
            <a:r>
              <a:rPr lang="zh-CN" altLang="en-US"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Arthur, still carrying the suitcase, turned to look at the bank and walked right into the young woman in front of him.</a:t>
            </a:r>
            <a:endParaRPr lang="zh-CN" altLang="zh-CN" sz="20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indent="0" algn="just">
              <a:lnSpc>
                <a:spcPts val="1500"/>
              </a:lnSpc>
              <a:buNone/>
            </a:pPr>
            <a:r>
              <a:rPr lang="zh-CN" altLang="en-US"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She looked at the suitcase and then at him. Arthur was surprised. “Why is she looking at me like that?” He thought. “The suitcase! She thinks I’m the </a:t>
            </a:r>
            <a:r>
              <a:rPr lang="en-US" altLang="zh-CN" sz="2000" u="sng"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bank thief</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a:t>
            </a:r>
            <a:endParaRPr lang="zh-CN" altLang="zh-CN" sz="20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indent="0" algn="just">
              <a:lnSpc>
                <a:spcPts val="1500"/>
              </a:lnSpc>
              <a:buNone/>
            </a:pPr>
            <a:r>
              <a:rPr lang="zh-CN" altLang="en-US"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0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Arthur looked around at the crowd of people. He became frightened, and without another thought, he started to run.</a:t>
            </a:r>
            <a:endParaRPr lang="zh-CN" altLang="zh-CN" sz="20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endParaRPr kumimoji="1" lang="zh-CN" altLang="en-US" dirty="0"/>
          </a:p>
        </p:txBody>
      </p:sp>
    </p:spTree>
    <p:extLst>
      <p:ext uri="{BB962C8B-B14F-4D97-AF65-F5344CB8AC3E}">
        <p14:creationId xmlns:p14="http://schemas.microsoft.com/office/powerpoint/2010/main" val="2348628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087741AA-3BBF-5232-6306-BD7DF7004F42}"/>
              </a:ext>
            </a:extLst>
          </p:cNvPr>
          <p:cNvSpPr>
            <a:spLocks noGrp="1"/>
          </p:cNvSpPr>
          <p:nvPr>
            <p:ph idx="1"/>
          </p:nvPr>
        </p:nvSpPr>
        <p:spPr>
          <a:xfrm>
            <a:off x="838199" y="0"/>
            <a:ext cx="10850217" cy="6858000"/>
          </a:xfrm>
        </p:spPr>
        <p:txBody>
          <a:bodyPr>
            <a:normAutofit fontScale="47500" lnSpcReduction="20000"/>
          </a:bodyPr>
          <a:lstStyle/>
          <a:p>
            <a:pPr marL="0" indent="0" algn="just">
              <a:lnSpc>
                <a:spcPct val="150000"/>
              </a:lnSpc>
              <a:buNone/>
            </a:pPr>
            <a:r>
              <a:rPr lang="zh-CN" altLang="zh-CN" sz="51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注意：</a:t>
            </a:r>
            <a:endParaRPr lang="zh-CN" altLang="zh-CN" sz="51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50000"/>
              </a:lnSpc>
              <a:buNone/>
            </a:pPr>
            <a:r>
              <a:rPr lang="en-US" altLang="zh-CN" sz="51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1. </a:t>
            </a:r>
            <a:r>
              <a:rPr lang="zh-CN" altLang="zh-CN" sz="51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所续写短文的词数应为</a:t>
            </a:r>
            <a:r>
              <a:rPr lang="en-US" altLang="zh-CN" sz="51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150</a:t>
            </a:r>
            <a:r>
              <a:rPr lang="zh-CN" altLang="zh-CN" sz="51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左右；</a:t>
            </a:r>
            <a:endParaRPr lang="zh-CN" altLang="zh-CN" sz="51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50000"/>
              </a:lnSpc>
              <a:buNone/>
            </a:pPr>
            <a:r>
              <a:rPr lang="en-US" altLang="zh-CN" sz="51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2. </a:t>
            </a:r>
            <a:r>
              <a:rPr lang="zh-CN" altLang="zh-CN" sz="51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应使用</a:t>
            </a:r>
            <a:r>
              <a:rPr lang="en-US" altLang="zh-CN" sz="51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5</a:t>
            </a:r>
            <a:r>
              <a:rPr lang="zh-CN" altLang="zh-CN" sz="51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个以上短文中标有下划线的关键词语；</a:t>
            </a:r>
            <a:endParaRPr lang="zh-CN" altLang="zh-CN" sz="51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50000"/>
              </a:lnSpc>
              <a:buNone/>
            </a:pPr>
            <a:r>
              <a:rPr lang="en-US" altLang="zh-CN" sz="51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3. </a:t>
            </a:r>
            <a:r>
              <a:rPr lang="zh-CN" altLang="zh-CN" sz="51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续写部分分为两段，每段的开头语已为你写好；</a:t>
            </a:r>
            <a:endParaRPr lang="zh-CN" altLang="zh-CN" sz="51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50000"/>
              </a:lnSpc>
              <a:buNone/>
            </a:pPr>
            <a:r>
              <a:rPr lang="en-US" altLang="zh-CN" sz="51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4. </a:t>
            </a:r>
            <a:r>
              <a:rPr lang="zh-CN" altLang="zh-CN" sz="51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续写完成后，请用下划线标出你所使用的关键词语。</a:t>
            </a:r>
            <a:endParaRPr lang="zh-CN" altLang="zh-CN" sz="51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50000"/>
              </a:lnSpc>
              <a:buNone/>
            </a:pPr>
            <a:r>
              <a:rPr lang="en-US" altLang="zh-CN" sz="44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Paragraph 1:</a:t>
            </a:r>
            <a:endParaRPr lang="zh-CN" altLang="zh-CN" sz="44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50000"/>
              </a:lnSpc>
              <a:buNone/>
            </a:pPr>
            <a:r>
              <a:rPr lang="en-US" altLang="zh-CN" sz="44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As he was running, Arthur heard the young man shouting behind, “Stop, stop!”</a:t>
            </a:r>
            <a:endParaRPr lang="zh-CN" altLang="zh-CN" sz="44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50000"/>
              </a:lnSpc>
              <a:buNone/>
            </a:pPr>
            <a:r>
              <a:rPr lang="en-US" altLang="zh-CN" sz="44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__________________________________________________________________________</a:t>
            </a:r>
            <a:endParaRPr lang="zh-CN" altLang="zh-CN" sz="44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50000"/>
              </a:lnSpc>
              <a:buNone/>
            </a:pPr>
            <a:r>
              <a:rPr lang="en-US" altLang="zh-CN" sz="44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Paragraph 2:</a:t>
            </a:r>
            <a:endParaRPr lang="zh-CN" altLang="zh-CN" sz="44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50000"/>
              </a:lnSpc>
              <a:buNone/>
            </a:pPr>
            <a:r>
              <a:rPr lang="en-US" altLang="zh-CN" sz="44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The taxi stopped in front of the Police Station and Arthur...</a:t>
            </a:r>
            <a:endParaRPr lang="zh-CN" altLang="zh-CN" sz="4400" kern="100" dirty="0">
              <a:solidFill>
                <a:srgbClr val="014980"/>
              </a:solidFill>
              <a:effectLst/>
              <a:latin typeface="Calibri" panose="020F0502020204030204" pitchFamily="34" charset="0"/>
              <a:ea typeface="宋体" panose="02010600030101010101" pitchFamily="2" charset="-122"/>
              <a:cs typeface="Times New Roman" panose="02020603050405020304" pitchFamily="18" charset="0"/>
            </a:endParaRPr>
          </a:p>
          <a:p>
            <a:pPr marL="0" indent="0" algn="just">
              <a:lnSpc>
                <a:spcPct val="150000"/>
              </a:lnSpc>
              <a:buNone/>
            </a:pPr>
            <a:r>
              <a:rPr lang="en-US" altLang="zh-CN" sz="4400" kern="100" dirty="0">
                <a:solidFill>
                  <a:srgbClr val="014980"/>
                </a:solidFill>
                <a:effectLst/>
                <a:latin typeface="Times New Roman" panose="02020603050405020304" pitchFamily="18" charset="0"/>
                <a:ea typeface="微软雅黑" panose="020B0503020204020204" pitchFamily="34" charset="-122"/>
                <a:cs typeface="Times New Roman" panose="02020603050405020304" pitchFamily="18" charset="0"/>
              </a:rPr>
              <a:t>___________________________________________________________________________</a:t>
            </a:r>
            <a:endParaRPr lang="zh-CN" altLang="zh-CN" dirty="0">
              <a:solidFill>
                <a:srgbClr val="014980"/>
              </a:solidFill>
              <a:effectLst/>
              <a:highlight>
                <a:srgbClr val="FFFFFF"/>
              </a:highlight>
              <a:latin typeface="Calibri" panose="020F0502020204030204" pitchFamily="34" charset="0"/>
              <a:ea typeface="宋体" panose="02010600030101010101" pitchFamily="2" charset="-122"/>
              <a:cs typeface="Times New Roman" panose="02020603050405020304" pitchFamily="18" charset="0"/>
            </a:endParaRPr>
          </a:p>
          <a:p>
            <a:endParaRPr kumimoji="1" lang="zh-CN" altLang="en-US" dirty="0"/>
          </a:p>
        </p:txBody>
      </p:sp>
    </p:spTree>
    <p:extLst>
      <p:ext uri="{BB962C8B-B14F-4D97-AF65-F5344CB8AC3E}">
        <p14:creationId xmlns:p14="http://schemas.microsoft.com/office/powerpoint/2010/main" val="23771583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C1F37B-4914-F193-BACA-CA12031B584E}"/>
              </a:ext>
            </a:extLst>
          </p:cNvPr>
          <p:cNvSpPr>
            <a:spLocks noGrp="1"/>
          </p:cNvSpPr>
          <p:nvPr>
            <p:ph type="title"/>
          </p:nvPr>
        </p:nvSpPr>
        <p:spPr/>
        <p:txBody>
          <a:bodyPr/>
          <a:lstStyle/>
          <a:p>
            <a:r>
              <a:rPr kumimoji="1" lang="zh-CN" altLang="en-US" dirty="0">
                <a:solidFill>
                  <a:srgbClr val="014980"/>
                </a:solidFill>
                <a:latin typeface="KaiTi" panose="02010609060101010101" pitchFamily="49" charset="-122"/>
                <a:ea typeface="KaiTi" panose="02010609060101010101" pitchFamily="49" charset="-122"/>
              </a:rPr>
              <a:t>乌鸦喝水</a:t>
            </a:r>
          </a:p>
        </p:txBody>
      </p:sp>
      <p:sp>
        <p:nvSpPr>
          <p:cNvPr id="3" name="内容占位符 2">
            <a:extLst>
              <a:ext uri="{FF2B5EF4-FFF2-40B4-BE49-F238E27FC236}">
                <a16:creationId xmlns:a16="http://schemas.microsoft.com/office/drawing/2014/main" id="{82707459-2587-C8AC-0254-CA9E20F7F431}"/>
              </a:ext>
            </a:extLst>
          </p:cNvPr>
          <p:cNvSpPr>
            <a:spLocks noGrp="1"/>
          </p:cNvSpPr>
          <p:nvPr>
            <p:ph idx="1"/>
          </p:nvPr>
        </p:nvSpPr>
        <p:spPr/>
        <p:txBody>
          <a:bodyPr>
            <a:normAutofit lnSpcReduction="10000"/>
          </a:bodyPr>
          <a:lstStyle/>
          <a:p>
            <a:pPr marL="0" indent="0">
              <a:lnSpc>
                <a:spcPct val="150000"/>
              </a:lnSpc>
              <a:buNone/>
            </a:pPr>
            <a:r>
              <a:rPr lang="zh-CN" altLang="en-US" sz="3200" b="0" i="0" u="none" strike="noStrike" dirty="0">
                <a:solidFill>
                  <a:srgbClr val="014980"/>
                </a:solidFill>
                <a:effectLst/>
                <a:highlight>
                  <a:srgbClr val="EDFEFE"/>
                </a:highlight>
                <a:latin typeface="KaiTi" panose="02010609060101010101" pitchFamily="49" charset="-122"/>
                <a:ea typeface="KaiTi" panose="02010609060101010101" pitchFamily="49" charset="-122"/>
              </a:rPr>
              <a:t>    一只乌鸦口渴了，到处找水喝。</a:t>
            </a:r>
            <a:br>
              <a:rPr lang="zh-CN" altLang="en-US" sz="3200" dirty="0">
                <a:solidFill>
                  <a:srgbClr val="014980"/>
                </a:solidFill>
                <a:latin typeface="KaiTi" panose="02010609060101010101" pitchFamily="49" charset="-122"/>
                <a:ea typeface="KaiTi" panose="02010609060101010101" pitchFamily="49" charset="-122"/>
              </a:rPr>
            </a:br>
            <a:r>
              <a:rPr lang="zh-CN" altLang="en-US" sz="3200" b="0" i="0" u="none" strike="noStrike" dirty="0">
                <a:solidFill>
                  <a:srgbClr val="014980"/>
                </a:solidFill>
                <a:effectLst/>
                <a:highlight>
                  <a:srgbClr val="EDFEFE"/>
                </a:highlight>
                <a:latin typeface="KaiTi" panose="02010609060101010101" pitchFamily="49" charset="-122"/>
                <a:ea typeface="KaiTi" panose="02010609060101010101" pitchFamily="49" charset="-122"/>
              </a:rPr>
              <a:t>　　乌鸦看见一个瓶子。瓶子里有水，可是瓶子很高，瓶口很小，里边的水又少，它喝不着水。怎么办呢？</a:t>
            </a:r>
            <a:br>
              <a:rPr lang="zh-CN" altLang="en-US" sz="3200" dirty="0">
                <a:solidFill>
                  <a:srgbClr val="014980"/>
                </a:solidFill>
                <a:latin typeface="KaiTi" panose="02010609060101010101" pitchFamily="49" charset="-122"/>
                <a:ea typeface="KaiTi" panose="02010609060101010101" pitchFamily="49" charset="-122"/>
              </a:rPr>
            </a:br>
            <a:r>
              <a:rPr lang="zh-CN" altLang="en-US" sz="3200" b="0" i="0" u="none" strike="noStrike" dirty="0">
                <a:solidFill>
                  <a:srgbClr val="014980"/>
                </a:solidFill>
                <a:effectLst/>
                <a:highlight>
                  <a:srgbClr val="EDFEFE"/>
                </a:highlight>
                <a:latin typeface="KaiTi" panose="02010609060101010101" pitchFamily="49" charset="-122"/>
                <a:ea typeface="KaiTi" panose="02010609060101010101" pitchFamily="49" charset="-122"/>
              </a:rPr>
              <a:t>　　乌鸦看见旁边有许多小石子，它想了一想，有办法了！</a:t>
            </a:r>
            <a:br>
              <a:rPr lang="zh-CN" altLang="en-US" sz="3200" dirty="0">
                <a:solidFill>
                  <a:srgbClr val="014980"/>
                </a:solidFill>
                <a:latin typeface="KaiTi" panose="02010609060101010101" pitchFamily="49" charset="-122"/>
                <a:ea typeface="KaiTi" panose="02010609060101010101" pitchFamily="49" charset="-122"/>
              </a:rPr>
            </a:br>
            <a:r>
              <a:rPr lang="zh-CN" altLang="en-US" sz="3200" b="0" i="0" u="none" strike="noStrike" dirty="0">
                <a:solidFill>
                  <a:srgbClr val="014980"/>
                </a:solidFill>
                <a:effectLst/>
                <a:highlight>
                  <a:srgbClr val="EDFEFE"/>
                </a:highlight>
                <a:latin typeface="KaiTi" panose="02010609060101010101" pitchFamily="49" charset="-122"/>
                <a:ea typeface="KaiTi" panose="02010609060101010101" pitchFamily="49" charset="-122"/>
              </a:rPr>
              <a:t>　　乌鸦把小石子一个一个地衔起来，放到瓶子里。瓶子里的水慢慢升高，乌鸦就喝着水了。</a:t>
            </a:r>
            <a:endParaRPr kumimoji="1" lang="zh-CN" altLang="en-US" sz="3200" dirty="0">
              <a:solidFill>
                <a:srgbClr val="01498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37703360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C1F37B-4914-F193-BACA-CA12031B584E}"/>
              </a:ext>
            </a:extLst>
          </p:cNvPr>
          <p:cNvSpPr>
            <a:spLocks noGrp="1"/>
          </p:cNvSpPr>
          <p:nvPr>
            <p:ph type="title"/>
          </p:nvPr>
        </p:nvSpPr>
        <p:spPr/>
        <p:txBody>
          <a:bodyPr/>
          <a:lstStyle/>
          <a:p>
            <a:r>
              <a:rPr kumimoji="1" lang="zh-CN" altLang="en-US" dirty="0">
                <a:latin typeface="KaiTi" panose="02010609060101010101" pitchFamily="49" charset="-122"/>
                <a:ea typeface="KaiTi" panose="02010609060101010101" pitchFamily="49" charset="-122"/>
              </a:rPr>
              <a:t>乌鸦喝水</a:t>
            </a:r>
          </a:p>
        </p:txBody>
      </p:sp>
      <p:sp>
        <p:nvSpPr>
          <p:cNvPr id="3" name="内容占位符 2">
            <a:extLst>
              <a:ext uri="{FF2B5EF4-FFF2-40B4-BE49-F238E27FC236}">
                <a16:creationId xmlns:a16="http://schemas.microsoft.com/office/drawing/2014/main" id="{82707459-2587-C8AC-0254-CA9E20F7F431}"/>
              </a:ext>
            </a:extLst>
          </p:cNvPr>
          <p:cNvSpPr>
            <a:spLocks noGrp="1"/>
          </p:cNvSpPr>
          <p:nvPr>
            <p:ph idx="1"/>
          </p:nvPr>
        </p:nvSpPr>
        <p:spPr/>
        <p:txBody>
          <a:bodyPr>
            <a:normAutofit/>
          </a:bodyPr>
          <a:lstStyle/>
          <a:p>
            <a:pPr marL="0" indent="0">
              <a:lnSpc>
                <a:spcPct val="150000"/>
              </a:lnSpc>
              <a:buNone/>
            </a:pPr>
            <a:r>
              <a:rPr lang="zh-CN" altLang="en-US" sz="3200" b="0" i="0" u="none" strike="noStrike" dirty="0">
                <a:solidFill>
                  <a:srgbClr val="014980"/>
                </a:solidFill>
                <a:effectLst/>
                <a:highlight>
                  <a:srgbClr val="EDFEFE"/>
                </a:highlight>
                <a:latin typeface="KaiTi" panose="02010609060101010101" pitchFamily="49" charset="-122"/>
                <a:ea typeface="KaiTi" panose="02010609060101010101" pitchFamily="49" charset="-122"/>
              </a:rPr>
              <a:t>    一只乌鸦口渴了，到处找水喝。</a:t>
            </a:r>
            <a:br>
              <a:rPr lang="zh-CN" altLang="en-US" sz="3200" dirty="0">
                <a:solidFill>
                  <a:srgbClr val="014980"/>
                </a:solidFill>
                <a:latin typeface="KaiTi" panose="02010609060101010101" pitchFamily="49" charset="-122"/>
                <a:ea typeface="KaiTi" panose="02010609060101010101" pitchFamily="49" charset="-122"/>
              </a:rPr>
            </a:br>
            <a:r>
              <a:rPr lang="zh-CN" altLang="en-US" sz="3200" b="0" i="0" u="none" strike="noStrike" dirty="0">
                <a:solidFill>
                  <a:srgbClr val="014980"/>
                </a:solidFill>
                <a:effectLst/>
                <a:highlight>
                  <a:srgbClr val="EDFEFE"/>
                </a:highlight>
                <a:latin typeface="KaiTi" panose="02010609060101010101" pitchFamily="49" charset="-122"/>
                <a:ea typeface="KaiTi" panose="02010609060101010101" pitchFamily="49" charset="-122"/>
              </a:rPr>
              <a:t>　　乌鸦看见一个瓶子。瓶子里有水，可是瓶子很高，瓶口很小，里边的水又少，它喝不着水。怎么办呢？</a:t>
            </a:r>
            <a:br>
              <a:rPr lang="zh-CN" altLang="en-US" sz="3200" dirty="0">
                <a:solidFill>
                  <a:srgbClr val="014980"/>
                </a:solidFill>
                <a:latin typeface="KaiTi" panose="02010609060101010101" pitchFamily="49" charset="-122"/>
                <a:ea typeface="KaiTi" panose="02010609060101010101" pitchFamily="49" charset="-122"/>
              </a:rPr>
            </a:br>
            <a:r>
              <a:rPr lang="zh-CN" altLang="en-US" sz="3200" b="0" i="0" u="none" strike="noStrike" dirty="0">
                <a:solidFill>
                  <a:srgbClr val="014980"/>
                </a:solidFill>
                <a:effectLst/>
                <a:highlight>
                  <a:srgbClr val="EDFEFE"/>
                </a:highlight>
                <a:latin typeface="KaiTi" panose="02010609060101010101" pitchFamily="49" charset="-122"/>
                <a:ea typeface="KaiTi" panose="02010609060101010101" pitchFamily="49" charset="-122"/>
              </a:rPr>
              <a:t>　　</a:t>
            </a:r>
            <a:r>
              <a:rPr lang="zh-CN" altLang="en-US" sz="3200" dirty="0">
                <a:solidFill>
                  <a:srgbClr val="014980"/>
                </a:solidFill>
                <a:highlight>
                  <a:srgbClr val="EDFEFE"/>
                </a:highlight>
                <a:latin typeface="KaiTi" panose="02010609060101010101" pitchFamily="49" charset="-122"/>
                <a:ea typeface="KaiTi" panose="02010609060101010101" pitchFamily="49" charset="-122"/>
              </a:rPr>
              <a:t>乌鸦看见</a:t>
            </a:r>
            <a:r>
              <a:rPr lang="en-US" altLang="zh-CN" sz="3200" b="0" i="0" u="none" strike="noStrike" dirty="0">
                <a:solidFill>
                  <a:srgbClr val="014980"/>
                </a:solidFill>
                <a:effectLst/>
                <a:highlight>
                  <a:srgbClr val="EDFEFE"/>
                </a:highlight>
                <a:latin typeface="KaiTi" panose="02010609060101010101" pitchFamily="49" charset="-122"/>
                <a:ea typeface="KaiTi" panose="02010609060101010101" pitchFamily="49" charset="-122"/>
              </a:rPr>
              <a:t>……</a:t>
            </a:r>
            <a:endParaRPr kumimoji="1" lang="zh-CN" altLang="en-US" sz="3200" dirty="0">
              <a:solidFill>
                <a:srgbClr val="014980"/>
              </a:solidFill>
              <a:latin typeface="KaiTi" panose="02010609060101010101" pitchFamily="49" charset="-122"/>
              <a:ea typeface="KaiTi" panose="02010609060101010101" pitchFamily="49" charset="-122"/>
            </a:endParaRPr>
          </a:p>
        </p:txBody>
      </p:sp>
    </p:spTree>
    <p:extLst>
      <p:ext uri="{BB962C8B-B14F-4D97-AF65-F5344CB8AC3E}">
        <p14:creationId xmlns:p14="http://schemas.microsoft.com/office/powerpoint/2010/main" val="1714602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3E918D-8296-EC8E-E64D-99008EF89C0D}"/>
              </a:ext>
            </a:extLst>
          </p:cNvPr>
          <p:cNvSpPr>
            <a:spLocks noGrp="1"/>
          </p:cNvSpPr>
          <p:nvPr>
            <p:ph type="title"/>
          </p:nvPr>
        </p:nvSpPr>
        <p:spPr/>
        <p:txBody>
          <a:bodyPr/>
          <a:lstStyle/>
          <a:p>
            <a:r>
              <a:rPr kumimoji="1" lang="zh-CN" altLang="en-US" dirty="0">
                <a:solidFill>
                  <a:srgbClr val="014980"/>
                </a:solidFill>
              </a:rPr>
              <a:t>请看下面的图片，并把故事讲完。</a:t>
            </a:r>
          </a:p>
        </p:txBody>
      </p:sp>
      <p:sp>
        <p:nvSpPr>
          <p:cNvPr id="3" name="内容占位符 2">
            <a:extLst>
              <a:ext uri="{FF2B5EF4-FFF2-40B4-BE49-F238E27FC236}">
                <a16:creationId xmlns:a16="http://schemas.microsoft.com/office/drawing/2014/main" id="{FB392555-8A48-9762-BC0E-90E8FD6B5D97}"/>
              </a:ext>
            </a:extLst>
          </p:cNvPr>
          <p:cNvSpPr>
            <a:spLocks noGrp="1"/>
          </p:cNvSpPr>
          <p:nvPr>
            <p:ph idx="1"/>
          </p:nvPr>
        </p:nvSpPr>
        <p:spPr>
          <a:xfrm>
            <a:off x="6619877" y="1690688"/>
            <a:ext cx="5348287" cy="4351338"/>
          </a:xfrm>
        </p:spPr>
        <p:txBody>
          <a:bodyPr>
            <a:normAutofit/>
          </a:bodyPr>
          <a:lstStyle/>
          <a:p>
            <a:pPr marL="0" indent="0">
              <a:buNone/>
            </a:pPr>
            <a:r>
              <a:rPr lang="en-US" altLang="zh-CN" sz="3600" b="0" i="0" u="none" strike="noStrike" dirty="0">
                <a:solidFill>
                  <a:srgbClr val="000000"/>
                </a:solidFill>
                <a:effectLst/>
                <a:highlight>
                  <a:srgbClr val="EDFEFE"/>
                </a:highlight>
                <a:latin typeface="KaiTi" panose="02010609060101010101" pitchFamily="49" charset="-122"/>
                <a:ea typeface="KaiTi" panose="02010609060101010101" pitchFamily="49" charset="-122"/>
              </a:rPr>
              <a:t>  </a:t>
            </a:r>
            <a:r>
              <a:rPr lang="zh-CN" altLang="en-US" sz="3600" b="0" i="0" u="none" strike="noStrike" dirty="0">
                <a:solidFill>
                  <a:srgbClr val="014980"/>
                </a:solidFill>
                <a:effectLst/>
                <a:highlight>
                  <a:srgbClr val="EDFEFE"/>
                </a:highlight>
                <a:latin typeface="KaiTi" panose="02010609060101010101" pitchFamily="49" charset="-122"/>
                <a:ea typeface="KaiTi" panose="02010609060101010101" pitchFamily="49" charset="-122"/>
              </a:rPr>
              <a:t>一只乌鸦口渴了，到处找水喝。</a:t>
            </a:r>
            <a:endParaRPr lang="en-US" altLang="zh-CN" sz="3600" b="0" i="0" u="none" strike="noStrike" dirty="0">
              <a:solidFill>
                <a:srgbClr val="014980"/>
              </a:solidFill>
              <a:effectLst/>
              <a:highlight>
                <a:srgbClr val="EDFEFE"/>
              </a:highlight>
              <a:latin typeface="KaiTi" panose="02010609060101010101" pitchFamily="49" charset="-122"/>
              <a:ea typeface="KaiTi" panose="02010609060101010101" pitchFamily="49" charset="-122"/>
            </a:endParaRPr>
          </a:p>
          <a:p>
            <a:pPr marL="0" indent="0">
              <a:buNone/>
            </a:pPr>
            <a:r>
              <a:rPr lang="en-US" altLang="zh-CN" sz="3600" dirty="0">
                <a:solidFill>
                  <a:srgbClr val="014980"/>
                </a:solidFill>
                <a:highlight>
                  <a:srgbClr val="EDFEFE"/>
                </a:highlight>
                <a:latin typeface="KaiTi" panose="02010609060101010101" pitchFamily="49" charset="-122"/>
                <a:ea typeface="KaiTi" panose="02010609060101010101" pitchFamily="49" charset="-122"/>
              </a:rPr>
              <a:t>  </a:t>
            </a:r>
            <a:r>
              <a:rPr lang="zh-CN" altLang="en-US" sz="3600" b="0" i="0" u="none" strike="noStrike" dirty="0">
                <a:solidFill>
                  <a:srgbClr val="014980"/>
                </a:solidFill>
                <a:effectLst/>
                <a:highlight>
                  <a:srgbClr val="EDFEFE"/>
                </a:highlight>
                <a:latin typeface="KaiTi" panose="02010609060101010101" pitchFamily="49" charset="-122"/>
                <a:ea typeface="KaiTi" panose="02010609060101010101" pitchFamily="49" charset="-122"/>
              </a:rPr>
              <a:t>乌鸦看见一个瓶子。瓶子里有水，可是瓶子很高，瓶口很小，里边的水又少，它喝不着水。怎么办呢？</a:t>
            </a:r>
            <a:endParaRPr lang="en-US" altLang="zh-CN" sz="3600" b="0" i="0" u="none" strike="noStrike" dirty="0">
              <a:solidFill>
                <a:srgbClr val="014980"/>
              </a:solidFill>
              <a:effectLst/>
              <a:highlight>
                <a:srgbClr val="EDFEFE"/>
              </a:highlight>
              <a:latin typeface="KaiTi" panose="02010609060101010101" pitchFamily="49" charset="-122"/>
              <a:ea typeface="KaiTi" panose="02010609060101010101" pitchFamily="49" charset="-122"/>
            </a:endParaRPr>
          </a:p>
          <a:p>
            <a:pPr marL="0" indent="0">
              <a:buNone/>
            </a:pPr>
            <a:r>
              <a:rPr kumimoji="1" lang="en-US" altLang="zh-CN" sz="3600" dirty="0">
                <a:solidFill>
                  <a:srgbClr val="014980"/>
                </a:solidFill>
                <a:highlight>
                  <a:srgbClr val="EDFEFE"/>
                </a:highlight>
                <a:latin typeface="KaiTi" panose="02010609060101010101" pitchFamily="49" charset="-122"/>
                <a:ea typeface="KaiTi" panose="02010609060101010101" pitchFamily="49" charset="-122"/>
              </a:rPr>
              <a:t>   </a:t>
            </a:r>
            <a:r>
              <a:rPr kumimoji="1" lang="zh-CN" altLang="en-US" sz="3600" dirty="0">
                <a:solidFill>
                  <a:srgbClr val="014980"/>
                </a:solidFill>
                <a:highlight>
                  <a:srgbClr val="EDFEFE"/>
                </a:highlight>
                <a:latin typeface="KaiTi" panose="02010609060101010101" pitchFamily="49" charset="-122"/>
                <a:ea typeface="KaiTi" panose="02010609060101010101" pitchFamily="49" charset="-122"/>
              </a:rPr>
              <a:t>乌鸦看见</a:t>
            </a:r>
            <a:r>
              <a:rPr kumimoji="1" lang="en-US" altLang="zh-CN" sz="3600" dirty="0">
                <a:solidFill>
                  <a:srgbClr val="014980"/>
                </a:solidFill>
                <a:highlight>
                  <a:srgbClr val="EDFEFE"/>
                </a:highlight>
                <a:latin typeface="KaiTi" panose="02010609060101010101" pitchFamily="49" charset="-122"/>
                <a:ea typeface="KaiTi" panose="02010609060101010101" pitchFamily="49" charset="-122"/>
              </a:rPr>
              <a:t>……</a:t>
            </a:r>
            <a:endParaRPr kumimoji="1" lang="zh-CN" altLang="en-US" sz="3600" dirty="0">
              <a:solidFill>
                <a:srgbClr val="014980"/>
              </a:solidFill>
            </a:endParaRPr>
          </a:p>
        </p:txBody>
      </p:sp>
      <p:pic>
        <p:nvPicPr>
          <p:cNvPr id="2050" name="Picture 2" descr="Image result for 乌鸦喝水 课文">
            <a:extLst>
              <a:ext uri="{FF2B5EF4-FFF2-40B4-BE49-F238E27FC236}">
                <a16:creationId xmlns:a16="http://schemas.microsoft.com/office/drawing/2014/main" id="{5AB50A97-620D-0F65-8ACE-841C7F902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26" y="1690689"/>
            <a:ext cx="4998099" cy="361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69050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EFD21C2-BEE1-3486-D15F-C7A37F3EDF26}"/>
              </a:ext>
            </a:extLst>
          </p:cNvPr>
          <p:cNvSpPr txBox="1"/>
          <p:nvPr/>
        </p:nvSpPr>
        <p:spPr>
          <a:xfrm>
            <a:off x="1761307" y="401825"/>
            <a:ext cx="9681756" cy="1323439"/>
          </a:xfrm>
          <a:prstGeom prst="rect">
            <a:avLst/>
          </a:prstGeom>
          <a:noFill/>
        </p:spPr>
        <p:txBody>
          <a:bodyPr wrap="square">
            <a:spAutoFit/>
          </a:bodyPr>
          <a:lstStyle/>
          <a:p>
            <a:r>
              <a:rPr lang="en-GB" sz="4000" dirty="0">
                <a:solidFill>
                  <a:srgbClr val="014980"/>
                </a:solidFill>
                <a:latin typeface="E-HZ+ZGbDS3-8"/>
              </a:rPr>
              <a:t>Effect of the Continuation Task on Learning Chinese as a Second Language </a:t>
            </a:r>
            <a:r>
              <a:rPr lang="zh-CN" altLang="en-US" sz="4000" dirty="0">
                <a:solidFill>
                  <a:srgbClr val="014980"/>
                </a:solidFill>
                <a:latin typeface="E-HZ+ZGbDS3-8"/>
              </a:rPr>
              <a:t>（</a:t>
            </a:r>
            <a:r>
              <a:rPr lang="en-US" altLang="zh-CN" sz="4000" dirty="0">
                <a:solidFill>
                  <a:srgbClr val="014980"/>
                </a:solidFill>
                <a:latin typeface="E-HZ+ZGbDS3-8"/>
              </a:rPr>
              <a:t>Wang 2019</a:t>
            </a:r>
            <a:r>
              <a:rPr lang="zh-CN" altLang="en-US" sz="4000" dirty="0">
                <a:solidFill>
                  <a:srgbClr val="2A50A1"/>
                </a:solidFill>
                <a:latin typeface="E-HZ+ZGbDS3-8"/>
              </a:rPr>
              <a:t>）</a:t>
            </a:r>
            <a:endParaRPr lang="en-GB" sz="4000" dirty="0">
              <a:solidFill>
                <a:srgbClr val="2A50A1"/>
              </a:solidFill>
            </a:endParaRPr>
          </a:p>
        </p:txBody>
      </p:sp>
      <p:sp>
        <p:nvSpPr>
          <p:cNvPr id="5" name="TextBox 4">
            <a:extLst>
              <a:ext uri="{FF2B5EF4-FFF2-40B4-BE49-F238E27FC236}">
                <a16:creationId xmlns:a16="http://schemas.microsoft.com/office/drawing/2014/main" id="{77AE86F5-0E94-CCF7-BD87-16F1A828A64D}"/>
              </a:ext>
            </a:extLst>
          </p:cNvPr>
          <p:cNvSpPr txBox="1"/>
          <p:nvPr/>
        </p:nvSpPr>
        <p:spPr>
          <a:xfrm>
            <a:off x="679269" y="2403796"/>
            <a:ext cx="11340739" cy="3908762"/>
          </a:xfrm>
          <a:prstGeom prst="rect">
            <a:avLst/>
          </a:prstGeom>
          <a:noFill/>
        </p:spPr>
        <p:txBody>
          <a:bodyPr wrap="square">
            <a:spAutoFit/>
          </a:bodyPr>
          <a:lstStyle/>
          <a:p>
            <a:pPr marL="342900" indent="-342900">
              <a:buFont typeface="Wingdings" panose="05000000000000000000" pitchFamily="2" charset="2"/>
              <a:buChar char="ü"/>
            </a:pPr>
            <a:r>
              <a:rPr lang="en-GB" sz="3200" dirty="0">
                <a:solidFill>
                  <a:srgbClr val="014980"/>
                </a:solidFill>
              </a:rPr>
              <a:t>The </a:t>
            </a:r>
            <a:r>
              <a:rPr lang="en-US" altLang="zh-CN" sz="3200" dirty="0">
                <a:solidFill>
                  <a:srgbClr val="014980"/>
                </a:solidFill>
              </a:rPr>
              <a:t>alignment effect of  continuation task </a:t>
            </a:r>
            <a:r>
              <a:rPr lang="en-GB" sz="3200" dirty="0">
                <a:solidFill>
                  <a:srgbClr val="014980"/>
                </a:solidFill>
              </a:rPr>
              <a:t> remains to be verified in the learning of other languages． </a:t>
            </a:r>
          </a:p>
          <a:p>
            <a:pPr marL="342900" indent="-342900">
              <a:buFont typeface="Wingdings" panose="05000000000000000000" pitchFamily="2" charset="2"/>
              <a:buChar char="ü"/>
            </a:pPr>
            <a:endParaRPr lang="en-GB" sz="3200" dirty="0">
              <a:solidFill>
                <a:srgbClr val="014980"/>
              </a:solidFill>
            </a:endParaRPr>
          </a:p>
          <a:p>
            <a:pPr marL="342900" indent="-342900">
              <a:buFont typeface="Wingdings" panose="05000000000000000000" pitchFamily="2" charset="2"/>
              <a:buChar char="ü"/>
            </a:pPr>
            <a:r>
              <a:rPr lang="en-GB" sz="3200" dirty="0">
                <a:solidFill>
                  <a:srgbClr val="014980"/>
                </a:solidFill>
              </a:rPr>
              <a:t>Chinese language has a unique written system with its words indistinct from characters in print. This written system may cause reading difficulty for L2-Chinese learners and weaken the alignment effect in using the continuation task</a:t>
            </a:r>
          </a:p>
          <a:p>
            <a:pPr marL="342900" indent="-342900">
              <a:buFont typeface="Wingdings" panose="05000000000000000000" pitchFamily="2" charset="2"/>
              <a:buChar char="ü"/>
            </a:pPr>
            <a:endParaRPr lang="en-GB" sz="2400" dirty="0"/>
          </a:p>
        </p:txBody>
      </p:sp>
    </p:spTree>
    <p:extLst>
      <p:ext uri="{BB962C8B-B14F-4D97-AF65-F5344CB8AC3E}">
        <p14:creationId xmlns:p14="http://schemas.microsoft.com/office/powerpoint/2010/main" val="3683789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CCFC7C0D-D867-ADA8-C894-F962BBE4949C}"/>
              </a:ext>
            </a:extLst>
          </p:cNvPr>
          <p:cNvSpPr>
            <a:spLocks noGrp="1"/>
          </p:cNvSpPr>
          <p:nvPr>
            <p:ph idx="1"/>
          </p:nvPr>
        </p:nvSpPr>
        <p:spPr>
          <a:xfrm>
            <a:off x="596951" y="1038538"/>
            <a:ext cx="10998097" cy="5819462"/>
          </a:xfrm>
        </p:spPr>
        <p:txBody>
          <a:bodyPr>
            <a:normAutofit/>
          </a:bodyPr>
          <a:lstStyle/>
          <a:p>
            <a:pPr marL="0" indent="0">
              <a:buNone/>
            </a:pPr>
            <a:r>
              <a:rPr lang="en-US" altLang="zh-CN" sz="3600" dirty="0">
                <a:solidFill>
                  <a:srgbClr val="014980"/>
                </a:solidFill>
                <a:latin typeface="Times New Roman" panose="02020603050405020304" pitchFamily="18" charset="0"/>
                <a:cs typeface="Times New Roman" panose="02020603050405020304" pitchFamily="18" charset="0"/>
              </a:rPr>
              <a:t>Language is learned through interaction.</a:t>
            </a:r>
          </a:p>
          <a:p>
            <a:pPr marL="0" indent="0">
              <a:buNone/>
            </a:pPr>
            <a:r>
              <a:rPr lang="en-US" altLang="zh-CN" sz="3600" dirty="0">
                <a:solidFill>
                  <a:srgbClr val="014980"/>
                </a:solidFill>
                <a:latin typeface="Times New Roman" panose="02020603050405020304" pitchFamily="18" charset="0"/>
                <a:cs typeface="Times New Roman" panose="02020603050405020304" pitchFamily="18" charset="0"/>
              </a:rPr>
              <a:t>                                                   (Vygotsky 1962)</a:t>
            </a:r>
            <a:endParaRPr lang="en" altLang="zh-CN" sz="3600" dirty="0">
              <a:solidFill>
                <a:srgbClr val="014980"/>
              </a:solidFill>
              <a:latin typeface="Times New Roman" panose="02020603050405020304" pitchFamily="18" charset="0"/>
              <a:cs typeface="Times New Roman" panose="02020603050405020304" pitchFamily="18" charset="0"/>
            </a:endParaRPr>
          </a:p>
          <a:p>
            <a:pPr marL="0" indent="0">
              <a:buNone/>
            </a:pPr>
            <a:r>
              <a:rPr lang="en-US" altLang="zh-CN" sz="3600" dirty="0">
                <a:solidFill>
                  <a:srgbClr val="014980"/>
                </a:solidFill>
                <a:latin typeface="Times New Roman" panose="02020603050405020304" pitchFamily="18" charset="0"/>
                <a:cs typeface="Times New Roman" panose="02020603050405020304" pitchFamily="18" charset="0"/>
              </a:rPr>
              <a:t>Interaction constitutes the essential means of language use and acquisition.</a:t>
            </a:r>
          </a:p>
          <a:p>
            <a:pPr marL="0" indent="0">
              <a:buNone/>
            </a:pPr>
            <a:r>
              <a:rPr lang="en-US" altLang="zh-CN" sz="3600" dirty="0">
                <a:solidFill>
                  <a:srgbClr val="014980"/>
                </a:solidFill>
                <a:latin typeface="Times New Roman" panose="02020603050405020304" pitchFamily="18" charset="0"/>
                <a:cs typeface="Times New Roman" panose="02020603050405020304" pitchFamily="18" charset="0"/>
              </a:rPr>
              <a:t>                                                     (Atkinson et al. 2007)</a:t>
            </a:r>
            <a:endParaRPr lang="en" altLang="zh-CN" sz="3600" dirty="0">
              <a:solidFill>
                <a:srgbClr val="014980"/>
              </a:solidFill>
              <a:latin typeface="Times New Roman" panose="02020603050405020304" pitchFamily="18" charset="0"/>
              <a:cs typeface="Times New Roman" panose="02020603050405020304" pitchFamily="18" charset="0"/>
            </a:endParaRPr>
          </a:p>
          <a:p>
            <a:pPr marL="0" indent="0">
              <a:buNone/>
            </a:pPr>
            <a:r>
              <a:rPr lang="en" altLang="zh-CN" sz="3600" dirty="0">
                <a:solidFill>
                  <a:srgbClr val="014980"/>
                </a:solidFill>
                <a:effectLst/>
                <a:latin typeface="Times New Roman" panose="02020603050405020304" pitchFamily="18" charset="0"/>
                <a:cs typeface="Times New Roman" panose="02020603050405020304" pitchFamily="18" charset="0"/>
              </a:rPr>
              <a:t>It is now commonly accepted within the SLA literature that there is a robust connection between interaction and learning. </a:t>
            </a:r>
          </a:p>
          <a:p>
            <a:pPr marL="0" indent="0">
              <a:buNone/>
            </a:pPr>
            <a:r>
              <a:rPr lang="en" altLang="zh-CN" sz="3600" dirty="0">
                <a:solidFill>
                  <a:srgbClr val="014980"/>
                </a:solidFill>
                <a:latin typeface="Times New Roman" panose="02020603050405020304" pitchFamily="18" charset="0"/>
                <a:cs typeface="Times New Roman" panose="02020603050405020304" pitchFamily="18" charset="0"/>
              </a:rPr>
              <a:t>                                                   (</a:t>
            </a:r>
            <a:r>
              <a:rPr lang="en" altLang="zh-CN" sz="3600" dirty="0" err="1">
                <a:solidFill>
                  <a:srgbClr val="014980"/>
                </a:solidFill>
                <a:latin typeface="Times New Roman" panose="02020603050405020304" pitchFamily="18" charset="0"/>
                <a:cs typeface="Times New Roman" panose="02020603050405020304" pitchFamily="18" charset="0"/>
              </a:rPr>
              <a:t>Gass</a:t>
            </a:r>
            <a:r>
              <a:rPr lang="en" altLang="zh-CN" sz="3600" dirty="0">
                <a:solidFill>
                  <a:srgbClr val="014980"/>
                </a:solidFill>
                <a:latin typeface="Times New Roman" panose="02020603050405020304" pitchFamily="18" charset="0"/>
                <a:cs typeface="Times New Roman" panose="02020603050405020304" pitchFamily="18" charset="0"/>
              </a:rPr>
              <a:t> &amp; Mackey 2015)</a:t>
            </a:r>
          </a:p>
          <a:p>
            <a:endParaRPr kumimoji="1" lang="zh-CN" altLang="en-US" dirty="0"/>
          </a:p>
        </p:txBody>
      </p:sp>
    </p:spTree>
    <p:extLst>
      <p:ext uri="{BB962C8B-B14F-4D97-AF65-F5344CB8AC3E}">
        <p14:creationId xmlns:p14="http://schemas.microsoft.com/office/powerpoint/2010/main" val="1785952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A6437FE9-040B-20FA-2D66-CC4F2E6D04B3}"/>
              </a:ext>
            </a:extLst>
          </p:cNvPr>
          <p:cNvSpPr txBox="1"/>
          <p:nvPr/>
        </p:nvSpPr>
        <p:spPr>
          <a:xfrm>
            <a:off x="1742395" y="523525"/>
            <a:ext cx="9535206" cy="984885"/>
          </a:xfrm>
          <a:prstGeom prst="rect">
            <a:avLst/>
          </a:prstGeom>
          <a:noFill/>
        </p:spPr>
        <p:txBody>
          <a:bodyPr wrap="square" lIns="0" tIns="0" rIns="0" bIns="0" rtlCol="0">
            <a:spAutoFit/>
          </a:bodyPr>
          <a:lstStyle/>
          <a:p>
            <a:r>
              <a:rPr lang="en-GB" altLang="zh-CN" sz="3200" b="1" dirty="0">
                <a:solidFill>
                  <a:srgbClr val="014980"/>
                </a:solidFill>
                <a:latin typeface="Times New Roman" panose="02020603050405020304" pitchFamily="18" charset="0"/>
                <a:ea typeface="等线" panose="02010600030101010101" pitchFamily="2" charset="-122"/>
              </a:rPr>
              <a:t>Effect of the Continuation Task on Learning Chinese as a Second Language </a:t>
            </a:r>
            <a:r>
              <a:rPr lang="zh-CN" altLang="en-US" sz="3200" b="1" dirty="0">
                <a:solidFill>
                  <a:srgbClr val="014980"/>
                </a:solidFill>
                <a:latin typeface="Times New Roman" panose="02020603050405020304" pitchFamily="18" charset="0"/>
                <a:ea typeface="等线" panose="02010600030101010101" pitchFamily="2" charset="-122"/>
              </a:rPr>
              <a:t>           </a:t>
            </a:r>
            <a:endParaRPr lang="en-US" altLang="zh-CN" sz="3200" b="1" dirty="0">
              <a:solidFill>
                <a:srgbClr val="014980"/>
              </a:solidFill>
              <a:latin typeface="Times New Roman" panose="02020603050405020304" pitchFamily="18" charset="0"/>
              <a:ea typeface="等线" panose="02010600030101010101" pitchFamily="2" charset="-122"/>
            </a:endParaRPr>
          </a:p>
        </p:txBody>
      </p:sp>
      <p:sp>
        <p:nvSpPr>
          <p:cNvPr id="4" name="文本框 3">
            <a:extLst>
              <a:ext uri="{FF2B5EF4-FFF2-40B4-BE49-F238E27FC236}">
                <a16:creationId xmlns:a16="http://schemas.microsoft.com/office/drawing/2014/main" id="{8303E4E9-FB06-7C52-9A1D-4E26E6293998}"/>
              </a:ext>
            </a:extLst>
          </p:cNvPr>
          <p:cNvSpPr txBox="1"/>
          <p:nvPr/>
        </p:nvSpPr>
        <p:spPr>
          <a:xfrm>
            <a:off x="2386594" y="2286690"/>
            <a:ext cx="8891007" cy="2862322"/>
          </a:xfrm>
          <a:prstGeom prst="rect">
            <a:avLst/>
          </a:prstGeom>
          <a:noFill/>
        </p:spPr>
        <p:txBody>
          <a:bodyPr wrap="square">
            <a:spAutoFit/>
          </a:bodyPr>
          <a:lstStyle/>
          <a:p>
            <a:r>
              <a:rPr lang="zh-CN" altLang="en-US" sz="3600" dirty="0">
                <a:solidFill>
                  <a:srgbClr val="014980"/>
                </a:solidFill>
              </a:rPr>
              <a:t>发展中国家用电器</a:t>
            </a:r>
            <a:endParaRPr lang="en-US" altLang="zh-CN" sz="3600" dirty="0">
              <a:solidFill>
                <a:srgbClr val="014980"/>
              </a:solidFill>
            </a:endParaRPr>
          </a:p>
          <a:p>
            <a:pPr marL="571500" indent="-571500">
              <a:buFont typeface="Arial" panose="020B0604020202020204" pitchFamily="34" charset="0"/>
              <a:buChar char="•"/>
            </a:pPr>
            <a:endParaRPr lang="en-GB" altLang="zh-CN" sz="3600" dirty="0">
              <a:solidFill>
                <a:srgbClr val="014980"/>
              </a:solidFill>
            </a:endParaRPr>
          </a:p>
          <a:p>
            <a:r>
              <a:rPr lang="zh-CN" altLang="en-US" sz="3600" dirty="0">
                <a:solidFill>
                  <a:srgbClr val="014980"/>
                </a:solidFill>
              </a:rPr>
              <a:t>发展  中国  家用  电器</a:t>
            </a:r>
            <a:endParaRPr lang="en-GB" altLang="zh-CN" sz="3600" dirty="0">
              <a:solidFill>
                <a:srgbClr val="014980"/>
              </a:solidFill>
            </a:endParaRPr>
          </a:p>
          <a:p>
            <a:r>
              <a:rPr lang="zh-CN" altLang="en-US" sz="3600" dirty="0">
                <a:solidFill>
                  <a:srgbClr val="014980"/>
                </a:solidFill>
              </a:rPr>
              <a:t>发展  中  国家  用  电器 </a:t>
            </a:r>
            <a:endParaRPr lang="en-GB" altLang="zh-CN" sz="3600" dirty="0">
              <a:solidFill>
                <a:srgbClr val="014980"/>
              </a:solidFill>
            </a:endParaRPr>
          </a:p>
          <a:p>
            <a:r>
              <a:rPr lang="zh-CN" altLang="en-US" sz="3600" dirty="0">
                <a:solidFill>
                  <a:srgbClr val="014980"/>
                </a:solidFill>
              </a:rPr>
              <a:t>发展中  国家  用电器</a:t>
            </a:r>
            <a:endParaRPr lang="en-GB" altLang="zh-CN" sz="3600" dirty="0">
              <a:solidFill>
                <a:srgbClr val="014980"/>
              </a:solidFill>
            </a:endParaRPr>
          </a:p>
        </p:txBody>
      </p:sp>
    </p:spTree>
    <p:extLst>
      <p:ext uri="{BB962C8B-B14F-4D97-AF65-F5344CB8AC3E}">
        <p14:creationId xmlns:p14="http://schemas.microsoft.com/office/powerpoint/2010/main" val="274712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5856353-F590-875B-74F9-5BB21ACCF30D}"/>
              </a:ext>
            </a:extLst>
          </p:cNvPr>
          <p:cNvSpPr txBox="1"/>
          <p:nvPr/>
        </p:nvSpPr>
        <p:spPr>
          <a:xfrm>
            <a:off x="1333228" y="1784280"/>
            <a:ext cx="10396810" cy="3539430"/>
          </a:xfrm>
          <a:prstGeom prst="rect">
            <a:avLst/>
          </a:prstGeom>
          <a:noFill/>
        </p:spPr>
        <p:txBody>
          <a:bodyPr wrap="square">
            <a:spAutoFit/>
          </a:bodyPr>
          <a:lstStyle/>
          <a:p>
            <a:pPr marL="342900" indent="-342900">
              <a:buFont typeface="Wingdings" panose="05000000000000000000" pitchFamily="2" charset="2"/>
              <a:buChar char="ü"/>
            </a:pPr>
            <a:r>
              <a:rPr lang="en-GB" sz="3200" dirty="0">
                <a:solidFill>
                  <a:srgbClr val="014980"/>
                </a:solidFill>
              </a:rPr>
              <a:t>To examine the effect of two print types on the performance of the continuation task with one type exhibiting </a:t>
            </a:r>
            <a:r>
              <a:rPr lang="en-GB" sz="3200" dirty="0">
                <a:solidFill>
                  <a:srgbClr val="2C21E4"/>
                </a:solidFill>
              </a:rPr>
              <a:t>word-based print </a:t>
            </a:r>
            <a:r>
              <a:rPr lang="en-GB" sz="3200" dirty="0">
                <a:solidFill>
                  <a:srgbClr val="014980"/>
                </a:solidFill>
              </a:rPr>
              <a:t>and the other presenting the normal </a:t>
            </a:r>
            <a:r>
              <a:rPr lang="en-GB" sz="3200" dirty="0">
                <a:solidFill>
                  <a:srgbClr val="2C21E4"/>
                </a:solidFill>
              </a:rPr>
              <a:t>character-based print</a:t>
            </a:r>
            <a:r>
              <a:rPr lang="en-GB" sz="3200" dirty="0">
                <a:solidFill>
                  <a:srgbClr val="014980"/>
                </a:solidFill>
              </a:rPr>
              <a:t>．</a:t>
            </a:r>
          </a:p>
          <a:p>
            <a:pPr marL="342900" indent="-342900">
              <a:buFont typeface="Wingdings" panose="05000000000000000000" pitchFamily="2" charset="2"/>
              <a:buChar char="ü"/>
            </a:pPr>
            <a:endParaRPr lang="en-GB" sz="3200" dirty="0">
              <a:solidFill>
                <a:srgbClr val="014980"/>
              </a:solidFill>
            </a:endParaRPr>
          </a:p>
          <a:p>
            <a:pPr marL="342900" indent="-342900">
              <a:buFont typeface="Wingdings" panose="05000000000000000000" pitchFamily="2" charset="2"/>
              <a:buChar char="ü"/>
            </a:pPr>
            <a:r>
              <a:rPr lang="en-GB" sz="3200" dirty="0">
                <a:solidFill>
                  <a:srgbClr val="014980"/>
                </a:solidFill>
              </a:rPr>
              <a:t>Subjects of the study were 58 intermediate L2-Chinese learners</a:t>
            </a:r>
          </a:p>
        </p:txBody>
      </p:sp>
    </p:spTree>
    <p:extLst>
      <p:ext uri="{BB962C8B-B14F-4D97-AF65-F5344CB8AC3E}">
        <p14:creationId xmlns:p14="http://schemas.microsoft.com/office/powerpoint/2010/main" val="8171170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ACC2CE93-1285-01A4-A68E-A6F60C38D6D5}"/>
              </a:ext>
            </a:extLst>
          </p:cNvPr>
          <p:cNvSpPr txBox="1"/>
          <p:nvPr/>
        </p:nvSpPr>
        <p:spPr>
          <a:xfrm>
            <a:off x="663742" y="1661506"/>
            <a:ext cx="10864515" cy="4401205"/>
          </a:xfrm>
          <a:prstGeom prst="rect">
            <a:avLst/>
          </a:prstGeom>
          <a:noFill/>
        </p:spPr>
        <p:txBody>
          <a:bodyPr wrap="square">
            <a:spAutoFit/>
          </a:bodyPr>
          <a:lstStyle/>
          <a:p>
            <a:pPr algn="l"/>
            <a:r>
              <a:rPr lang="zh-CN" altLang="en-US" sz="2800"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分词连写能否增强汉语二语读后续写的协同效应，从而增加阅读材料中词语、词块和特殊句法结构在续写中的使用</a:t>
            </a:r>
            <a:r>
              <a:rPr lang="en-US" altLang="zh-CN" sz="2800"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a:t>
            </a:r>
          </a:p>
          <a:p>
            <a:r>
              <a:rPr lang="en" altLang="zh-CN" sz="2800" b="0" i="0" u="none" strike="noStrike" dirty="0">
                <a:solidFill>
                  <a:srgbClr val="014980"/>
                </a:solidFill>
                <a:effectLst/>
                <a:latin typeface="Times New Roman" panose="02020603050405020304" pitchFamily="18" charset="0"/>
                <a:ea typeface="KaiTi" panose="02010609060101010101" pitchFamily="49" charset="-122"/>
                <a:cs typeface="Times New Roman" panose="02020603050405020304" pitchFamily="18" charset="0"/>
              </a:rPr>
              <a:t>Can  word-based print</a:t>
            </a:r>
            <a:r>
              <a:rPr lang="zh-CN" altLang="en-US" sz="2800" b="0" i="0" u="none" strike="noStrike" dirty="0">
                <a:solidFill>
                  <a:srgbClr val="014980"/>
                </a:solidFill>
                <a:effectLst/>
                <a:latin typeface="Times New Roman" panose="02020603050405020304" pitchFamily="18" charset="0"/>
                <a:ea typeface="KaiTi" panose="02010609060101010101" pitchFamily="49" charset="-122"/>
                <a:cs typeface="Times New Roman" panose="02020603050405020304" pitchFamily="18" charset="0"/>
              </a:rPr>
              <a:t> </a:t>
            </a:r>
            <a:r>
              <a:rPr lang="en" altLang="zh-CN" sz="2800" b="0" i="0" u="none" strike="noStrike" dirty="0">
                <a:solidFill>
                  <a:srgbClr val="014980"/>
                </a:solidFill>
                <a:effectLst/>
                <a:latin typeface="Times New Roman" panose="02020603050405020304" pitchFamily="18" charset="0"/>
                <a:ea typeface="KaiTi" panose="02010609060101010101" pitchFamily="49" charset="-122"/>
                <a:cs typeface="Times New Roman" panose="02020603050405020304" pitchFamily="18" charset="0"/>
              </a:rPr>
              <a:t>enhance the alignment effect of L2 Chinese L2 continuation writing, thereby increasing the use of vocabulary, word chunks, and specialized syntactic structures from reading materials in writing?</a:t>
            </a:r>
          </a:p>
          <a:p>
            <a:endParaRPr lang="en" altLang="zh-CN" sz="2800" dirty="0">
              <a:solidFill>
                <a:srgbClr val="014980"/>
              </a:solidFill>
              <a:latin typeface="Times New Roman" panose="02020603050405020304" pitchFamily="18" charset="0"/>
              <a:ea typeface="KaiTi" panose="02010609060101010101" pitchFamily="49" charset="-122"/>
              <a:cs typeface="Times New Roman" panose="02020603050405020304" pitchFamily="18" charset="0"/>
            </a:endParaRPr>
          </a:p>
          <a:p>
            <a:r>
              <a:rPr lang="zh-CN" altLang="en-US" sz="2800"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分词连写能否借助读后续写所产生的协同效应减少二语偏误</a:t>
            </a:r>
            <a:r>
              <a:rPr lang="en-US" altLang="zh-CN" sz="2800" dirty="0">
                <a:solidFill>
                  <a:srgbClr val="014980"/>
                </a:solidFill>
                <a:latin typeface="Times New Roman" panose="02020603050405020304" pitchFamily="18" charset="0"/>
                <a:ea typeface="KaiTi" panose="02010609060101010101" pitchFamily="49" charset="-122"/>
                <a:cs typeface="Times New Roman" panose="02020603050405020304" pitchFamily="18" charset="0"/>
              </a:rPr>
              <a:t>?</a:t>
            </a:r>
            <a:endParaRPr lang="en" altLang="zh-CN" sz="2800" b="0" i="0" u="none" strike="noStrike" dirty="0">
              <a:solidFill>
                <a:srgbClr val="014980"/>
              </a:solidFill>
              <a:effectLst/>
              <a:latin typeface="Times New Roman" panose="02020603050405020304" pitchFamily="18" charset="0"/>
              <a:ea typeface="KaiTi" panose="02010609060101010101" pitchFamily="49" charset="-122"/>
              <a:cs typeface="Times New Roman" panose="02020603050405020304" pitchFamily="18" charset="0"/>
            </a:endParaRPr>
          </a:p>
          <a:p>
            <a:pPr algn="l"/>
            <a:r>
              <a:rPr lang="en" altLang="zh-CN" sz="2800" b="0" i="0" u="none" strike="noStrike" dirty="0">
                <a:solidFill>
                  <a:srgbClr val="014980"/>
                </a:solidFill>
                <a:effectLst/>
                <a:latin typeface="Times New Roman" panose="02020603050405020304" pitchFamily="18" charset="0"/>
                <a:ea typeface="KaiTi" panose="02010609060101010101" pitchFamily="49" charset="-122"/>
                <a:cs typeface="Times New Roman" panose="02020603050405020304" pitchFamily="18" charset="0"/>
              </a:rPr>
              <a:t>Can word-based print leverage the alignment effect generated by L2 continuation writing to reduce language errors?</a:t>
            </a:r>
          </a:p>
        </p:txBody>
      </p:sp>
      <p:grpSp>
        <p:nvGrpSpPr>
          <p:cNvPr id="4" name="组合 3">
            <a:extLst>
              <a:ext uri="{FF2B5EF4-FFF2-40B4-BE49-F238E27FC236}">
                <a16:creationId xmlns:a16="http://schemas.microsoft.com/office/drawing/2014/main" id="{D1339715-CC7B-FCF9-F271-9DDB439462DB}"/>
              </a:ext>
            </a:extLst>
          </p:cNvPr>
          <p:cNvGrpSpPr/>
          <p:nvPr/>
        </p:nvGrpSpPr>
        <p:grpSpPr>
          <a:xfrm rot="851676">
            <a:off x="-868402" y="2354712"/>
            <a:ext cx="429349" cy="495631"/>
            <a:chOff x="5811239" y="1703712"/>
            <a:chExt cx="429349" cy="495631"/>
          </a:xfrm>
        </p:grpSpPr>
        <p:grpSp>
          <p:nvGrpSpPr>
            <p:cNvPr id="5" name="组合 4">
              <a:extLst>
                <a:ext uri="{FF2B5EF4-FFF2-40B4-BE49-F238E27FC236}">
                  <a16:creationId xmlns:a16="http://schemas.microsoft.com/office/drawing/2014/main" id="{2F1522FF-07A0-230D-0279-32EC7E507172}"/>
                </a:ext>
              </a:extLst>
            </p:cNvPr>
            <p:cNvGrpSpPr>
              <a:grpSpLocks noChangeAspect="1"/>
            </p:cNvGrpSpPr>
            <p:nvPr/>
          </p:nvGrpSpPr>
          <p:grpSpPr bwMode="auto">
            <a:xfrm rot="18923445">
              <a:off x="5954896" y="1703712"/>
              <a:ext cx="285692" cy="394977"/>
              <a:chOff x="14101" y="3716"/>
              <a:chExt cx="3056" cy="4225"/>
            </a:xfrm>
          </p:grpSpPr>
          <p:sp>
            <p:nvSpPr>
              <p:cNvPr id="9" name="任意多边形: 形状 8">
                <a:extLst>
                  <a:ext uri="{FF2B5EF4-FFF2-40B4-BE49-F238E27FC236}">
                    <a16:creationId xmlns:a16="http://schemas.microsoft.com/office/drawing/2014/main" id="{E66A88F4-435A-F7AD-527A-51C9FFD4265B}"/>
                  </a:ext>
                </a:extLst>
              </p:cNvPr>
              <p:cNvSpPr>
                <a:spLocks/>
              </p:cNvSpPr>
              <p:nvPr/>
            </p:nvSpPr>
            <p:spPr bwMode="auto">
              <a:xfrm>
                <a:off x="14187" y="3716"/>
                <a:ext cx="2884" cy="3951"/>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spAutoFit/>
              </a:bodyPr>
              <a:lstStyle/>
              <a:p>
                <a:endParaRPr lang="zh-CN" altLang="en-US"/>
              </a:p>
            </p:txBody>
          </p:sp>
          <p:sp>
            <p:nvSpPr>
              <p:cNvPr id="10" name="任意多边形: 形状 9">
                <a:extLst>
                  <a:ext uri="{FF2B5EF4-FFF2-40B4-BE49-F238E27FC236}">
                    <a16:creationId xmlns:a16="http://schemas.microsoft.com/office/drawing/2014/main" id="{EB75C346-DFAA-576D-BD98-DEB94925AAF6}"/>
                  </a:ext>
                </a:extLst>
              </p:cNvPr>
              <p:cNvSpPr>
                <a:spLocks noEditPoints="1"/>
              </p:cNvSpPr>
              <p:nvPr/>
            </p:nvSpPr>
            <p:spPr bwMode="auto">
              <a:xfrm>
                <a:off x="14101" y="3990"/>
                <a:ext cx="3056" cy="3951"/>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nvGrpSpPr>
            <p:cNvPr id="6" name="组合 5">
              <a:extLst>
                <a:ext uri="{FF2B5EF4-FFF2-40B4-BE49-F238E27FC236}">
                  <a16:creationId xmlns:a16="http://schemas.microsoft.com/office/drawing/2014/main" id="{CDA67DC8-8EA4-100C-3C9C-9BCD5682E435}"/>
                </a:ext>
              </a:extLst>
            </p:cNvPr>
            <p:cNvGrpSpPr>
              <a:grpSpLocks noChangeAspect="1"/>
            </p:cNvGrpSpPr>
            <p:nvPr/>
          </p:nvGrpSpPr>
          <p:grpSpPr bwMode="auto">
            <a:xfrm rot="18923445">
              <a:off x="5811239" y="1794098"/>
              <a:ext cx="399751" cy="405245"/>
              <a:chOff x="14101" y="4279"/>
              <a:chExt cx="3056" cy="3098"/>
            </a:xfrm>
          </p:grpSpPr>
          <p:sp>
            <p:nvSpPr>
              <p:cNvPr id="7" name="任意多边形: 形状 6">
                <a:extLst>
                  <a:ext uri="{FF2B5EF4-FFF2-40B4-BE49-F238E27FC236}">
                    <a16:creationId xmlns:a16="http://schemas.microsoft.com/office/drawing/2014/main" id="{AFC8472E-80FF-3F4E-2A73-E1AE9C8F83A1}"/>
                  </a:ext>
                </a:extLst>
              </p:cNvPr>
              <p:cNvSpPr>
                <a:spLocks/>
              </p:cNvSpPr>
              <p:nvPr/>
            </p:nvSpPr>
            <p:spPr bwMode="auto">
              <a:xfrm>
                <a:off x="14187" y="4279"/>
                <a:ext cx="2884" cy="2823"/>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spAutoFit/>
              </a:bodyPr>
              <a:lstStyle/>
              <a:p>
                <a:endParaRPr lang="zh-CN" altLang="en-US" dirty="0"/>
              </a:p>
            </p:txBody>
          </p:sp>
          <p:sp>
            <p:nvSpPr>
              <p:cNvPr id="8" name="任意多边形: 形状 7">
                <a:extLst>
                  <a:ext uri="{FF2B5EF4-FFF2-40B4-BE49-F238E27FC236}">
                    <a16:creationId xmlns:a16="http://schemas.microsoft.com/office/drawing/2014/main" id="{7C3AD06F-A053-46C5-0EE7-B42765DC4CC1}"/>
                  </a:ext>
                </a:extLst>
              </p:cNvPr>
              <p:cNvSpPr>
                <a:spLocks noEditPoints="1"/>
              </p:cNvSpPr>
              <p:nvPr/>
            </p:nvSpPr>
            <p:spPr bwMode="auto">
              <a:xfrm>
                <a:off x="14101" y="4554"/>
                <a:ext cx="3056" cy="2823"/>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grpSp>
        <p:nvGrpSpPr>
          <p:cNvPr id="11" name="组合 10">
            <a:extLst>
              <a:ext uri="{FF2B5EF4-FFF2-40B4-BE49-F238E27FC236}">
                <a16:creationId xmlns:a16="http://schemas.microsoft.com/office/drawing/2014/main" id="{75E073A6-1F17-941B-CBC3-92D37EA03789}"/>
              </a:ext>
            </a:extLst>
          </p:cNvPr>
          <p:cNvGrpSpPr/>
          <p:nvPr/>
        </p:nvGrpSpPr>
        <p:grpSpPr>
          <a:xfrm rot="851676">
            <a:off x="-857982" y="4218872"/>
            <a:ext cx="429349" cy="495631"/>
            <a:chOff x="5811239" y="1703712"/>
            <a:chExt cx="429349" cy="495631"/>
          </a:xfrm>
        </p:grpSpPr>
        <p:grpSp>
          <p:nvGrpSpPr>
            <p:cNvPr id="12" name="组合 11">
              <a:extLst>
                <a:ext uri="{FF2B5EF4-FFF2-40B4-BE49-F238E27FC236}">
                  <a16:creationId xmlns:a16="http://schemas.microsoft.com/office/drawing/2014/main" id="{85DC5284-76A9-EBF8-E425-C481741BF897}"/>
                </a:ext>
              </a:extLst>
            </p:cNvPr>
            <p:cNvGrpSpPr>
              <a:grpSpLocks noChangeAspect="1"/>
            </p:cNvGrpSpPr>
            <p:nvPr/>
          </p:nvGrpSpPr>
          <p:grpSpPr bwMode="auto">
            <a:xfrm rot="18923445">
              <a:off x="5954896" y="1703712"/>
              <a:ext cx="285692" cy="394977"/>
              <a:chOff x="14101" y="3716"/>
              <a:chExt cx="3056" cy="4225"/>
            </a:xfrm>
          </p:grpSpPr>
          <p:sp>
            <p:nvSpPr>
              <p:cNvPr id="16" name="任意多边形: 形状 15">
                <a:extLst>
                  <a:ext uri="{FF2B5EF4-FFF2-40B4-BE49-F238E27FC236}">
                    <a16:creationId xmlns:a16="http://schemas.microsoft.com/office/drawing/2014/main" id="{9E14ACBD-0807-3EAA-96C1-53B7C73FC290}"/>
                  </a:ext>
                </a:extLst>
              </p:cNvPr>
              <p:cNvSpPr>
                <a:spLocks/>
              </p:cNvSpPr>
              <p:nvPr/>
            </p:nvSpPr>
            <p:spPr bwMode="auto">
              <a:xfrm>
                <a:off x="14187" y="3716"/>
                <a:ext cx="2884" cy="3951"/>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spAutoFit/>
              </a:bodyPr>
              <a:lstStyle/>
              <a:p>
                <a:endParaRPr lang="zh-CN" altLang="en-US"/>
              </a:p>
            </p:txBody>
          </p:sp>
          <p:sp>
            <p:nvSpPr>
              <p:cNvPr id="17" name="任意多边形: 形状 16">
                <a:extLst>
                  <a:ext uri="{FF2B5EF4-FFF2-40B4-BE49-F238E27FC236}">
                    <a16:creationId xmlns:a16="http://schemas.microsoft.com/office/drawing/2014/main" id="{171CD3A5-BE63-BD13-34A5-E9C079E052FF}"/>
                  </a:ext>
                </a:extLst>
              </p:cNvPr>
              <p:cNvSpPr>
                <a:spLocks noEditPoints="1"/>
              </p:cNvSpPr>
              <p:nvPr/>
            </p:nvSpPr>
            <p:spPr bwMode="auto">
              <a:xfrm>
                <a:off x="14101" y="3990"/>
                <a:ext cx="3056" cy="3951"/>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nvGrpSpPr>
            <p:cNvPr id="13" name="组合 12">
              <a:extLst>
                <a:ext uri="{FF2B5EF4-FFF2-40B4-BE49-F238E27FC236}">
                  <a16:creationId xmlns:a16="http://schemas.microsoft.com/office/drawing/2014/main" id="{39E0CFBB-CF20-8AEF-73DA-756CEE4640A8}"/>
                </a:ext>
              </a:extLst>
            </p:cNvPr>
            <p:cNvGrpSpPr>
              <a:grpSpLocks noChangeAspect="1"/>
            </p:cNvGrpSpPr>
            <p:nvPr/>
          </p:nvGrpSpPr>
          <p:grpSpPr bwMode="auto">
            <a:xfrm rot="18923445">
              <a:off x="5811239" y="1794098"/>
              <a:ext cx="399751" cy="405245"/>
              <a:chOff x="14101" y="4279"/>
              <a:chExt cx="3056" cy="3098"/>
            </a:xfrm>
          </p:grpSpPr>
          <p:sp>
            <p:nvSpPr>
              <p:cNvPr id="14" name="任意多边形: 形状 13">
                <a:extLst>
                  <a:ext uri="{FF2B5EF4-FFF2-40B4-BE49-F238E27FC236}">
                    <a16:creationId xmlns:a16="http://schemas.microsoft.com/office/drawing/2014/main" id="{15D8D950-9448-8647-3DD4-68378B46640D}"/>
                  </a:ext>
                </a:extLst>
              </p:cNvPr>
              <p:cNvSpPr>
                <a:spLocks/>
              </p:cNvSpPr>
              <p:nvPr/>
            </p:nvSpPr>
            <p:spPr bwMode="auto">
              <a:xfrm>
                <a:off x="14187" y="4279"/>
                <a:ext cx="2884" cy="2823"/>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spAutoFit/>
              </a:bodyPr>
              <a:lstStyle/>
              <a:p>
                <a:endParaRPr lang="zh-CN" altLang="en-US" dirty="0"/>
              </a:p>
            </p:txBody>
          </p:sp>
          <p:sp>
            <p:nvSpPr>
              <p:cNvPr id="15" name="任意多边形: 形状 14">
                <a:extLst>
                  <a:ext uri="{FF2B5EF4-FFF2-40B4-BE49-F238E27FC236}">
                    <a16:creationId xmlns:a16="http://schemas.microsoft.com/office/drawing/2014/main" id="{1F8ADBA2-D172-8ABF-1CBA-57B6EC4BAB8D}"/>
                  </a:ext>
                </a:extLst>
              </p:cNvPr>
              <p:cNvSpPr>
                <a:spLocks noEditPoints="1"/>
              </p:cNvSpPr>
              <p:nvPr/>
            </p:nvSpPr>
            <p:spPr bwMode="auto">
              <a:xfrm>
                <a:off x="14101" y="4554"/>
                <a:ext cx="3056" cy="2823"/>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sp>
        <p:nvSpPr>
          <p:cNvPr id="18" name="文本框 17">
            <a:extLst>
              <a:ext uri="{FF2B5EF4-FFF2-40B4-BE49-F238E27FC236}">
                <a16:creationId xmlns:a16="http://schemas.microsoft.com/office/drawing/2014/main" id="{7D95C385-6445-80A8-2A3C-3D6053237C4E}"/>
              </a:ext>
            </a:extLst>
          </p:cNvPr>
          <p:cNvSpPr txBox="1"/>
          <p:nvPr/>
        </p:nvSpPr>
        <p:spPr>
          <a:xfrm>
            <a:off x="1690823" y="684360"/>
            <a:ext cx="6983659" cy="677108"/>
          </a:xfrm>
          <a:prstGeom prst="rect">
            <a:avLst/>
          </a:prstGeom>
          <a:noFill/>
        </p:spPr>
        <p:txBody>
          <a:bodyPr wrap="square" lIns="0" tIns="0" rIns="0" bIns="0" rtlCol="0">
            <a:spAutoFit/>
          </a:bodyPr>
          <a:lstStyle/>
          <a:p>
            <a:pPr algn="ctr"/>
            <a:r>
              <a:rPr lang="en-US" altLang="zh-CN" sz="4400" b="1" dirty="0">
                <a:solidFill>
                  <a:schemeClr val="accent1"/>
                </a:solidFill>
                <a:latin typeface="Arial" panose="020B0604020202020204" pitchFamily="34" charset="0"/>
                <a:ea typeface="+mj-ea"/>
                <a:cs typeface="Arial" panose="020B0604020202020204" pitchFamily="34" charset="0"/>
              </a:rPr>
              <a:t>Research questions</a:t>
            </a:r>
            <a:endParaRPr lang="zh-CN" altLang="en-US" sz="4400" b="1" dirty="0">
              <a:solidFill>
                <a:schemeClr val="accent1"/>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6205507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2ED448-7852-70AB-19D7-5554C56E64BF}"/>
              </a:ext>
            </a:extLst>
          </p:cNvPr>
          <p:cNvSpPr txBox="1"/>
          <p:nvPr/>
        </p:nvSpPr>
        <p:spPr>
          <a:xfrm>
            <a:off x="971958" y="3859887"/>
            <a:ext cx="10586629" cy="1815882"/>
          </a:xfrm>
          <a:prstGeom prst="rect">
            <a:avLst/>
          </a:prstGeom>
          <a:noFill/>
        </p:spPr>
        <p:txBody>
          <a:bodyPr wrap="square">
            <a:spAutoFit/>
          </a:bodyPr>
          <a:lstStyle/>
          <a:p>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一</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家</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有名</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的</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大</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公司</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在</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报纸</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上</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刊登</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一</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则</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招聘</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广告</a:t>
            </a:r>
            <a:r>
              <a:rPr 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 ,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要</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招</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一</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名</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接待员</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应聘</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当天</a:t>
            </a:r>
            <a:r>
              <a:rPr 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 ,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看到</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广告</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前来</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应聘</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的</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有</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五十多</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人</a:t>
            </a:r>
            <a:r>
              <a:rPr 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 ,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他们</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不是</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拿着</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厚厚</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的</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简历</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表</a:t>
            </a:r>
            <a:r>
              <a:rPr 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 ,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就是</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带着</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各种各样</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的</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证书</a:t>
            </a:r>
            <a:r>
              <a:rPr 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 ,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甚至</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还</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有人</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带着</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公司</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总经理</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的</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朋友</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的</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介绍信</a:t>
            </a:r>
            <a:r>
              <a:rPr lang="zh-CN" altLang="en-US" sz="2800" dirty="0">
                <a:solidFill>
                  <a:srgbClr val="014980"/>
                </a:solidFill>
                <a:ea typeface="Calibri" panose="020F0502020204030204" pitchFamily="34" charset="0"/>
                <a:cs typeface="Times New Roman" panose="02020603050405020304" pitchFamily="18" charset="0"/>
              </a:rPr>
              <a:t> </a:t>
            </a:r>
            <a:r>
              <a:rPr lang="zh-CN" altLang="en-US" sz="2800" dirty="0">
                <a:solidFill>
                  <a:srgbClr val="014980"/>
                </a:solidFill>
                <a:latin typeface="Calibri" panose="020F0502020204030204" pitchFamily="34" charset="0"/>
                <a:ea typeface="SimSun" panose="02010600030101010101" pitchFamily="2" charset="-122"/>
                <a:cs typeface="Times New Roman" panose="02020603050405020304" pitchFamily="18" charset="0"/>
              </a:rPr>
              <a:t>。</a:t>
            </a:r>
            <a:endParaRPr lang="en-GB" sz="2800" dirty="0">
              <a:solidFill>
                <a:srgbClr val="014980"/>
              </a:solidFill>
            </a:endParaRPr>
          </a:p>
        </p:txBody>
      </p:sp>
      <p:sp>
        <p:nvSpPr>
          <p:cNvPr id="5" name="TextBox 4">
            <a:extLst>
              <a:ext uri="{FF2B5EF4-FFF2-40B4-BE49-F238E27FC236}">
                <a16:creationId xmlns:a16="http://schemas.microsoft.com/office/drawing/2014/main" id="{3F409511-00ED-029F-6D5D-DF9A7A5C28D7}"/>
              </a:ext>
            </a:extLst>
          </p:cNvPr>
          <p:cNvSpPr txBox="1"/>
          <p:nvPr/>
        </p:nvSpPr>
        <p:spPr>
          <a:xfrm>
            <a:off x="971958" y="1182231"/>
            <a:ext cx="10586629" cy="1815882"/>
          </a:xfrm>
          <a:prstGeom prst="rect">
            <a:avLst/>
          </a:prstGeom>
          <a:noFill/>
        </p:spPr>
        <p:txBody>
          <a:bodyPr wrap="square">
            <a:spAutoFit/>
          </a:bodyPr>
          <a:lstStyle/>
          <a:p>
            <a:r>
              <a:rPr lang="zh-CN" altLang="en-US" sz="2800" kern="100" dirty="0">
                <a:solidFill>
                  <a:srgbClr val="014980"/>
                </a:solidFill>
                <a:latin typeface="Times New Roman" panose="02020603050405020304" pitchFamily="18" charset="0"/>
                <a:ea typeface="SimSun" panose="02010600030101010101" pitchFamily="2" charset="-122"/>
                <a:cs typeface="Times New Roman" panose="02020603050405020304" pitchFamily="18" charset="0"/>
              </a:rPr>
              <a:t>一家有名的大公司在报纸上刊登一则招聘广告，要招一名接待员。应聘当天，看到广告前来应聘的有五十多人，他们不是拿着厚厚的简历表，就是带着各种各样的证书，甚至还有人带着公司总经理的朋友的介绍信。</a:t>
            </a:r>
            <a:endParaRPr lang="en-GB" sz="2800" dirty="0">
              <a:solidFill>
                <a:srgbClr val="014980"/>
              </a:solidFill>
            </a:endParaRPr>
          </a:p>
        </p:txBody>
      </p:sp>
      <p:sp>
        <p:nvSpPr>
          <p:cNvPr id="2" name="文本框 1">
            <a:extLst>
              <a:ext uri="{FF2B5EF4-FFF2-40B4-BE49-F238E27FC236}">
                <a16:creationId xmlns:a16="http://schemas.microsoft.com/office/drawing/2014/main" id="{12978C9D-733A-AA9C-C2DD-1A8D945B0F70}"/>
              </a:ext>
            </a:extLst>
          </p:cNvPr>
          <p:cNvSpPr txBox="1"/>
          <p:nvPr/>
        </p:nvSpPr>
        <p:spPr>
          <a:xfrm>
            <a:off x="2213204" y="412790"/>
            <a:ext cx="3413683" cy="553998"/>
          </a:xfrm>
          <a:prstGeom prst="rect">
            <a:avLst/>
          </a:prstGeom>
          <a:noFill/>
        </p:spPr>
        <p:txBody>
          <a:bodyPr wrap="square" lIns="0" tIns="0" rIns="0" bIns="0" rtlCol="0">
            <a:spAutoFit/>
          </a:bodyPr>
          <a:lstStyle/>
          <a:p>
            <a:pPr algn="ctr"/>
            <a:r>
              <a:rPr lang="en-US" altLang="zh-CN" sz="3600" b="1" dirty="0">
                <a:solidFill>
                  <a:srgbClr val="014980"/>
                </a:solidFill>
                <a:latin typeface="Arial" panose="020B0604020202020204" pitchFamily="34" charset="0"/>
                <a:ea typeface="+mj-ea"/>
                <a:cs typeface="Arial" panose="020B0604020202020204" pitchFamily="34" charset="0"/>
              </a:rPr>
              <a:t>Materials</a:t>
            </a:r>
            <a:endParaRPr lang="zh-CN" altLang="en-US" sz="3600" b="1" dirty="0">
              <a:solidFill>
                <a:srgbClr val="014980"/>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1316055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50AC6BD-44C7-673F-A31F-87D8AE35E2AE}"/>
              </a:ext>
            </a:extLst>
          </p:cNvPr>
          <p:cNvPicPr>
            <a:picLocks noChangeAspect="1"/>
          </p:cNvPicPr>
          <p:nvPr/>
        </p:nvPicPr>
        <p:blipFill>
          <a:blip r:embed="rId2"/>
          <a:stretch>
            <a:fillRect/>
          </a:stretch>
        </p:blipFill>
        <p:spPr>
          <a:xfrm>
            <a:off x="193729" y="1497583"/>
            <a:ext cx="11685722" cy="3701435"/>
          </a:xfrm>
          <a:prstGeom prst="rect">
            <a:avLst/>
          </a:prstGeom>
        </p:spPr>
      </p:pic>
    </p:spTree>
    <p:extLst>
      <p:ext uri="{BB962C8B-B14F-4D97-AF65-F5344CB8AC3E}">
        <p14:creationId xmlns:p14="http://schemas.microsoft.com/office/powerpoint/2010/main" val="12089526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A383C37-042B-7742-3661-A5BCF4E301F0}"/>
              </a:ext>
            </a:extLst>
          </p:cNvPr>
          <p:cNvSpPr txBox="1"/>
          <p:nvPr/>
        </p:nvSpPr>
        <p:spPr>
          <a:xfrm>
            <a:off x="1657350" y="749796"/>
            <a:ext cx="10329863" cy="5693866"/>
          </a:xfrm>
          <a:prstGeom prst="rect">
            <a:avLst/>
          </a:prstGeom>
          <a:noFill/>
        </p:spPr>
        <p:txBody>
          <a:bodyPr wrap="square">
            <a:spAutoFit/>
          </a:bodyPr>
          <a:lstStyle/>
          <a:p>
            <a:pPr algn="l"/>
            <a:r>
              <a:rPr lang="en-GB" sz="2800" dirty="0">
                <a:solidFill>
                  <a:srgbClr val="014980"/>
                </a:solidFill>
                <a:latin typeface="Times New Roman" panose="02020603050405020304" pitchFamily="18" charset="0"/>
                <a:cs typeface="Times New Roman" panose="02020603050405020304" pitchFamily="18" charset="0"/>
              </a:rPr>
              <a:t>Results show that </a:t>
            </a:r>
          </a:p>
          <a:p>
            <a:pPr marL="571500" indent="-571500">
              <a:buAutoNum type="romanLcParenR"/>
            </a:pPr>
            <a:r>
              <a:rPr lang="en-GB" sz="2800" dirty="0">
                <a:solidFill>
                  <a:srgbClr val="014980"/>
                </a:solidFill>
                <a:latin typeface="Times New Roman" panose="02020603050405020304" pitchFamily="18" charset="0"/>
                <a:cs typeface="Times New Roman" panose="02020603050405020304" pitchFamily="18" charset="0"/>
              </a:rPr>
              <a:t>although both types of print produced an alignment effect, the effect associated with the word-based print was stronger</a:t>
            </a:r>
          </a:p>
          <a:p>
            <a:pPr marL="571500" indent="-571500">
              <a:buAutoNum type="romanLcParenR"/>
            </a:pPr>
            <a:r>
              <a:rPr lang="en-GB" sz="2800" dirty="0">
                <a:solidFill>
                  <a:srgbClr val="014980"/>
                </a:solidFill>
                <a:latin typeface="Times New Roman" panose="02020603050405020304" pitchFamily="18" charset="0"/>
                <a:cs typeface="Times New Roman" panose="02020603050405020304" pitchFamily="18" charset="0"/>
              </a:rPr>
              <a:t> alignment effect occurred in such linguistic structures as word， lexical chunks and syntactic structures, and its strength varied with different structures</a:t>
            </a:r>
          </a:p>
          <a:p>
            <a:pPr marL="571500" indent="-571500">
              <a:buAutoNum type="romanLcParenR"/>
            </a:pPr>
            <a:r>
              <a:rPr lang="en-GB" sz="2800" dirty="0">
                <a:solidFill>
                  <a:srgbClr val="014980"/>
                </a:solidFill>
                <a:latin typeface="Times New Roman" panose="02020603050405020304" pitchFamily="18" charset="0"/>
                <a:cs typeface="Times New Roman" panose="02020603050405020304" pitchFamily="18" charset="0"/>
              </a:rPr>
              <a:t>the word-based print was conducive to enhancing reading comprehension and reducing errors in the continuations although errors persisted in a small number of structures </a:t>
            </a:r>
          </a:p>
          <a:p>
            <a:pPr algn="l"/>
            <a:endParaRPr lang="en-GB" sz="2800" dirty="0">
              <a:solidFill>
                <a:srgbClr val="014980"/>
              </a:solidFill>
              <a:latin typeface="Times New Roman" panose="02020603050405020304" pitchFamily="18" charset="0"/>
              <a:cs typeface="Times New Roman" panose="02020603050405020304" pitchFamily="18" charset="0"/>
            </a:endParaRPr>
          </a:p>
          <a:p>
            <a:pPr algn="l"/>
            <a:r>
              <a:rPr lang="en-GB" sz="2800" dirty="0">
                <a:solidFill>
                  <a:srgbClr val="014980"/>
                </a:solidFill>
                <a:latin typeface="Times New Roman" panose="02020603050405020304" pitchFamily="18" charset="0"/>
                <a:cs typeface="Times New Roman" panose="02020603050405020304" pitchFamily="18" charset="0"/>
              </a:rPr>
              <a:t>These findings testified the alignment effect of the continuation task in L2-Chinese and pointed to an easy and effective way to the enhancement of this effect in L2-Chinese learning．</a:t>
            </a:r>
          </a:p>
        </p:txBody>
      </p:sp>
    </p:spTree>
    <p:extLst>
      <p:ext uri="{BB962C8B-B14F-4D97-AF65-F5344CB8AC3E}">
        <p14:creationId xmlns:p14="http://schemas.microsoft.com/office/powerpoint/2010/main" val="39990503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3E918D-8296-EC8E-E64D-99008EF89C0D}"/>
              </a:ext>
            </a:extLst>
          </p:cNvPr>
          <p:cNvSpPr>
            <a:spLocks noGrp="1"/>
          </p:cNvSpPr>
          <p:nvPr>
            <p:ph type="title"/>
          </p:nvPr>
        </p:nvSpPr>
        <p:spPr/>
        <p:txBody>
          <a:bodyPr/>
          <a:lstStyle/>
          <a:p>
            <a:r>
              <a:rPr kumimoji="1" lang="zh-CN" altLang="en-US" dirty="0">
                <a:solidFill>
                  <a:srgbClr val="014980"/>
                </a:solidFill>
              </a:rPr>
              <a:t>请看下面的图片，并把故事讲完。</a:t>
            </a:r>
          </a:p>
        </p:txBody>
      </p:sp>
      <p:sp>
        <p:nvSpPr>
          <p:cNvPr id="3" name="内容占位符 2">
            <a:extLst>
              <a:ext uri="{FF2B5EF4-FFF2-40B4-BE49-F238E27FC236}">
                <a16:creationId xmlns:a16="http://schemas.microsoft.com/office/drawing/2014/main" id="{FB392555-8A48-9762-BC0E-90E8FD6B5D97}"/>
              </a:ext>
            </a:extLst>
          </p:cNvPr>
          <p:cNvSpPr>
            <a:spLocks noGrp="1"/>
          </p:cNvSpPr>
          <p:nvPr>
            <p:ph idx="1"/>
          </p:nvPr>
        </p:nvSpPr>
        <p:spPr>
          <a:xfrm>
            <a:off x="6619877" y="1690688"/>
            <a:ext cx="5348287" cy="4351338"/>
          </a:xfrm>
        </p:spPr>
        <p:txBody>
          <a:bodyPr>
            <a:normAutofit/>
          </a:bodyPr>
          <a:lstStyle/>
          <a:p>
            <a:pPr marL="0" indent="0">
              <a:buNone/>
            </a:pPr>
            <a:r>
              <a:rPr lang="en-US" altLang="zh-CN" sz="3600" b="0" i="0" u="none" strike="noStrike" dirty="0">
                <a:solidFill>
                  <a:srgbClr val="000000"/>
                </a:solidFill>
                <a:effectLst/>
                <a:highlight>
                  <a:srgbClr val="EDFEFE"/>
                </a:highlight>
                <a:latin typeface="KaiTi" panose="02010609060101010101" pitchFamily="49" charset="-122"/>
                <a:ea typeface="KaiTi" panose="02010609060101010101" pitchFamily="49" charset="-122"/>
              </a:rPr>
              <a:t>  </a:t>
            </a:r>
            <a:r>
              <a:rPr lang="zh-CN" altLang="en-US" sz="3600" b="0" i="0" u="none" strike="noStrike" dirty="0">
                <a:solidFill>
                  <a:srgbClr val="014980"/>
                </a:solidFill>
                <a:effectLst/>
                <a:highlight>
                  <a:srgbClr val="EDFEFE"/>
                </a:highlight>
                <a:latin typeface="KaiTi" panose="02010609060101010101" pitchFamily="49" charset="-122"/>
                <a:ea typeface="KaiTi" panose="02010609060101010101" pitchFamily="49" charset="-122"/>
              </a:rPr>
              <a:t>一只乌鸦口渴了，到处找水喝。</a:t>
            </a:r>
            <a:endParaRPr lang="en-US" altLang="zh-CN" sz="3600" b="0" i="0" u="none" strike="noStrike" dirty="0">
              <a:solidFill>
                <a:srgbClr val="014980"/>
              </a:solidFill>
              <a:effectLst/>
              <a:highlight>
                <a:srgbClr val="EDFEFE"/>
              </a:highlight>
              <a:latin typeface="KaiTi" panose="02010609060101010101" pitchFamily="49" charset="-122"/>
              <a:ea typeface="KaiTi" panose="02010609060101010101" pitchFamily="49" charset="-122"/>
            </a:endParaRPr>
          </a:p>
          <a:p>
            <a:pPr marL="0" indent="0">
              <a:buNone/>
            </a:pPr>
            <a:r>
              <a:rPr lang="en-US" altLang="zh-CN" sz="3600" dirty="0">
                <a:solidFill>
                  <a:srgbClr val="014980"/>
                </a:solidFill>
                <a:highlight>
                  <a:srgbClr val="EDFEFE"/>
                </a:highlight>
                <a:latin typeface="KaiTi" panose="02010609060101010101" pitchFamily="49" charset="-122"/>
                <a:ea typeface="KaiTi" panose="02010609060101010101" pitchFamily="49" charset="-122"/>
              </a:rPr>
              <a:t>  </a:t>
            </a:r>
            <a:r>
              <a:rPr lang="zh-CN" altLang="en-US" sz="3600" b="0" i="0" u="none" strike="noStrike" dirty="0">
                <a:solidFill>
                  <a:srgbClr val="014980"/>
                </a:solidFill>
                <a:effectLst/>
                <a:highlight>
                  <a:srgbClr val="EDFEFE"/>
                </a:highlight>
                <a:latin typeface="KaiTi" panose="02010609060101010101" pitchFamily="49" charset="-122"/>
                <a:ea typeface="KaiTi" panose="02010609060101010101" pitchFamily="49" charset="-122"/>
              </a:rPr>
              <a:t>乌鸦看见一个瓶子。瓶子里有水，可是瓶子很高，瓶口很小，里边的水又少，它喝不着水。怎么办呢？</a:t>
            </a:r>
            <a:endParaRPr lang="en-US" altLang="zh-CN" sz="3600" b="0" i="0" u="none" strike="noStrike" dirty="0">
              <a:solidFill>
                <a:srgbClr val="014980"/>
              </a:solidFill>
              <a:effectLst/>
              <a:highlight>
                <a:srgbClr val="EDFEFE"/>
              </a:highlight>
              <a:latin typeface="KaiTi" panose="02010609060101010101" pitchFamily="49" charset="-122"/>
              <a:ea typeface="KaiTi" panose="02010609060101010101" pitchFamily="49" charset="-122"/>
            </a:endParaRPr>
          </a:p>
          <a:p>
            <a:pPr marL="0" indent="0">
              <a:buNone/>
            </a:pPr>
            <a:r>
              <a:rPr kumimoji="1" lang="en-US" altLang="zh-CN" sz="3600" dirty="0">
                <a:solidFill>
                  <a:srgbClr val="014980"/>
                </a:solidFill>
                <a:highlight>
                  <a:srgbClr val="EDFEFE"/>
                </a:highlight>
                <a:latin typeface="KaiTi" panose="02010609060101010101" pitchFamily="49" charset="-122"/>
                <a:ea typeface="KaiTi" panose="02010609060101010101" pitchFamily="49" charset="-122"/>
              </a:rPr>
              <a:t>   </a:t>
            </a:r>
            <a:r>
              <a:rPr kumimoji="1" lang="zh-CN" altLang="en-US" sz="3600" dirty="0">
                <a:solidFill>
                  <a:srgbClr val="014980"/>
                </a:solidFill>
                <a:highlight>
                  <a:srgbClr val="EDFEFE"/>
                </a:highlight>
                <a:latin typeface="KaiTi" panose="02010609060101010101" pitchFamily="49" charset="-122"/>
                <a:ea typeface="KaiTi" panose="02010609060101010101" pitchFamily="49" charset="-122"/>
              </a:rPr>
              <a:t>乌鸦看见</a:t>
            </a:r>
            <a:r>
              <a:rPr kumimoji="1" lang="en-US" altLang="zh-CN" sz="3600" dirty="0">
                <a:solidFill>
                  <a:srgbClr val="014980"/>
                </a:solidFill>
                <a:highlight>
                  <a:srgbClr val="EDFEFE"/>
                </a:highlight>
                <a:latin typeface="KaiTi" panose="02010609060101010101" pitchFamily="49" charset="-122"/>
                <a:ea typeface="KaiTi" panose="02010609060101010101" pitchFamily="49" charset="-122"/>
              </a:rPr>
              <a:t>……</a:t>
            </a:r>
            <a:endParaRPr kumimoji="1" lang="zh-CN" altLang="en-US" sz="3600" dirty="0">
              <a:solidFill>
                <a:srgbClr val="014980"/>
              </a:solidFill>
            </a:endParaRPr>
          </a:p>
        </p:txBody>
      </p:sp>
      <p:pic>
        <p:nvPicPr>
          <p:cNvPr id="2050" name="Picture 2" descr="Image result for 乌鸦喝水 课文">
            <a:extLst>
              <a:ext uri="{FF2B5EF4-FFF2-40B4-BE49-F238E27FC236}">
                <a16:creationId xmlns:a16="http://schemas.microsoft.com/office/drawing/2014/main" id="{5AB50A97-620D-0F65-8ACE-841C7F902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26" y="1690689"/>
            <a:ext cx="4998099" cy="361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929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3E918D-8296-EC8E-E64D-99008EF89C0D}"/>
              </a:ext>
            </a:extLst>
          </p:cNvPr>
          <p:cNvSpPr>
            <a:spLocks noGrp="1"/>
          </p:cNvSpPr>
          <p:nvPr>
            <p:ph type="title"/>
          </p:nvPr>
        </p:nvSpPr>
        <p:spPr>
          <a:xfrm>
            <a:off x="723900" y="228664"/>
            <a:ext cx="10515600" cy="1325563"/>
          </a:xfrm>
        </p:spPr>
        <p:txBody>
          <a:bodyPr/>
          <a:lstStyle/>
          <a:p>
            <a:r>
              <a:rPr kumimoji="1" lang="zh-CN" altLang="en-US" dirty="0">
                <a:solidFill>
                  <a:srgbClr val="014980"/>
                </a:solidFill>
              </a:rPr>
              <a:t>请看下面的图片，并把故事讲完。</a:t>
            </a:r>
          </a:p>
        </p:txBody>
      </p:sp>
      <p:sp>
        <p:nvSpPr>
          <p:cNvPr id="3" name="内容占位符 2">
            <a:extLst>
              <a:ext uri="{FF2B5EF4-FFF2-40B4-BE49-F238E27FC236}">
                <a16:creationId xmlns:a16="http://schemas.microsoft.com/office/drawing/2014/main" id="{FB392555-8A48-9762-BC0E-90E8FD6B5D97}"/>
              </a:ext>
            </a:extLst>
          </p:cNvPr>
          <p:cNvSpPr>
            <a:spLocks noGrp="1"/>
          </p:cNvSpPr>
          <p:nvPr>
            <p:ph idx="1"/>
          </p:nvPr>
        </p:nvSpPr>
        <p:spPr>
          <a:xfrm>
            <a:off x="6619877" y="1690688"/>
            <a:ext cx="5348287" cy="4351338"/>
          </a:xfrm>
        </p:spPr>
        <p:txBody>
          <a:bodyPr>
            <a:normAutofit/>
          </a:bodyPr>
          <a:lstStyle/>
          <a:p>
            <a:pPr marL="0" indent="0">
              <a:buNone/>
            </a:pPr>
            <a:r>
              <a:rPr lang="en-US" altLang="zh-CN" sz="3600" b="0" i="0" u="none" strike="noStrike" dirty="0">
                <a:solidFill>
                  <a:srgbClr val="014980"/>
                </a:solidFill>
                <a:effectLst/>
                <a:highlight>
                  <a:srgbClr val="EDFEFE"/>
                </a:highlight>
                <a:latin typeface="KaiTi" panose="02010609060101010101" pitchFamily="49" charset="-122"/>
                <a:ea typeface="KaiTi" panose="02010609060101010101" pitchFamily="49" charset="-122"/>
              </a:rPr>
              <a:t>  </a:t>
            </a:r>
            <a:r>
              <a:rPr lang="zh-CN" altLang="en-US" sz="3600" b="0" i="0" u="none" strike="noStrike" dirty="0">
                <a:solidFill>
                  <a:srgbClr val="014980"/>
                </a:solidFill>
                <a:effectLst/>
                <a:highlight>
                  <a:srgbClr val="EDFEFE"/>
                </a:highlight>
                <a:latin typeface="KaiTi" panose="02010609060101010101" pitchFamily="49" charset="-122"/>
                <a:ea typeface="KaiTi" panose="02010609060101010101" pitchFamily="49" charset="-122"/>
              </a:rPr>
              <a:t>一只 乌鸦 口渴 了，到处 找水 喝。</a:t>
            </a:r>
            <a:endParaRPr lang="en-US" altLang="zh-CN" sz="3600" b="0" i="0" u="none" strike="noStrike" dirty="0">
              <a:solidFill>
                <a:srgbClr val="014980"/>
              </a:solidFill>
              <a:effectLst/>
              <a:highlight>
                <a:srgbClr val="EDFEFE"/>
              </a:highlight>
              <a:latin typeface="KaiTi" panose="02010609060101010101" pitchFamily="49" charset="-122"/>
              <a:ea typeface="KaiTi" panose="02010609060101010101" pitchFamily="49" charset="-122"/>
            </a:endParaRPr>
          </a:p>
          <a:p>
            <a:pPr marL="0" indent="0">
              <a:buNone/>
            </a:pPr>
            <a:r>
              <a:rPr lang="en-US" altLang="zh-CN" sz="3600" dirty="0">
                <a:solidFill>
                  <a:srgbClr val="014980"/>
                </a:solidFill>
                <a:highlight>
                  <a:srgbClr val="EDFEFE"/>
                </a:highlight>
                <a:latin typeface="KaiTi" panose="02010609060101010101" pitchFamily="49" charset="-122"/>
                <a:ea typeface="KaiTi" panose="02010609060101010101" pitchFamily="49" charset="-122"/>
              </a:rPr>
              <a:t>  </a:t>
            </a:r>
            <a:r>
              <a:rPr lang="zh-CN" altLang="en-US" sz="3600" b="0" i="0" u="none" strike="noStrike" dirty="0">
                <a:solidFill>
                  <a:srgbClr val="014980"/>
                </a:solidFill>
                <a:effectLst/>
                <a:highlight>
                  <a:srgbClr val="EDFEFE"/>
                </a:highlight>
                <a:latin typeface="KaiTi" panose="02010609060101010101" pitchFamily="49" charset="-122"/>
                <a:ea typeface="KaiTi" panose="02010609060101010101" pitchFamily="49" charset="-122"/>
              </a:rPr>
              <a:t>乌鸦 看见 一个 瓶子。瓶子 里 有水，可是           瓶子 很高，瓶口 很小，里边 的 水 又 少，它 喝不着 水。怎么 办 呢？</a:t>
            </a:r>
            <a:endParaRPr lang="en-US" altLang="zh-CN" sz="3600" b="0" i="0" u="none" strike="noStrike" dirty="0">
              <a:solidFill>
                <a:srgbClr val="014980"/>
              </a:solidFill>
              <a:effectLst/>
              <a:highlight>
                <a:srgbClr val="EDFEFE"/>
              </a:highlight>
              <a:latin typeface="KaiTi" panose="02010609060101010101" pitchFamily="49" charset="-122"/>
              <a:ea typeface="KaiTi" panose="02010609060101010101" pitchFamily="49" charset="-122"/>
            </a:endParaRPr>
          </a:p>
          <a:p>
            <a:pPr marL="0" indent="0">
              <a:buNone/>
            </a:pPr>
            <a:r>
              <a:rPr kumimoji="1" lang="en-US" altLang="zh-CN" sz="3600" dirty="0">
                <a:solidFill>
                  <a:srgbClr val="014980"/>
                </a:solidFill>
                <a:highlight>
                  <a:srgbClr val="EDFEFE"/>
                </a:highlight>
                <a:latin typeface="KaiTi" panose="02010609060101010101" pitchFamily="49" charset="-122"/>
                <a:ea typeface="KaiTi" panose="02010609060101010101" pitchFamily="49" charset="-122"/>
              </a:rPr>
              <a:t>   </a:t>
            </a:r>
            <a:r>
              <a:rPr kumimoji="1" lang="zh-CN" altLang="en-US" sz="3600" dirty="0">
                <a:solidFill>
                  <a:srgbClr val="014980"/>
                </a:solidFill>
                <a:highlight>
                  <a:srgbClr val="EDFEFE"/>
                </a:highlight>
                <a:latin typeface="KaiTi" panose="02010609060101010101" pitchFamily="49" charset="-122"/>
                <a:ea typeface="KaiTi" panose="02010609060101010101" pitchFamily="49" charset="-122"/>
              </a:rPr>
              <a:t>乌鸦 看见</a:t>
            </a:r>
            <a:r>
              <a:rPr kumimoji="1" lang="en-US" altLang="zh-CN" sz="3600" dirty="0">
                <a:solidFill>
                  <a:srgbClr val="014980"/>
                </a:solidFill>
                <a:highlight>
                  <a:srgbClr val="EDFEFE"/>
                </a:highlight>
                <a:latin typeface="KaiTi" panose="02010609060101010101" pitchFamily="49" charset="-122"/>
                <a:ea typeface="KaiTi" panose="02010609060101010101" pitchFamily="49" charset="-122"/>
              </a:rPr>
              <a:t>……</a:t>
            </a:r>
            <a:endParaRPr kumimoji="1" lang="zh-CN" altLang="en-US" sz="3600" dirty="0">
              <a:solidFill>
                <a:srgbClr val="014980"/>
              </a:solidFill>
            </a:endParaRPr>
          </a:p>
        </p:txBody>
      </p:sp>
      <p:pic>
        <p:nvPicPr>
          <p:cNvPr id="2050" name="Picture 2" descr="Image result for 乌鸦喝水 课文">
            <a:extLst>
              <a:ext uri="{FF2B5EF4-FFF2-40B4-BE49-F238E27FC236}">
                <a16:creationId xmlns:a16="http://schemas.microsoft.com/office/drawing/2014/main" id="{5AB50A97-620D-0F65-8ACE-841C7F902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026" y="1690689"/>
            <a:ext cx="4998099" cy="3613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5289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45E1B52-8F8A-4B63-B529-AB1C1BCB03C6}"/>
              </a:ext>
            </a:extLst>
          </p:cNvPr>
          <p:cNvSpPr txBox="1"/>
          <p:nvPr/>
        </p:nvSpPr>
        <p:spPr>
          <a:xfrm>
            <a:off x="2467392" y="2813449"/>
            <a:ext cx="7083927" cy="830997"/>
          </a:xfrm>
          <a:prstGeom prst="rect">
            <a:avLst/>
          </a:prstGeom>
          <a:noFill/>
        </p:spPr>
        <p:txBody>
          <a:bodyPr wrap="none" lIns="0" tIns="0" rIns="0" bIns="0" rtlCol="0">
            <a:spAutoFit/>
          </a:bodyPr>
          <a:lstStyle/>
          <a:p>
            <a:pPr algn="ctr"/>
            <a:r>
              <a:rPr lang="en-US" altLang="zh-CN" sz="5400" dirty="0">
                <a:solidFill>
                  <a:schemeClr val="bg1"/>
                </a:solidFill>
              </a:rPr>
              <a:t>Questions and discussion</a:t>
            </a:r>
          </a:p>
        </p:txBody>
      </p:sp>
    </p:spTree>
    <p:extLst>
      <p:ext uri="{BB962C8B-B14F-4D97-AF65-F5344CB8AC3E}">
        <p14:creationId xmlns:p14="http://schemas.microsoft.com/office/powerpoint/2010/main" val="5920648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8017815-E43A-86FA-CFA9-FA744BF7DE70}"/>
              </a:ext>
            </a:extLst>
          </p:cNvPr>
          <p:cNvSpPr txBox="1"/>
          <p:nvPr/>
        </p:nvSpPr>
        <p:spPr>
          <a:xfrm>
            <a:off x="1320143" y="342801"/>
            <a:ext cx="9065938" cy="677108"/>
          </a:xfrm>
          <a:prstGeom prst="rect">
            <a:avLst/>
          </a:prstGeom>
          <a:noFill/>
        </p:spPr>
        <p:txBody>
          <a:bodyPr wrap="square" lIns="0" tIns="0" rIns="0" bIns="0" rtlCol="0">
            <a:spAutoFit/>
          </a:bodyPr>
          <a:lstStyle/>
          <a:p>
            <a:pPr algn="ctr"/>
            <a:r>
              <a:rPr lang="en-US" altLang="zh-CN" sz="4400" b="1" dirty="0">
                <a:solidFill>
                  <a:schemeClr val="accent1"/>
                </a:solidFill>
                <a:latin typeface="Arial" panose="020B0604020202020204" pitchFamily="34" charset="0"/>
                <a:ea typeface="+mj-ea"/>
                <a:cs typeface="Arial" panose="020B0604020202020204" pitchFamily="34" charset="0"/>
              </a:rPr>
              <a:t>Current practices of XBCI</a:t>
            </a:r>
          </a:p>
        </p:txBody>
      </p:sp>
      <p:sp>
        <p:nvSpPr>
          <p:cNvPr id="3" name="文本框 2">
            <a:extLst>
              <a:ext uri="{FF2B5EF4-FFF2-40B4-BE49-F238E27FC236}">
                <a16:creationId xmlns:a16="http://schemas.microsoft.com/office/drawing/2014/main" id="{D8F39C00-3BC9-E2A0-AA07-E3320BA80D5A}"/>
              </a:ext>
            </a:extLst>
          </p:cNvPr>
          <p:cNvSpPr txBox="1"/>
          <p:nvPr/>
        </p:nvSpPr>
        <p:spPr>
          <a:xfrm>
            <a:off x="1097280" y="1511693"/>
            <a:ext cx="10794998" cy="5016758"/>
          </a:xfrm>
          <a:prstGeom prst="rect">
            <a:avLst/>
          </a:prstGeom>
          <a:noFill/>
        </p:spPr>
        <p:txBody>
          <a:bodyPr wrap="square">
            <a:spAutoFit/>
          </a:bodyPr>
          <a:lstStyle/>
          <a:p>
            <a:r>
              <a:rPr lang="en-US" altLang="zh-CN" sz="3200" dirty="0">
                <a:solidFill>
                  <a:srgbClr val="014980"/>
                </a:solidFill>
                <a:ea typeface="KaiTi" panose="02010609060101010101" pitchFamily="49" charset="-122"/>
                <a:cs typeface="Times New Roman" panose="02020603050405020304" pitchFamily="18" charset="0"/>
              </a:rPr>
              <a:t>Theoretical development:</a:t>
            </a:r>
          </a:p>
          <a:p>
            <a:pPr marL="457200" indent="-457200">
              <a:buFont typeface="Arial" panose="020B0604020202020204" pitchFamily="34" charset="0"/>
              <a:buChar char="•"/>
            </a:pPr>
            <a:r>
              <a:rPr lang="en-US" altLang="zh-CN" sz="3200" dirty="0">
                <a:solidFill>
                  <a:srgbClr val="014980"/>
                </a:solidFill>
                <a:ea typeface="KaiTi" panose="02010609060101010101" pitchFamily="49" charset="-122"/>
                <a:cs typeface="Times New Roman" panose="02020603050405020304" pitchFamily="18" charset="0"/>
              </a:rPr>
              <a:t> The </a:t>
            </a:r>
            <a:r>
              <a:rPr lang="en-US" altLang="zh-CN" sz="3200" i="1" dirty="0">
                <a:solidFill>
                  <a:srgbClr val="014980"/>
                </a:solidFill>
                <a:ea typeface="KaiTi" panose="02010609060101010101" pitchFamily="49" charset="-122"/>
                <a:cs typeface="Times New Roman" panose="02020603050405020304" pitchFamily="18" charset="0"/>
              </a:rPr>
              <a:t>xu</a:t>
            </a:r>
            <a:r>
              <a:rPr lang="en-US" altLang="zh-CN" sz="3200" dirty="0">
                <a:solidFill>
                  <a:srgbClr val="014980"/>
                </a:solidFill>
                <a:ea typeface="KaiTi" panose="02010609060101010101" pitchFamily="49" charset="-122"/>
                <a:cs typeface="Times New Roman" panose="02020603050405020304" pitchFamily="18" charset="0"/>
              </a:rPr>
              <a:t>-argument and L2 Chinese acquisition</a:t>
            </a:r>
          </a:p>
          <a:p>
            <a:pPr marL="457200" indent="-457200">
              <a:buFont typeface="Arial" panose="020B0604020202020204" pitchFamily="34" charset="0"/>
              <a:buChar char="•"/>
            </a:pPr>
            <a:r>
              <a:rPr lang="en-US" altLang="zh-CN" sz="3200" dirty="0">
                <a:solidFill>
                  <a:srgbClr val="014980"/>
                </a:solidFill>
                <a:ea typeface="KaiTi" panose="02010609060101010101" pitchFamily="49" charset="-122"/>
                <a:cs typeface="Times New Roman" panose="02020603050405020304" pitchFamily="18" charset="0"/>
              </a:rPr>
              <a:t> learning mechanism of L2 Chinese </a:t>
            </a:r>
          </a:p>
          <a:p>
            <a:endParaRPr lang="en-US" altLang="zh-CN" sz="3200" dirty="0">
              <a:solidFill>
                <a:srgbClr val="014980"/>
              </a:solidFill>
              <a:ea typeface="KaiTi" panose="02010609060101010101" pitchFamily="49" charset="-122"/>
              <a:cs typeface="Times New Roman" panose="02020603050405020304" pitchFamily="18" charset="0"/>
            </a:endParaRPr>
          </a:p>
          <a:p>
            <a:r>
              <a:rPr lang="en-US" altLang="zh-CN" sz="3200" dirty="0">
                <a:solidFill>
                  <a:srgbClr val="014980"/>
                </a:solidFill>
                <a:ea typeface="KaiTi" panose="02010609060101010101" pitchFamily="49" charset="-122"/>
                <a:cs typeface="Times New Roman" panose="02020603050405020304" pitchFamily="18" charset="0"/>
              </a:rPr>
              <a:t>Pedagogical development: </a:t>
            </a:r>
          </a:p>
          <a:p>
            <a:pPr marL="457200" indent="-457200">
              <a:buFont typeface="Arial" panose="020B0604020202020204" pitchFamily="34" charset="0"/>
              <a:buChar char="•"/>
            </a:pPr>
            <a:r>
              <a:rPr lang="en-US" altLang="zh-CN" sz="3200" dirty="0">
                <a:solidFill>
                  <a:srgbClr val="014980"/>
                </a:solidFill>
                <a:ea typeface="KaiTi" panose="02010609060101010101" pitchFamily="49" charset="-122"/>
                <a:cs typeface="Times New Roman" panose="02020603050405020304" pitchFamily="18" charset="0"/>
              </a:rPr>
              <a:t> The design of L2 Chinese tasks and practices </a:t>
            </a:r>
          </a:p>
          <a:p>
            <a:pPr marL="457200" indent="-457200">
              <a:buFont typeface="Arial" panose="020B0604020202020204" pitchFamily="34" charset="0"/>
              <a:buChar char="•"/>
            </a:pPr>
            <a:r>
              <a:rPr lang="en-US" altLang="zh-CN" sz="3200" dirty="0">
                <a:solidFill>
                  <a:srgbClr val="014980"/>
                </a:solidFill>
                <a:ea typeface="KaiTi" panose="02010609060101010101" pitchFamily="49" charset="-122"/>
                <a:cs typeface="Times New Roman" panose="02020603050405020304" pitchFamily="18" charset="0"/>
              </a:rPr>
              <a:t> L2 Chinese classroom interaction</a:t>
            </a:r>
          </a:p>
          <a:p>
            <a:pPr marL="457200" indent="-457200">
              <a:buFont typeface="Arial" panose="020B0604020202020204" pitchFamily="34" charset="0"/>
              <a:buChar char="•"/>
            </a:pPr>
            <a:r>
              <a:rPr lang="en-US" altLang="zh-CN" sz="3200" dirty="0">
                <a:solidFill>
                  <a:srgbClr val="014980"/>
                </a:solidFill>
                <a:ea typeface="KaiTi" panose="02010609060101010101" pitchFamily="49" charset="-122"/>
                <a:cs typeface="Times New Roman" panose="02020603050405020304" pitchFamily="18" charset="0"/>
              </a:rPr>
              <a:t> L2 Chinese testing</a:t>
            </a:r>
          </a:p>
          <a:p>
            <a:pPr marL="457200" indent="-457200">
              <a:buFont typeface="Arial" panose="020B0604020202020204" pitchFamily="34" charset="0"/>
              <a:buChar char="•"/>
            </a:pPr>
            <a:r>
              <a:rPr lang="en-US" altLang="zh-CN" sz="3200" dirty="0">
                <a:solidFill>
                  <a:srgbClr val="014980"/>
                </a:solidFill>
                <a:ea typeface="KaiTi" panose="02010609060101010101" pitchFamily="49" charset="-122"/>
                <a:cs typeface="Times New Roman" panose="02020603050405020304" pitchFamily="18" charset="0"/>
              </a:rPr>
              <a:t> L2 Chinese textbooks</a:t>
            </a:r>
          </a:p>
          <a:p>
            <a:r>
              <a:rPr lang="en-US" altLang="zh-CN" sz="3200" dirty="0">
                <a:ea typeface="KaiTi" panose="02010609060101010101" pitchFamily="49" charset="-122"/>
                <a:cs typeface="Times New Roman" panose="02020603050405020304" pitchFamily="18" charset="0"/>
              </a:rPr>
              <a:t> </a:t>
            </a:r>
            <a:endParaRPr lang="en-GB" altLang="zh-CN" sz="3200" dirty="0"/>
          </a:p>
        </p:txBody>
      </p:sp>
    </p:spTree>
    <p:extLst>
      <p:ext uri="{BB962C8B-B14F-4D97-AF65-F5344CB8AC3E}">
        <p14:creationId xmlns:p14="http://schemas.microsoft.com/office/powerpoint/2010/main" val="5418698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EE78B5-4512-1A9C-4E39-9D248E3A15C4}"/>
              </a:ext>
            </a:extLst>
          </p:cNvPr>
          <p:cNvSpPr>
            <a:spLocks noGrp="1"/>
          </p:cNvSpPr>
          <p:nvPr>
            <p:ph type="title"/>
          </p:nvPr>
        </p:nvSpPr>
        <p:spPr>
          <a:xfrm>
            <a:off x="687048" y="474149"/>
            <a:ext cx="11050249" cy="1325563"/>
          </a:xfrm>
        </p:spPr>
        <p:txBody>
          <a:bodyPr>
            <a:normAutofit fontScale="90000"/>
          </a:bodyPr>
          <a:lstStyle/>
          <a:p>
            <a:r>
              <a:rPr lang="en-GB" b="1" dirty="0">
                <a:solidFill>
                  <a:srgbClr val="014980"/>
                </a:solidFill>
              </a:rPr>
              <a:t>Interactive alignment model </a:t>
            </a:r>
            <a:r>
              <a:rPr lang="en-GB" sz="4000" dirty="0">
                <a:solidFill>
                  <a:srgbClr val="014980"/>
                </a:solidFill>
              </a:rPr>
              <a:t>(Pickering &amp; Garrod 2004)</a:t>
            </a:r>
            <a:br>
              <a:rPr lang="en-GB" cap="none" dirty="0"/>
            </a:br>
            <a:endParaRPr lang="en-GB" cap="none" dirty="0"/>
          </a:p>
        </p:txBody>
      </p:sp>
      <p:sp>
        <p:nvSpPr>
          <p:cNvPr id="3" name="Content Placeholder 2">
            <a:extLst>
              <a:ext uri="{FF2B5EF4-FFF2-40B4-BE49-F238E27FC236}">
                <a16:creationId xmlns:a16="http://schemas.microsoft.com/office/drawing/2014/main" id="{5645C234-EB9F-FBC2-B77A-98295AF5C4BF}"/>
              </a:ext>
            </a:extLst>
          </p:cNvPr>
          <p:cNvSpPr>
            <a:spLocks noGrp="1"/>
          </p:cNvSpPr>
          <p:nvPr>
            <p:ph sz="half" idx="1"/>
          </p:nvPr>
        </p:nvSpPr>
        <p:spPr>
          <a:xfrm>
            <a:off x="449705" y="1825625"/>
            <a:ext cx="5876144" cy="4351338"/>
          </a:xfrm>
        </p:spPr>
        <p:txBody>
          <a:bodyPr>
            <a:normAutofit/>
          </a:bodyPr>
          <a:lstStyle/>
          <a:p>
            <a:pPr marL="0" indent="0">
              <a:buNone/>
            </a:pPr>
            <a:r>
              <a:rPr lang="en-GB" sz="3200" dirty="0">
                <a:solidFill>
                  <a:srgbClr val="014980"/>
                </a:solidFill>
              </a:rPr>
              <a:t>Dialogue </a:t>
            </a:r>
            <a:r>
              <a:rPr lang="en-GB" sz="3200" dirty="0">
                <a:solidFill>
                  <a:srgbClr val="014980"/>
                </a:solidFill>
                <a:sym typeface="Wingdings" panose="05000000000000000000" pitchFamily="2" charset="2"/>
              </a:rPr>
              <a:t> </a:t>
            </a:r>
          </a:p>
          <a:p>
            <a:pPr marL="0" indent="0">
              <a:buNone/>
            </a:pPr>
            <a:endParaRPr lang="en-GB" sz="3200" dirty="0">
              <a:solidFill>
                <a:srgbClr val="014980"/>
              </a:solidFill>
              <a:sym typeface="Wingdings" panose="05000000000000000000" pitchFamily="2" charset="2"/>
            </a:endParaRPr>
          </a:p>
          <a:p>
            <a:pPr marL="0" indent="0">
              <a:buNone/>
            </a:pPr>
            <a:r>
              <a:rPr lang="en-GB" sz="3200" dirty="0">
                <a:solidFill>
                  <a:srgbClr val="014980"/>
                </a:solidFill>
              </a:rPr>
              <a:t>“the most natural and basic form of language use” </a:t>
            </a:r>
          </a:p>
          <a:p>
            <a:pPr marL="0" indent="0">
              <a:buNone/>
            </a:pPr>
            <a:r>
              <a:rPr lang="zh-CN" altLang="en-US" sz="3200" dirty="0">
                <a:solidFill>
                  <a:srgbClr val="014980"/>
                </a:solidFill>
              </a:rPr>
              <a:t>            </a:t>
            </a:r>
            <a:r>
              <a:rPr lang="en-GB" sz="3200" dirty="0">
                <a:solidFill>
                  <a:srgbClr val="014980"/>
                </a:solidFill>
              </a:rPr>
              <a:t>(Pickering &amp; Garrod, 2004)</a:t>
            </a:r>
          </a:p>
          <a:p>
            <a:pPr marL="0" indent="0">
              <a:buNone/>
            </a:pPr>
            <a:endParaRPr lang="en-GB" sz="3200" dirty="0">
              <a:solidFill>
                <a:srgbClr val="014980"/>
              </a:solidFill>
            </a:endParaRPr>
          </a:p>
        </p:txBody>
      </p:sp>
      <p:pic>
        <p:nvPicPr>
          <p:cNvPr id="7" name="图片 6">
            <a:extLst>
              <a:ext uri="{FF2B5EF4-FFF2-40B4-BE49-F238E27FC236}">
                <a16:creationId xmlns:a16="http://schemas.microsoft.com/office/drawing/2014/main" id="{5B366B5C-A8DD-2BB1-52BF-2E59D537E5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20720" y="1825625"/>
            <a:ext cx="5435379" cy="4743495"/>
          </a:xfrm>
          <a:prstGeom prst="rect">
            <a:avLst/>
          </a:prstGeom>
        </p:spPr>
      </p:pic>
    </p:spTree>
    <p:extLst>
      <p:ext uri="{BB962C8B-B14F-4D97-AF65-F5344CB8AC3E}">
        <p14:creationId xmlns:p14="http://schemas.microsoft.com/office/powerpoint/2010/main" val="1694887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E736B0-6643-BCC1-6C01-B4571F0F0A7F}"/>
              </a:ext>
            </a:extLst>
          </p:cNvPr>
          <p:cNvSpPr>
            <a:spLocks noGrp="1"/>
          </p:cNvSpPr>
          <p:nvPr>
            <p:ph type="title"/>
          </p:nvPr>
        </p:nvSpPr>
        <p:spPr>
          <a:xfrm>
            <a:off x="469106" y="577055"/>
            <a:ext cx="11253788" cy="1325563"/>
          </a:xfrm>
        </p:spPr>
        <p:txBody>
          <a:bodyPr/>
          <a:lstStyle/>
          <a:p>
            <a:r>
              <a:rPr kumimoji="1" lang="en-US" altLang="zh-CN" b="1" dirty="0">
                <a:solidFill>
                  <a:srgbClr val="C00000"/>
                </a:solidFill>
              </a:rPr>
              <a:t>Discussion</a:t>
            </a:r>
            <a:r>
              <a:rPr kumimoji="1" lang="en-US" altLang="zh-CN" b="1" dirty="0">
                <a:solidFill>
                  <a:srgbClr val="014980"/>
                </a:solidFill>
              </a:rPr>
              <a:t>: How to use continuation theory in</a:t>
            </a:r>
            <a:endParaRPr kumimoji="1" lang="zh-CN" altLang="en-US" b="1" dirty="0">
              <a:solidFill>
                <a:srgbClr val="014980"/>
              </a:solidFill>
            </a:endParaRPr>
          </a:p>
        </p:txBody>
      </p:sp>
      <p:sp>
        <p:nvSpPr>
          <p:cNvPr id="3" name="内容占位符 2">
            <a:extLst>
              <a:ext uri="{FF2B5EF4-FFF2-40B4-BE49-F238E27FC236}">
                <a16:creationId xmlns:a16="http://schemas.microsoft.com/office/drawing/2014/main" id="{6A54FFBC-8731-A8D1-4CBA-16C33C495EDB}"/>
              </a:ext>
            </a:extLst>
          </p:cNvPr>
          <p:cNvSpPr>
            <a:spLocks noGrp="1"/>
          </p:cNvSpPr>
          <p:nvPr>
            <p:ph idx="1"/>
          </p:nvPr>
        </p:nvSpPr>
        <p:spPr>
          <a:xfrm>
            <a:off x="1207294" y="2346325"/>
            <a:ext cx="10515600" cy="3286126"/>
          </a:xfrm>
        </p:spPr>
        <p:txBody>
          <a:bodyPr>
            <a:normAutofit fontScale="92500" lnSpcReduction="10000"/>
          </a:bodyPr>
          <a:lstStyle/>
          <a:p>
            <a:pPr marL="457200" indent="-457200">
              <a:buFont typeface="Arial" panose="020B0604020202020204" pitchFamily="34" charset="0"/>
              <a:buChar char="•"/>
            </a:pPr>
            <a:r>
              <a:rPr lang="en-US" altLang="zh-CN" sz="3600" dirty="0">
                <a:solidFill>
                  <a:srgbClr val="014980"/>
                </a:solidFill>
                <a:ea typeface="KaiTi" panose="02010609060101010101" pitchFamily="49" charset="-122"/>
                <a:cs typeface="Times New Roman" panose="02020603050405020304" pitchFamily="18" charset="0"/>
              </a:rPr>
              <a:t>developing L2 Chinese teaching methods</a:t>
            </a:r>
          </a:p>
          <a:p>
            <a:pPr marL="457200" indent="-457200">
              <a:buFont typeface="Arial" panose="020B0604020202020204" pitchFamily="34" charset="0"/>
              <a:buChar char="•"/>
            </a:pPr>
            <a:r>
              <a:rPr lang="en-US" altLang="zh-CN" sz="3600" dirty="0">
                <a:solidFill>
                  <a:srgbClr val="014980"/>
                </a:solidFill>
                <a:ea typeface="KaiTi" panose="02010609060101010101" pitchFamily="49" charset="-122"/>
                <a:cs typeface="Times New Roman" panose="02020603050405020304" pitchFamily="18" charset="0"/>
              </a:rPr>
              <a:t>designing L2 Chinese tasks and practices </a:t>
            </a:r>
          </a:p>
          <a:p>
            <a:pPr marL="457200" indent="-457200">
              <a:buFont typeface="Arial" panose="020B0604020202020204" pitchFamily="34" charset="0"/>
              <a:buChar char="•"/>
            </a:pPr>
            <a:r>
              <a:rPr lang="en-US" altLang="zh-CN" sz="3600" dirty="0">
                <a:solidFill>
                  <a:srgbClr val="014980"/>
                </a:solidFill>
                <a:ea typeface="KaiTi" panose="02010609060101010101" pitchFamily="49" charset="-122"/>
                <a:cs typeface="Times New Roman" panose="02020603050405020304" pitchFamily="18" charset="0"/>
              </a:rPr>
              <a:t> improving L2 Chinese classroom interaction</a:t>
            </a:r>
          </a:p>
          <a:p>
            <a:pPr marL="457200" indent="-457200">
              <a:buFont typeface="Arial" panose="020B0604020202020204" pitchFamily="34" charset="0"/>
              <a:buChar char="•"/>
            </a:pPr>
            <a:r>
              <a:rPr lang="en-US" altLang="zh-CN" sz="3600" dirty="0">
                <a:solidFill>
                  <a:srgbClr val="014980"/>
                </a:solidFill>
                <a:ea typeface="KaiTi" panose="02010609060101010101" pitchFamily="49" charset="-122"/>
                <a:cs typeface="Times New Roman" panose="02020603050405020304" pitchFamily="18" charset="0"/>
              </a:rPr>
              <a:t> reforming L2 Chinese testing</a:t>
            </a:r>
          </a:p>
          <a:p>
            <a:pPr marL="457200" indent="-457200">
              <a:buFont typeface="Arial" panose="020B0604020202020204" pitchFamily="34" charset="0"/>
              <a:buChar char="•"/>
            </a:pPr>
            <a:r>
              <a:rPr lang="en-US" altLang="zh-CN" sz="3600" dirty="0">
                <a:solidFill>
                  <a:srgbClr val="014980"/>
                </a:solidFill>
                <a:ea typeface="KaiTi" panose="02010609060101010101" pitchFamily="49" charset="-122"/>
                <a:cs typeface="Times New Roman" panose="02020603050405020304" pitchFamily="18" charset="0"/>
              </a:rPr>
              <a:t> developing L2 Chinese textbooks</a:t>
            </a:r>
          </a:p>
          <a:p>
            <a:pPr marL="457200" indent="-457200">
              <a:buFont typeface="Arial" panose="020B0604020202020204" pitchFamily="34" charset="0"/>
              <a:buChar char="•"/>
            </a:pPr>
            <a:r>
              <a:rPr lang="en-US" altLang="zh-CN" sz="3600" dirty="0">
                <a:solidFill>
                  <a:srgbClr val="014980"/>
                </a:solidFill>
                <a:ea typeface="KaiTi" panose="02010609060101010101" pitchFamily="49" charset="-122"/>
                <a:cs typeface="Times New Roman" panose="02020603050405020304" pitchFamily="18" charset="0"/>
              </a:rPr>
              <a:t> revising L2 Chinese course syllabus</a:t>
            </a:r>
          </a:p>
          <a:p>
            <a:endParaRPr kumimoji="1" lang="zh-CN" altLang="en-US" dirty="0"/>
          </a:p>
        </p:txBody>
      </p:sp>
    </p:spTree>
    <p:extLst>
      <p:ext uri="{BB962C8B-B14F-4D97-AF65-F5344CB8AC3E}">
        <p14:creationId xmlns:p14="http://schemas.microsoft.com/office/powerpoint/2010/main" val="3004261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6" name="内容占位符 5">
            <a:extLst>
              <a:ext uri="{FF2B5EF4-FFF2-40B4-BE49-F238E27FC236}">
                <a16:creationId xmlns:a16="http://schemas.microsoft.com/office/drawing/2014/main" id="{579ACBA6-4237-2CC1-E23C-7613D12E3847}"/>
              </a:ext>
            </a:extLst>
          </p:cNvPr>
          <p:cNvSpPr>
            <a:spLocks noGrp="1"/>
          </p:cNvSpPr>
          <p:nvPr>
            <p:ph idx="1"/>
          </p:nvPr>
        </p:nvSpPr>
        <p:spPr>
          <a:xfrm>
            <a:off x="547686" y="363916"/>
            <a:ext cx="10853739" cy="979109"/>
          </a:xfrm>
        </p:spPr>
        <p:txBody>
          <a:bodyPr>
            <a:noAutofit/>
          </a:bodyPr>
          <a:lstStyle/>
          <a:p>
            <a:pPr marL="0" indent="0">
              <a:buNone/>
            </a:pPr>
            <a:r>
              <a:rPr lang="en-US" altLang="zh-CN" sz="3200" b="1" dirty="0">
                <a:solidFill>
                  <a:srgbClr val="014980"/>
                </a:solidFill>
              </a:rPr>
              <a:t>LUCI local teacher </a:t>
            </a:r>
            <a:r>
              <a:rPr lang="en-US" altLang="zh-CN" sz="3200" b="1" dirty="0">
                <a:solidFill>
                  <a:srgbClr val="2C21E4"/>
                </a:solidFill>
              </a:rPr>
              <a:t>Emma </a:t>
            </a:r>
            <a:r>
              <a:rPr lang="en-US" altLang="zh-CN" sz="3200" b="1" dirty="0" err="1">
                <a:solidFill>
                  <a:srgbClr val="2C21E4"/>
                </a:solidFill>
              </a:rPr>
              <a:t>Massara</a:t>
            </a:r>
            <a:r>
              <a:rPr lang="en-US" altLang="zh-CN" sz="3200" b="1" dirty="0">
                <a:solidFill>
                  <a:srgbClr val="014980"/>
                </a:solidFill>
              </a:rPr>
              <a:t>:</a:t>
            </a:r>
          </a:p>
          <a:p>
            <a:pPr marL="0" indent="0">
              <a:buNone/>
            </a:pPr>
            <a:r>
              <a:rPr lang="en-US" altLang="zh-CN" sz="3200" b="1" dirty="0">
                <a:solidFill>
                  <a:srgbClr val="014980"/>
                </a:solidFill>
              </a:rPr>
              <a:t>                                     Dialogue-based teaching methods</a:t>
            </a:r>
            <a:endParaRPr lang="zh-CN" altLang="en-US" sz="3200" b="1" dirty="0">
              <a:solidFill>
                <a:srgbClr val="014980"/>
              </a:solidFill>
            </a:endParaRPr>
          </a:p>
        </p:txBody>
      </p:sp>
      <p:sp>
        <p:nvSpPr>
          <p:cNvPr id="10" name="文本框 9">
            <a:extLst>
              <a:ext uri="{FF2B5EF4-FFF2-40B4-BE49-F238E27FC236}">
                <a16:creationId xmlns:a16="http://schemas.microsoft.com/office/drawing/2014/main" id="{4A0CC5AB-FAB5-F27E-FB76-C478ED57AB7D}"/>
              </a:ext>
            </a:extLst>
          </p:cNvPr>
          <p:cNvSpPr txBox="1"/>
          <p:nvPr/>
        </p:nvSpPr>
        <p:spPr>
          <a:xfrm>
            <a:off x="114301" y="1803559"/>
            <a:ext cx="5143500" cy="5078313"/>
          </a:xfrm>
          <a:prstGeom prst="rect">
            <a:avLst/>
          </a:prstGeom>
          <a:noFill/>
        </p:spPr>
        <p:txBody>
          <a:bodyPr wrap="square" rtlCol="0">
            <a:spAutoFit/>
          </a:bodyPr>
          <a:lstStyle/>
          <a:p>
            <a:r>
              <a:rPr kumimoji="1" lang="en-US" altLang="zh-CN" sz="2400" dirty="0">
                <a:solidFill>
                  <a:srgbClr val="014980"/>
                </a:solidFill>
              </a:rPr>
              <a:t>E</a:t>
            </a:r>
            <a:r>
              <a:rPr kumimoji="1" lang="zh-CN" altLang="en-US" sz="2400" dirty="0">
                <a:solidFill>
                  <a:srgbClr val="014980"/>
                </a:solidFill>
              </a:rPr>
              <a:t>：你好。</a:t>
            </a:r>
            <a:endParaRPr kumimoji="1" lang="en-US" altLang="zh-CN" sz="2400" dirty="0">
              <a:solidFill>
                <a:srgbClr val="014980"/>
              </a:solidFill>
            </a:endParaRPr>
          </a:p>
          <a:p>
            <a:r>
              <a:rPr kumimoji="1" lang="en-US" altLang="zh-CN" sz="2400" dirty="0">
                <a:solidFill>
                  <a:srgbClr val="014980"/>
                </a:solidFill>
              </a:rPr>
              <a:t>A</a:t>
            </a:r>
            <a:r>
              <a:rPr kumimoji="1" lang="zh-CN" altLang="en-US" sz="2400" dirty="0">
                <a:solidFill>
                  <a:srgbClr val="014980"/>
                </a:solidFill>
              </a:rPr>
              <a:t>：你好。</a:t>
            </a:r>
            <a:endParaRPr kumimoji="1" lang="en-US" altLang="zh-CN" sz="2400" dirty="0">
              <a:solidFill>
                <a:srgbClr val="014980"/>
              </a:solidFill>
            </a:endParaRPr>
          </a:p>
          <a:p>
            <a:r>
              <a:rPr kumimoji="1" lang="en-US" altLang="zh-CN" sz="2400" dirty="0">
                <a:solidFill>
                  <a:srgbClr val="014980"/>
                </a:solidFill>
              </a:rPr>
              <a:t>E</a:t>
            </a:r>
            <a:r>
              <a:rPr kumimoji="1" lang="zh-CN" altLang="en-US" sz="2400" dirty="0">
                <a:solidFill>
                  <a:srgbClr val="014980"/>
                </a:solidFill>
              </a:rPr>
              <a:t>：你好吗？</a:t>
            </a:r>
            <a:endParaRPr kumimoji="1" lang="en-US" altLang="zh-CN" sz="2400" dirty="0">
              <a:solidFill>
                <a:srgbClr val="014980"/>
              </a:solidFill>
            </a:endParaRPr>
          </a:p>
          <a:p>
            <a:r>
              <a:rPr kumimoji="1" lang="en-US" altLang="zh-CN" sz="2400" dirty="0">
                <a:solidFill>
                  <a:srgbClr val="014980"/>
                </a:solidFill>
              </a:rPr>
              <a:t>A</a:t>
            </a:r>
            <a:r>
              <a:rPr kumimoji="1" lang="zh-CN" altLang="en-US" sz="2400" dirty="0">
                <a:solidFill>
                  <a:srgbClr val="014980"/>
                </a:solidFill>
              </a:rPr>
              <a:t>：我很好。你好吗？</a:t>
            </a:r>
            <a:endParaRPr kumimoji="1" lang="en-US" altLang="zh-CN" sz="2400" dirty="0">
              <a:solidFill>
                <a:srgbClr val="014980"/>
              </a:solidFill>
            </a:endParaRPr>
          </a:p>
          <a:p>
            <a:r>
              <a:rPr kumimoji="1" lang="en-US" altLang="zh-CN" sz="2400" dirty="0">
                <a:solidFill>
                  <a:srgbClr val="014980"/>
                </a:solidFill>
              </a:rPr>
              <a:t>E</a:t>
            </a:r>
            <a:r>
              <a:rPr kumimoji="1" lang="zh-CN" altLang="en-US" sz="2400" dirty="0">
                <a:solidFill>
                  <a:srgbClr val="014980"/>
                </a:solidFill>
              </a:rPr>
              <a:t>：我马马虎虎。你喜欢什么颜色</a:t>
            </a:r>
            <a:r>
              <a:rPr kumimoji="1" lang="en-US" altLang="zh-CN" sz="2400" dirty="0">
                <a:solidFill>
                  <a:srgbClr val="014980"/>
                </a:solidFill>
              </a:rPr>
              <a:t>?</a:t>
            </a:r>
          </a:p>
          <a:p>
            <a:r>
              <a:rPr kumimoji="1" lang="en-US" altLang="zh-CN" sz="2400" dirty="0">
                <a:solidFill>
                  <a:srgbClr val="014980"/>
                </a:solidFill>
              </a:rPr>
              <a:t>A</a:t>
            </a:r>
            <a:r>
              <a:rPr kumimoji="1" lang="zh-CN" altLang="en-US" sz="2400" dirty="0">
                <a:solidFill>
                  <a:srgbClr val="014980"/>
                </a:solidFill>
              </a:rPr>
              <a:t>：我喜欢蓝色。你喜欢什么颜色</a:t>
            </a:r>
            <a:r>
              <a:rPr kumimoji="1" lang="en-US" altLang="zh-CN" sz="2400" dirty="0">
                <a:solidFill>
                  <a:srgbClr val="014980"/>
                </a:solidFill>
              </a:rPr>
              <a:t>?</a:t>
            </a:r>
          </a:p>
          <a:p>
            <a:r>
              <a:rPr kumimoji="1" lang="en-US" altLang="zh-CN" sz="2400" dirty="0">
                <a:solidFill>
                  <a:srgbClr val="014980"/>
                </a:solidFill>
              </a:rPr>
              <a:t>E</a:t>
            </a:r>
            <a:r>
              <a:rPr kumimoji="1" lang="zh-CN" altLang="en-US" sz="2400" dirty="0">
                <a:solidFill>
                  <a:srgbClr val="014980"/>
                </a:solidFill>
              </a:rPr>
              <a:t>：我喜欢紫色。你几岁</a:t>
            </a:r>
            <a:r>
              <a:rPr kumimoji="1" lang="en-US" altLang="zh-CN" sz="2400" dirty="0">
                <a:solidFill>
                  <a:srgbClr val="014980"/>
                </a:solidFill>
              </a:rPr>
              <a:t>?</a:t>
            </a:r>
          </a:p>
          <a:p>
            <a:r>
              <a:rPr kumimoji="1" lang="en-US" altLang="zh-CN" sz="2400" dirty="0">
                <a:solidFill>
                  <a:srgbClr val="014980"/>
                </a:solidFill>
              </a:rPr>
              <a:t>A</a:t>
            </a:r>
            <a:r>
              <a:rPr kumimoji="1" lang="zh-CN" altLang="en-US" sz="2400" dirty="0">
                <a:solidFill>
                  <a:srgbClr val="014980"/>
                </a:solidFill>
              </a:rPr>
              <a:t>：我</a:t>
            </a:r>
            <a:r>
              <a:rPr kumimoji="1" lang="en-US" altLang="zh-CN" sz="2400" dirty="0">
                <a:solidFill>
                  <a:srgbClr val="014980"/>
                </a:solidFill>
              </a:rPr>
              <a:t>9</a:t>
            </a:r>
            <a:r>
              <a:rPr kumimoji="1" lang="zh-CN" altLang="en-US" sz="2400" dirty="0">
                <a:solidFill>
                  <a:srgbClr val="014980"/>
                </a:solidFill>
              </a:rPr>
              <a:t>岁。你几岁？</a:t>
            </a:r>
            <a:endParaRPr kumimoji="1" lang="en-US" altLang="zh-CN" sz="2400" dirty="0">
              <a:solidFill>
                <a:srgbClr val="014980"/>
              </a:solidFill>
            </a:endParaRPr>
          </a:p>
          <a:p>
            <a:r>
              <a:rPr kumimoji="1" lang="en-US" altLang="zh-CN" sz="2400" dirty="0">
                <a:solidFill>
                  <a:srgbClr val="014980"/>
                </a:solidFill>
              </a:rPr>
              <a:t>E</a:t>
            </a:r>
            <a:r>
              <a:rPr kumimoji="1" lang="zh-CN" altLang="en-US" sz="2400" dirty="0">
                <a:solidFill>
                  <a:srgbClr val="014980"/>
                </a:solidFill>
              </a:rPr>
              <a:t>：我</a:t>
            </a:r>
            <a:r>
              <a:rPr kumimoji="1" lang="en-US" altLang="zh-CN" sz="2400" dirty="0">
                <a:solidFill>
                  <a:srgbClr val="014980"/>
                </a:solidFill>
              </a:rPr>
              <a:t>11</a:t>
            </a:r>
            <a:r>
              <a:rPr kumimoji="1" lang="zh-CN" altLang="en-US" sz="2400" dirty="0">
                <a:solidFill>
                  <a:srgbClr val="014980"/>
                </a:solidFill>
              </a:rPr>
              <a:t>岁。你叫什么？</a:t>
            </a:r>
            <a:endParaRPr kumimoji="1" lang="en-US" altLang="zh-CN" sz="2400" dirty="0">
              <a:solidFill>
                <a:srgbClr val="014980"/>
              </a:solidFill>
            </a:endParaRPr>
          </a:p>
          <a:p>
            <a:r>
              <a:rPr kumimoji="1" lang="en-US" altLang="zh-CN" sz="2400" dirty="0">
                <a:solidFill>
                  <a:srgbClr val="014980"/>
                </a:solidFill>
              </a:rPr>
              <a:t>A</a:t>
            </a:r>
            <a:r>
              <a:rPr kumimoji="1" lang="zh-CN" altLang="en-US" sz="2400" dirty="0">
                <a:solidFill>
                  <a:srgbClr val="014980"/>
                </a:solidFill>
              </a:rPr>
              <a:t>：我叫</a:t>
            </a:r>
            <a:r>
              <a:rPr kumimoji="1" lang="en-US" altLang="zh-CN" sz="2400" dirty="0">
                <a:solidFill>
                  <a:srgbClr val="014980"/>
                </a:solidFill>
              </a:rPr>
              <a:t>Abi</a:t>
            </a:r>
            <a:r>
              <a:rPr kumimoji="1" lang="zh-CN" altLang="en-US" sz="2400" dirty="0">
                <a:solidFill>
                  <a:srgbClr val="014980"/>
                </a:solidFill>
              </a:rPr>
              <a:t>。你叫什么？</a:t>
            </a:r>
            <a:endParaRPr kumimoji="1" lang="en-US" altLang="zh-CN" sz="2400" dirty="0">
              <a:solidFill>
                <a:srgbClr val="014980"/>
              </a:solidFill>
            </a:endParaRPr>
          </a:p>
          <a:p>
            <a:r>
              <a:rPr kumimoji="1" lang="en-US" altLang="zh-CN" sz="2400" dirty="0">
                <a:solidFill>
                  <a:srgbClr val="014980"/>
                </a:solidFill>
              </a:rPr>
              <a:t>E</a:t>
            </a:r>
            <a:r>
              <a:rPr kumimoji="1" lang="zh-CN" altLang="en-US" sz="2400" dirty="0">
                <a:solidFill>
                  <a:srgbClr val="014980"/>
                </a:solidFill>
              </a:rPr>
              <a:t>：我叫</a:t>
            </a:r>
            <a:r>
              <a:rPr kumimoji="1" lang="en-US" altLang="zh-CN" sz="2400" dirty="0">
                <a:solidFill>
                  <a:srgbClr val="014980"/>
                </a:solidFill>
              </a:rPr>
              <a:t>Eloise</a:t>
            </a:r>
            <a:r>
              <a:rPr kumimoji="1" lang="zh-CN" altLang="en-US" sz="2400" dirty="0">
                <a:solidFill>
                  <a:srgbClr val="014980"/>
                </a:solidFill>
              </a:rPr>
              <a:t>。再见。</a:t>
            </a:r>
            <a:endParaRPr kumimoji="1" lang="en-US" altLang="zh-CN" sz="2400" dirty="0">
              <a:solidFill>
                <a:srgbClr val="014980"/>
              </a:solidFill>
            </a:endParaRPr>
          </a:p>
          <a:p>
            <a:r>
              <a:rPr kumimoji="1" lang="en-US" altLang="zh-CN" sz="2400" dirty="0">
                <a:solidFill>
                  <a:srgbClr val="014980"/>
                </a:solidFill>
              </a:rPr>
              <a:t>A</a:t>
            </a:r>
            <a:r>
              <a:rPr kumimoji="1" lang="zh-CN" altLang="en-US" sz="2400" dirty="0">
                <a:solidFill>
                  <a:srgbClr val="014980"/>
                </a:solidFill>
              </a:rPr>
              <a:t>：再见。</a:t>
            </a:r>
            <a:endParaRPr kumimoji="1" lang="en-US" altLang="zh-CN" sz="2400" dirty="0">
              <a:solidFill>
                <a:srgbClr val="014980"/>
              </a:solidFill>
            </a:endParaRPr>
          </a:p>
          <a:p>
            <a:endParaRPr kumimoji="1" lang="en-US" altLang="zh-CN" dirty="0"/>
          </a:p>
          <a:p>
            <a:endParaRPr kumimoji="1" lang="zh-CN" altLang="en-US" dirty="0"/>
          </a:p>
        </p:txBody>
      </p:sp>
    </p:spTree>
    <p:extLst>
      <p:ext uri="{BB962C8B-B14F-4D97-AF65-F5344CB8AC3E}">
        <p14:creationId xmlns:p14="http://schemas.microsoft.com/office/powerpoint/2010/main" val="37500047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23D4C209-A436-C168-946D-76EAD026E3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77492" y="274201"/>
            <a:ext cx="5933109" cy="6309598"/>
          </a:xfrm>
        </p:spPr>
      </p:pic>
      <p:sp>
        <p:nvSpPr>
          <p:cNvPr id="2" name="文本框 1">
            <a:extLst>
              <a:ext uri="{FF2B5EF4-FFF2-40B4-BE49-F238E27FC236}">
                <a16:creationId xmlns:a16="http://schemas.microsoft.com/office/drawing/2014/main" id="{F486FF4D-F264-4DD5-F928-ABA7DE5AB07E}"/>
              </a:ext>
            </a:extLst>
          </p:cNvPr>
          <p:cNvSpPr txBox="1"/>
          <p:nvPr/>
        </p:nvSpPr>
        <p:spPr>
          <a:xfrm>
            <a:off x="734518" y="1094282"/>
            <a:ext cx="3267856" cy="646331"/>
          </a:xfrm>
          <a:prstGeom prst="rect">
            <a:avLst/>
          </a:prstGeom>
          <a:noFill/>
        </p:spPr>
        <p:txBody>
          <a:bodyPr wrap="square" rtlCol="0">
            <a:spAutoFit/>
          </a:bodyPr>
          <a:lstStyle/>
          <a:p>
            <a:r>
              <a:rPr kumimoji="1" lang="en-US" altLang="zh-CN" sz="3600" dirty="0">
                <a:solidFill>
                  <a:srgbClr val="014980"/>
                </a:solidFill>
              </a:rPr>
              <a:t>HSK 4 Writing</a:t>
            </a:r>
            <a:endParaRPr kumimoji="1" lang="zh-CN" altLang="en-US" sz="3600" dirty="0">
              <a:solidFill>
                <a:srgbClr val="014980"/>
              </a:solidFill>
            </a:endParaRPr>
          </a:p>
        </p:txBody>
      </p:sp>
    </p:spTree>
    <p:extLst>
      <p:ext uri="{BB962C8B-B14F-4D97-AF65-F5344CB8AC3E}">
        <p14:creationId xmlns:p14="http://schemas.microsoft.com/office/powerpoint/2010/main" val="38662414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72E4274-001A-64E4-42AE-5BFF6B16BA7D}"/>
              </a:ext>
            </a:extLst>
          </p:cNvPr>
          <p:cNvSpPr>
            <a:spLocks noGrp="1"/>
          </p:cNvSpPr>
          <p:nvPr>
            <p:ph idx="1"/>
          </p:nvPr>
        </p:nvSpPr>
        <p:spPr>
          <a:xfrm>
            <a:off x="423862" y="2690485"/>
            <a:ext cx="10963275" cy="4029076"/>
          </a:xfrm>
        </p:spPr>
        <p:txBody>
          <a:bodyPr>
            <a:normAutofit fontScale="92500" lnSpcReduction="10000"/>
          </a:bodyPr>
          <a:lstStyle/>
          <a:p>
            <a:pPr marL="0" indent="0">
              <a:buNone/>
            </a:pPr>
            <a:r>
              <a:rPr lang="zh-CN" altLang="en-US" b="0" i="0" u="none" strike="noStrike" dirty="0">
                <a:solidFill>
                  <a:srgbClr val="014980"/>
                </a:solidFill>
                <a:effectLst/>
                <a:highlight>
                  <a:srgbClr val="FFFFFF"/>
                </a:highlight>
                <a:latin typeface="KaiTi" panose="02010609060101010101" pitchFamily="49" charset="-122"/>
                <a:ea typeface="KaiTi" panose="02010609060101010101" pitchFamily="49" charset="-122"/>
              </a:rPr>
              <a:t>小蝌蚪找妈妈</a:t>
            </a:r>
            <a:br>
              <a:rPr lang="zh-CN" altLang="en-US" dirty="0">
                <a:solidFill>
                  <a:srgbClr val="014980"/>
                </a:solidFill>
                <a:latin typeface="KaiTi" panose="02010609060101010101" pitchFamily="49" charset="-122"/>
                <a:ea typeface="KaiTi" panose="02010609060101010101" pitchFamily="49" charset="-122"/>
              </a:rPr>
            </a:br>
            <a:br>
              <a:rPr lang="zh-CN" altLang="en-US" dirty="0">
                <a:solidFill>
                  <a:srgbClr val="014980"/>
                </a:solidFill>
                <a:latin typeface="KaiTi" panose="02010609060101010101" pitchFamily="49" charset="-122"/>
                <a:ea typeface="KaiTi" panose="02010609060101010101" pitchFamily="49" charset="-122"/>
              </a:rPr>
            </a:br>
            <a:r>
              <a:rPr lang="zh-CN" altLang="en-US" b="0" i="0" u="none" strike="noStrike" dirty="0">
                <a:solidFill>
                  <a:srgbClr val="014980"/>
                </a:solidFill>
                <a:effectLst/>
                <a:highlight>
                  <a:srgbClr val="FFFFFF"/>
                </a:highlight>
                <a:latin typeface="KaiTi" panose="02010609060101010101" pitchFamily="49" charset="-122"/>
                <a:ea typeface="KaiTi" panose="02010609060101010101" pitchFamily="49" charset="-122"/>
              </a:rPr>
              <a:t>　　池塘里有一群小蝌蚪，大大的脑袋，黑灰色的身子，甩着长长的尾巴，快活地游来游去。</a:t>
            </a:r>
            <a:br>
              <a:rPr lang="zh-CN" altLang="en-US" dirty="0">
                <a:solidFill>
                  <a:srgbClr val="014980"/>
                </a:solidFill>
                <a:latin typeface="KaiTi" panose="02010609060101010101" pitchFamily="49" charset="-122"/>
                <a:ea typeface="KaiTi" panose="02010609060101010101" pitchFamily="49" charset="-122"/>
              </a:rPr>
            </a:br>
            <a:r>
              <a:rPr lang="zh-CN" altLang="en-US" b="0" i="0" u="none" strike="noStrike" dirty="0">
                <a:solidFill>
                  <a:srgbClr val="014980"/>
                </a:solidFill>
                <a:effectLst/>
                <a:highlight>
                  <a:srgbClr val="FFFFFF"/>
                </a:highlight>
                <a:latin typeface="KaiTi" panose="02010609060101010101" pitchFamily="49" charset="-122"/>
                <a:ea typeface="KaiTi" panose="02010609060101010101" pitchFamily="49" charset="-122"/>
              </a:rPr>
              <a:t>　　小蝌蚪游哇游，过了几天，长出了两条后腿。他们看见鲤鱼妈妈在教小鲤鱼捕食，就迎上去，问：“鲤鱼阿姨，我们的妈妈在哪里？”鲤鱼妈妈说：“你们的妈妈四条腿，宽嘴巴。你们到那边去找吧！”</a:t>
            </a:r>
            <a:br>
              <a:rPr lang="zh-CN" altLang="en-US" dirty="0">
                <a:solidFill>
                  <a:srgbClr val="014980"/>
                </a:solidFill>
                <a:latin typeface="KaiTi" panose="02010609060101010101" pitchFamily="49" charset="-122"/>
                <a:ea typeface="KaiTi" panose="02010609060101010101" pitchFamily="49" charset="-122"/>
              </a:rPr>
            </a:br>
            <a:r>
              <a:rPr lang="zh-CN" altLang="en-US" b="0" i="0" u="none" strike="noStrike" dirty="0">
                <a:solidFill>
                  <a:srgbClr val="014980"/>
                </a:solidFill>
                <a:effectLst/>
                <a:highlight>
                  <a:srgbClr val="FFFFFF"/>
                </a:highlight>
                <a:latin typeface="KaiTi" panose="02010609060101010101" pitchFamily="49" charset="-122"/>
                <a:ea typeface="KaiTi" panose="02010609060101010101" pitchFamily="49" charset="-122"/>
              </a:rPr>
              <a:t>　　小蝌蚪游哇游，过了几天，长出了两条前腿。他们看见一只乌龟摆动着四条腿在水里游，连忙追上去，叫着：“妈妈，妈妈！”乌龟笑着说：“我不是你们的妈妈。你们的妈妈头顶上有两只大眼睛，披着绿衣裳。你们到那边去找吧！”</a:t>
            </a:r>
            <a:br>
              <a:rPr lang="zh-CN" altLang="en-US" dirty="0">
                <a:solidFill>
                  <a:srgbClr val="014980"/>
                </a:solidFill>
                <a:latin typeface="KaiTi" panose="02010609060101010101" pitchFamily="49" charset="-122"/>
                <a:ea typeface="KaiTi" panose="02010609060101010101" pitchFamily="49" charset="-122"/>
              </a:rPr>
            </a:br>
            <a:r>
              <a:rPr lang="zh-CN" altLang="en-US" b="0" i="0" u="none" strike="noStrike" dirty="0">
                <a:solidFill>
                  <a:srgbClr val="014980"/>
                </a:solidFill>
                <a:effectLst/>
                <a:highlight>
                  <a:srgbClr val="FFFFFF"/>
                </a:highlight>
                <a:latin typeface="KaiTi" panose="02010609060101010101" pitchFamily="49" charset="-122"/>
                <a:ea typeface="KaiTi" panose="02010609060101010101" pitchFamily="49" charset="-122"/>
              </a:rPr>
              <a:t>　　小蝌蚪游哇游，过了几天，尾巴变短了。他们看见</a:t>
            </a:r>
            <a:r>
              <a:rPr lang="en-US" altLang="zh-CN" b="0" i="0" u="none" strike="noStrike" dirty="0">
                <a:solidFill>
                  <a:srgbClr val="014980"/>
                </a:solidFill>
                <a:effectLst/>
                <a:highlight>
                  <a:srgbClr val="FFFFFF"/>
                </a:highlight>
                <a:latin typeface="KaiTi" panose="02010609060101010101" pitchFamily="49" charset="-122"/>
                <a:ea typeface="KaiTi" panose="02010609060101010101" pitchFamily="49" charset="-122"/>
              </a:rPr>
              <a:t>……</a:t>
            </a:r>
          </a:p>
          <a:p>
            <a:pPr marL="0" indent="0">
              <a:buNone/>
            </a:pPr>
            <a:endParaRPr kumimoji="1" lang="zh-CN" altLang="en-US" sz="2600" dirty="0">
              <a:solidFill>
                <a:srgbClr val="014980"/>
              </a:solidFill>
              <a:latin typeface="KaiTi" panose="02010609060101010101" pitchFamily="49" charset="-122"/>
              <a:ea typeface="KaiTi" panose="02010609060101010101" pitchFamily="49" charset="-122"/>
            </a:endParaRPr>
          </a:p>
        </p:txBody>
      </p:sp>
      <p:sp>
        <p:nvSpPr>
          <p:cNvPr id="2" name="文本框 1">
            <a:extLst>
              <a:ext uri="{FF2B5EF4-FFF2-40B4-BE49-F238E27FC236}">
                <a16:creationId xmlns:a16="http://schemas.microsoft.com/office/drawing/2014/main" id="{0669F2D9-13B4-6B30-B740-475BA0966FCA}"/>
              </a:ext>
            </a:extLst>
          </p:cNvPr>
          <p:cNvSpPr txBox="1"/>
          <p:nvPr/>
        </p:nvSpPr>
        <p:spPr>
          <a:xfrm>
            <a:off x="423862" y="578388"/>
            <a:ext cx="7974013" cy="1384995"/>
          </a:xfrm>
          <a:prstGeom prst="rect">
            <a:avLst/>
          </a:prstGeom>
          <a:noFill/>
        </p:spPr>
        <p:txBody>
          <a:bodyPr wrap="square" rtlCol="0">
            <a:spAutoFit/>
          </a:bodyPr>
          <a:lstStyle/>
          <a:p>
            <a:r>
              <a:rPr kumimoji="1" lang="zh-CN" altLang="en-US" sz="2800" dirty="0">
                <a:solidFill>
                  <a:srgbClr val="014980"/>
                </a:solidFill>
              </a:rPr>
              <a:t>请仔细阅读后，用</a:t>
            </a:r>
            <a:r>
              <a:rPr kumimoji="1" lang="en-US" altLang="zh-CN" sz="2800" dirty="0">
                <a:solidFill>
                  <a:srgbClr val="014980"/>
                </a:solidFill>
              </a:rPr>
              <a:t>80</a:t>
            </a:r>
            <a:r>
              <a:rPr kumimoji="1" lang="zh-CN" altLang="en-US" sz="2800" dirty="0">
                <a:solidFill>
                  <a:srgbClr val="014980"/>
                </a:solidFill>
              </a:rPr>
              <a:t>字把故事讲完。</a:t>
            </a:r>
            <a:endParaRPr kumimoji="1" lang="en-US" altLang="zh-CN" sz="2800" dirty="0">
              <a:solidFill>
                <a:srgbClr val="014980"/>
              </a:solidFill>
            </a:endParaRPr>
          </a:p>
          <a:p>
            <a:pPr marL="514350" indent="-514350">
              <a:buAutoNum type="arabicPeriod"/>
            </a:pPr>
            <a:r>
              <a:rPr kumimoji="1" lang="zh-CN" altLang="en-US" sz="2800" dirty="0">
                <a:solidFill>
                  <a:srgbClr val="014980"/>
                </a:solidFill>
              </a:rPr>
              <a:t>要全部使用下面的词语：迎上去、披着、快活</a:t>
            </a:r>
            <a:endParaRPr kumimoji="1" lang="en-US" altLang="zh-CN" sz="2800" dirty="0">
              <a:solidFill>
                <a:srgbClr val="014980"/>
              </a:solidFill>
            </a:endParaRPr>
          </a:p>
          <a:p>
            <a:pPr marL="457200" indent="-457200">
              <a:buAutoNum type="arabicPeriod"/>
            </a:pPr>
            <a:r>
              <a:rPr kumimoji="1" lang="zh-CN" altLang="en-US" sz="2800" dirty="0">
                <a:solidFill>
                  <a:srgbClr val="014980"/>
                </a:solidFill>
              </a:rPr>
              <a:t>请结合图片完成故事。</a:t>
            </a:r>
            <a:endParaRPr kumimoji="1" lang="zh-CN" altLang="en-US" sz="2400" dirty="0"/>
          </a:p>
        </p:txBody>
      </p:sp>
      <p:pic>
        <p:nvPicPr>
          <p:cNvPr id="8194" name="Picture 2" descr="Image result for 小蝌蚪找妈妈">
            <a:extLst>
              <a:ext uri="{FF2B5EF4-FFF2-40B4-BE49-F238E27FC236}">
                <a16:creationId xmlns:a16="http://schemas.microsoft.com/office/drawing/2014/main" id="{5832D591-B916-9DC9-3646-2E5104D84C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34333" y="578388"/>
            <a:ext cx="344654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91500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5" name="内容占位符 4">
            <a:extLst>
              <a:ext uri="{FF2B5EF4-FFF2-40B4-BE49-F238E27FC236}">
                <a16:creationId xmlns:a16="http://schemas.microsoft.com/office/drawing/2014/main" id="{1D0FF447-CF12-F772-2ED3-A8BB466C7A0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3005" y="408482"/>
            <a:ext cx="7436925" cy="6041036"/>
          </a:xfrm>
        </p:spPr>
      </p:pic>
      <p:sp>
        <p:nvSpPr>
          <p:cNvPr id="2" name="文本框 1">
            <a:extLst>
              <a:ext uri="{FF2B5EF4-FFF2-40B4-BE49-F238E27FC236}">
                <a16:creationId xmlns:a16="http://schemas.microsoft.com/office/drawing/2014/main" id="{7FC14C62-F943-CC4C-90A1-7D0417C1EF8F}"/>
              </a:ext>
            </a:extLst>
          </p:cNvPr>
          <p:cNvSpPr txBox="1"/>
          <p:nvPr/>
        </p:nvSpPr>
        <p:spPr>
          <a:xfrm>
            <a:off x="779488" y="2122982"/>
            <a:ext cx="3057994" cy="646331"/>
          </a:xfrm>
          <a:prstGeom prst="rect">
            <a:avLst/>
          </a:prstGeom>
          <a:noFill/>
        </p:spPr>
        <p:txBody>
          <a:bodyPr wrap="square" rtlCol="0">
            <a:spAutoFit/>
          </a:bodyPr>
          <a:lstStyle/>
          <a:p>
            <a:r>
              <a:rPr kumimoji="1" lang="en-US" altLang="zh-CN" sz="3600" dirty="0">
                <a:solidFill>
                  <a:srgbClr val="014980"/>
                </a:solidFill>
              </a:rPr>
              <a:t>HSK 5 Writing</a:t>
            </a:r>
            <a:endParaRPr kumimoji="1" lang="zh-CN" altLang="en-US" sz="3600" dirty="0">
              <a:solidFill>
                <a:srgbClr val="014980"/>
              </a:solidFill>
            </a:endParaRPr>
          </a:p>
        </p:txBody>
      </p:sp>
    </p:spTree>
    <p:extLst>
      <p:ext uri="{BB962C8B-B14F-4D97-AF65-F5344CB8AC3E}">
        <p14:creationId xmlns:p14="http://schemas.microsoft.com/office/powerpoint/2010/main" val="1109407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72E4274-001A-64E4-42AE-5BFF6B16BA7D}"/>
              </a:ext>
            </a:extLst>
          </p:cNvPr>
          <p:cNvSpPr>
            <a:spLocks noGrp="1"/>
          </p:cNvSpPr>
          <p:nvPr>
            <p:ph idx="1"/>
          </p:nvPr>
        </p:nvSpPr>
        <p:spPr>
          <a:xfrm>
            <a:off x="909637" y="1867226"/>
            <a:ext cx="10963275" cy="4029076"/>
          </a:xfrm>
        </p:spPr>
        <p:txBody>
          <a:bodyPr>
            <a:normAutofit fontScale="92500" lnSpcReduction="10000"/>
          </a:bodyPr>
          <a:lstStyle/>
          <a:p>
            <a:pPr marL="0" indent="0">
              <a:buNone/>
            </a:pPr>
            <a:r>
              <a:rPr lang="zh-CN" altLang="en-US" b="0" i="0" u="none" strike="noStrike" dirty="0">
                <a:solidFill>
                  <a:srgbClr val="014980"/>
                </a:solidFill>
                <a:effectLst/>
                <a:highlight>
                  <a:srgbClr val="FFFFFF"/>
                </a:highlight>
                <a:latin typeface="KaiTi" panose="02010609060101010101" pitchFamily="49" charset="-122"/>
                <a:ea typeface="KaiTi" panose="02010609060101010101" pitchFamily="49" charset="-122"/>
              </a:rPr>
              <a:t>小蝌蚪找妈妈</a:t>
            </a:r>
            <a:br>
              <a:rPr lang="zh-CN" altLang="en-US" dirty="0">
                <a:solidFill>
                  <a:srgbClr val="014980"/>
                </a:solidFill>
                <a:latin typeface="KaiTi" panose="02010609060101010101" pitchFamily="49" charset="-122"/>
                <a:ea typeface="KaiTi" panose="02010609060101010101" pitchFamily="49" charset="-122"/>
              </a:rPr>
            </a:br>
            <a:br>
              <a:rPr lang="zh-CN" altLang="en-US" dirty="0">
                <a:solidFill>
                  <a:srgbClr val="014980"/>
                </a:solidFill>
                <a:latin typeface="KaiTi" panose="02010609060101010101" pitchFamily="49" charset="-122"/>
                <a:ea typeface="KaiTi" panose="02010609060101010101" pitchFamily="49" charset="-122"/>
              </a:rPr>
            </a:br>
            <a:r>
              <a:rPr lang="zh-CN" altLang="en-US" b="0" i="0" u="none" strike="noStrike" dirty="0">
                <a:solidFill>
                  <a:srgbClr val="014980"/>
                </a:solidFill>
                <a:effectLst/>
                <a:highlight>
                  <a:srgbClr val="FFFFFF"/>
                </a:highlight>
                <a:latin typeface="KaiTi" panose="02010609060101010101" pitchFamily="49" charset="-122"/>
                <a:ea typeface="KaiTi" panose="02010609060101010101" pitchFamily="49" charset="-122"/>
              </a:rPr>
              <a:t>　　池塘里有一群小蝌蚪，大大的脑袋，黑灰色的身子，甩着长长的尾巴，快活地游来游去。</a:t>
            </a:r>
            <a:br>
              <a:rPr lang="zh-CN" altLang="en-US" dirty="0">
                <a:solidFill>
                  <a:srgbClr val="014980"/>
                </a:solidFill>
                <a:latin typeface="KaiTi" panose="02010609060101010101" pitchFamily="49" charset="-122"/>
                <a:ea typeface="KaiTi" panose="02010609060101010101" pitchFamily="49" charset="-122"/>
              </a:rPr>
            </a:br>
            <a:r>
              <a:rPr lang="zh-CN" altLang="en-US" b="0" i="0" u="none" strike="noStrike" dirty="0">
                <a:solidFill>
                  <a:srgbClr val="014980"/>
                </a:solidFill>
                <a:effectLst/>
                <a:highlight>
                  <a:srgbClr val="FFFFFF"/>
                </a:highlight>
                <a:latin typeface="KaiTi" panose="02010609060101010101" pitchFamily="49" charset="-122"/>
                <a:ea typeface="KaiTi" panose="02010609060101010101" pitchFamily="49" charset="-122"/>
              </a:rPr>
              <a:t>　　小蝌蚪游哇游，过了几天，长出了两条后腿。他们看见鲤鱼妈妈在教小鲤鱼捕食，就迎上去，问：“鲤鱼阿姨，我们的妈妈在哪里？”鲤鱼妈妈说：“你们的妈妈四条腿，宽嘴巴。你们到那边去找吧！”</a:t>
            </a:r>
            <a:br>
              <a:rPr lang="zh-CN" altLang="en-US" dirty="0">
                <a:solidFill>
                  <a:srgbClr val="014980"/>
                </a:solidFill>
                <a:latin typeface="KaiTi" panose="02010609060101010101" pitchFamily="49" charset="-122"/>
                <a:ea typeface="KaiTi" panose="02010609060101010101" pitchFamily="49" charset="-122"/>
              </a:rPr>
            </a:br>
            <a:r>
              <a:rPr lang="zh-CN" altLang="en-US" b="0" i="0" u="none" strike="noStrike" dirty="0">
                <a:solidFill>
                  <a:srgbClr val="014980"/>
                </a:solidFill>
                <a:effectLst/>
                <a:highlight>
                  <a:srgbClr val="FFFFFF"/>
                </a:highlight>
                <a:latin typeface="KaiTi" panose="02010609060101010101" pitchFamily="49" charset="-122"/>
                <a:ea typeface="KaiTi" panose="02010609060101010101" pitchFamily="49" charset="-122"/>
              </a:rPr>
              <a:t>　　小蝌蚪游哇游，过了几天，长出了两条前腿。他们看见一只乌龟摆动着四条腿在水里游，连忙追上去，叫着：“妈妈，妈妈！”乌龟笑着说：“我不是你们的妈妈。你们的妈妈头顶上有两只大眼睛，披着绿衣裳。你们到那边去找吧！”</a:t>
            </a:r>
            <a:br>
              <a:rPr lang="zh-CN" altLang="en-US" dirty="0">
                <a:solidFill>
                  <a:srgbClr val="014980"/>
                </a:solidFill>
                <a:latin typeface="KaiTi" panose="02010609060101010101" pitchFamily="49" charset="-122"/>
                <a:ea typeface="KaiTi" panose="02010609060101010101" pitchFamily="49" charset="-122"/>
              </a:rPr>
            </a:br>
            <a:r>
              <a:rPr lang="zh-CN" altLang="en-US" b="0" i="0" u="none" strike="noStrike" dirty="0">
                <a:solidFill>
                  <a:srgbClr val="014980"/>
                </a:solidFill>
                <a:effectLst/>
                <a:highlight>
                  <a:srgbClr val="FFFFFF"/>
                </a:highlight>
                <a:latin typeface="KaiTi" panose="02010609060101010101" pitchFamily="49" charset="-122"/>
                <a:ea typeface="KaiTi" panose="02010609060101010101" pitchFamily="49" charset="-122"/>
              </a:rPr>
              <a:t>　　小蝌蚪游哇游，过了几天，尾巴变短了。他们看见</a:t>
            </a:r>
            <a:r>
              <a:rPr lang="en-US" altLang="zh-CN" b="0" i="0" u="none" strike="noStrike" dirty="0">
                <a:solidFill>
                  <a:srgbClr val="014980"/>
                </a:solidFill>
                <a:effectLst/>
                <a:highlight>
                  <a:srgbClr val="FFFFFF"/>
                </a:highlight>
                <a:latin typeface="KaiTi" panose="02010609060101010101" pitchFamily="49" charset="-122"/>
                <a:ea typeface="KaiTi" panose="02010609060101010101" pitchFamily="49" charset="-122"/>
              </a:rPr>
              <a:t>……</a:t>
            </a:r>
          </a:p>
          <a:p>
            <a:pPr marL="0" indent="0">
              <a:buNone/>
            </a:pPr>
            <a:endParaRPr kumimoji="1" lang="zh-CN" altLang="en-US" sz="2600" dirty="0">
              <a:solidFill>
                <a:srgbClr val="014980"/>
              </a:solidFill>
              <a:latin typeface="KaiTi" panose="02010609060101010101" pitchFamily="49" charset="-122"/>
              <a:ea typeface="KaiTi" panose="02010609060101010101" pitchFamily="49" charset="-122"/>
            </a:endParaRPr>
          </a:p>
        </p:txBody>
      </p:sp>
      <p:sp>
        <p:nvSpPr>
          <p:cNvPr id="2" name="文本框 1">
            <a:extLst>
              <a:ext uri="{FF2B5EF4-FFF2-40B4-BE49-F238E27FC236}">
                <a16:creationId xmlns:a16="http://schemas.microsoft.com/office/drawing/2014/main" id="{0669F2D9-13B4-6B30-B740-475BA0966FCA}"/>
              </a:ext>
            </a:extLst>
          </p:cNvPr>
          <p:cNvSpPr txBox="1"/>
          <p:nvPr/>
        </p:nvSpPr>
        <p:spPr>
          <a:xfrm>
            <a:off x="423862" y="593378"/>
            <a:ext cx="7974013" cy="523220"/>
          </a:xfrm>
          <a:prstGeom prst="rect">
            <a:avLst/>
          </a:prstGeom>
          <a:noFill/>
        </p:spPr>
        <p:txBody>
          <a:bodyPr wrap="square" rtlCol="0">
            <a:spAutoFit/>
          </a:bodyPr>
          <a:lstStyle/>
          <a:p>
            <a:r>
              <a:rPr kumimoji="1" lang="zh-CN" altLang="en-US" sz="2800" dirty="0">
                <a:solidFill>
                  <a:srgbClr val="014980"/>
                </a:solidFill>
              </a:rPr>
              <a:t>仔细阅读下面的短文，然后用</a:t>
            </a:r>
            <a:r>
              <a:rPr kumimoji="1" lang="en-US" altLang="zh-CN" sz="2800" dirty="0">
                <a:solidFill>
                  <a:srgbClr val="014980"/>
                </a:solidFill>
              </a:rPr>
              <a:t>400</a:t>
            </a:r>
            <a:r>
              <a:rPr kumimoji="1" lang="zh-CN" altLang="en-US" sz="2800" dirty="0">
                <a:solidFill>
                  <a:srgbClr val="014980"/>
                </a:solidFill>
              </a:rPr>
              <a:t>字把故事讲完。</a:t>
            </a:r>
            <a:endParaRPr kumimoji="1" lang="en-US" altLang="zh-CN" sz="2800" dirty="0">
              <a:solidFill>
                <a:srgbClr val="014980"/>
              </a:solidFill>
            </a:endParaRPr>
          </a:p>
        </p:txBody>
      </p:sp>
    </p:spTree>
    <p:extLst>
      <p:ext uri="{BB962C8B-B14F-4D97-AF65-F5344CB8AC3E}">
        <p14:creationId xmlns:p14="http://schemas.microsoft.com/office/powerpoint/2010/main" val="40088230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542A9A77-08A7-502F-5112-E4A325C1C6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8680" y="595859"/>
            <a:ext cx="2457349" cy="5036695"/>
          </a:xfrm>
          <a:prstGeom prst="rect">
            <a:avLst/>
          </a:prstGeom>
        </p:spPr>
      </p:pic>
      <p:sp>
        <p:nvSpPr>
          <p:cNvPr id="10" name="标题 1">
            <a:extLst>
              <a:ext uri="{FF2B5EF4-FFF2-40B4-BE49-F238E27FC236}">
                <a16:creationId xmlns:a16="http://schemas.microsoft.com/office/drawing/2014/main" id="{B744C0E1-02C2-F1C5-8500-86BAB58AF5A9}"/>
              </a:ext>
            </a:extLst>
          </p:cNvPr>
          <p:cNvSpPr txBox="1">
            <a:spLocks/>
          </p:cNvSpPr>
          <p:nvPr/>
        </p:nvSpPr>
        <p:spPr bwMode="auto">
          <a:xfrm>
            <a:off x="1247174" y="6051004"/>
            <a:ext cx="3865058" cy="422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zh-CN" altLang="en-US" sz="3200" dirty="0">
                <a:solidFill>
                  <a:srgbClr val="014980"/>
                </a:solidFill>
              </a:rPr>
              <a:t>欧菲菲 </a:t>
            </a:r>
          </a:p>
        </p:txBody>
      </p:sp>
      <p:sp>
        <p:nvSpPr>
          <p:cNvPr id="13" name="标题 1">
            <a:extLst>
              <a:ext uri="{FF2B5EF4-FFF2-40B4-BE49-F238E27FC236}">
                <a16:creationId xmlns:a16="http://schemas.microsoft.com/office/drawing/2014/main" id="{A11653BA-7BEB-D547-B157-BF0F4147ED5A}"/>
              </a:ext>
            </a:extLst>
          </p:cNvPr>
          <p:cNvSpPr txBox="1">
            <a:spLocks/>
          </p:cNvSpPr>
          <p:nvPr/>
        </p:nvSpPr>
        <p:spPr bwMode="auto">
          <a:xfrm>
            <a:off x="4420420" y="1769108"/>
            <a:ext cx="7610241" cy="191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4200" kern="1200">
                <a:solidFill>
                  <a:schemeClr val="tx2"/>
                </a:solidFill>
                <a:latin typeface="+mj-lt"/>
                <a:ea typeface="+mj-ea"/>
                <a:cs typeface="+mj-cs"/>
              </a:defRPr>
            </a:lvl1pPr>
            <a:lvl2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2pPr>
            <a:lvl3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3pPr>
            <a:lvl4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4pPr>
            <a:lvl5pPr algn="l" rtl="0" eaLnBrk="0" fontAlgn="base" hangingPunct="0">
              <a:spcBef>
                <a:spcPct val="0"/>
              </a:spcBef>
              <a:spcAft>
                <a:spcPct val="0"/>
              </a:spcAft>
              <a:defRPr sz="4200">
                <a:solidFill>
                  <a:schemeClr val="tx2"/>
                </a:solidFill>
                <a:latin typeface="Garamond" panose="02020404030301010803" pitchFamily="18" charset="0"/>
                <a:ea typeface="宋体" panose="02010600030101010101" pitchFamily="2" charset="-122"/>
              </a:defRPr>
            </a:lvl5pPr>
            <a:lvl6pPr marL="4572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6pPr>
            <a:lvl7pPr marL="9144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7pPr>
            <a:lvl8pPr marL="13716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8pPr>
            <a:lvl9pPr marL="1828800" algn="l" rtl="0" fontAlgn="base">
              <a:spcBef>
                <a:spcPct val="0"/>
              </a:spcBef>
              <a:spcAft>
                <a:spcPct val="0"/>
              </a:spcAft>
              <a:defRPr sz="4200">
                <a:solidFill>
                  <a:schemeClr val="tx2"/>
                </a:solidFill>
                <a:latin typeface="Garamond" panose="02020404030301010803" pitchFamily="18" charset="0"/>
                <a:ea typeface="宋体" panose="02010600030101010101" pitchFamily="2" charset="-122"/>
              </a:defRPr>
            </a:lvl9pPr>
          </a:lstStyle>
          <a:p>
            <a:r>
              <a:rPr lang="zh-CN" altLang="en-US" sz="3200" b="1" dirty="0">
                <a:solidFill>
                  <a:srgbClr val="014980"/>
                </a:solidFill>
              </a:rPr>
              <a:t>基于续论的汉语学生口语能力训练营</a:t>
            </a:r>
            <a:endParaRPr lang="en-US" altLang="zh-CN" sz="3200" b="1" dirty="0">
              <a:solidFill>
                <a:srgbClr val="014980"/>
              </a:solidFill>
            </a:endParaRPr>
          </a:p>
          <a:p>
            <a:r>
              <a:rPr lang="zh-CN" altLang="en-US" sz="3200" b="1" dirty="0">
                <a:solidFill>
                  <a:srgbClr val="014980"/>
                </a:solidFill>
              </a:rPr>
              <a:t>（</a:t>
            </a:r>
            <a:r>
              <a:rPr lang="zh-CN" altLang="en-US" sz="2400" b="1" dirty="0">
                <a:solidFill>
                  <a:srgbClr val="014980"/>
                </a:solidFill>
              </a:rPr>
              <a:t>兰卡斯特大学孔子学院特色训练项目</a:t>
            </a:r>
            <a:r>
              <a:rPr lang="zh-CN" altLang="en-US" sz="3200" b="1" dirty="0">
                <a:solidFill>
                  <a:srgbClr val="014980"/>
                </a:solidFill>
              </a:rPr>
              <a:t>）</a:t>
            </a:r>
          </a:p>
        </p:txBody>
      </p:sp>
    </p:spTree>
    <p:extLst>
      <p:ext uri="{BB962C8B-B14F-4D97-AF65-F5344CB8AC3E}">
        <p14:creationId xmlns:p14="http://schemas.microsoft.com/office/powerpoint/2010/main" val="3698618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51264" y="476270"/>
            <a:ext cx="10018713" cy="1216572"/>
          </a:xfrm>
        </p:spPr>
        <p:txBody>
          <a:bodyPr>
            <a:normAutofit/>
          </a:bodyPr>
          <a:lstStyle/>
          <a:p>
            <a:pPr algn="l"/>
            <a:r>
              <a:rPr lang="en-US" altLang="zh-CN" sz="5333" b="1" dirty="0">
                <a:solidFill>
                  <a:srgbClr val="014980"/>
                </a:solidFill>
              </a:rPr>
              <a:t>Conclusion</a:t>
            </a:r>
            <a:endParaRPr lang="zh-CN" altLang="en-US" sz="5333" dirty="0">
              <a:solidFill>
                <a:srgbClr val="014980"/>
              </a:solidFill>
            </a:endParaRPr>
          </a:p>
        </p:txBody>
      </p:sp>
      <p:sp>
        <p:nvSpPr>
          <p:cNvPr id="3" name="内容占位符 2"/>
          <p:cNvSpPr>
            <a:spLocks noGrp="1"/>
          </p:cNvSpPr>
          <p:nvPr>
            <p:ph idx="1"/>
          </p:nvPr>
        </p:nvSpPr>
        <p:spPr>
          <a:xfrm>
            <a:off x="851264" y="2108299"/>
            <a:ext cx="11050225" cy="4116269"/>
          </a:xfrm>
        </p:spPr>
        <p:txBody>
          <a:bodyPr>
            <a:normAutofit lnSpcReduction="10000"/>
          </a:bodyPr>
          <a:lstStyle/>
          <a:p>
            <a:pPr marL="0" indent="0">
              <a:buNone/>
            </a:pPr>
            <a:r>
              <a:rPr lang="en-US" altLang="zh-CN" sz="3600" dirty="0">
                <a:solidFill>
                  <a:srgbClr val="014980"/>
                </a:solidFill>
              </a:rPr>
              <a:t> Teaching by showing, learning by doing</a:t>
            </a:r>
          </a:p>
          <a:p>
            <a:pPr marL="0" indent="0">
              <a:buClr>
                <a:schemeClr val="tx1"/>
              </a:buClr>
              <a:buNone/>
            </a:pPr>
            <a:r>
              <a:rPr lang="en-US" altLang="zh-CN" sz="3600" dirty="0">
                <a:solidFill>
                  <a:srgbClr val="014980"/>
                </a:solidFill>
              </a:rPr>
              <a:t>               Learning by continuation= showing +</a:t>
            </a:r>
            <a:r>
              <a:rPr lang="zh-CN" altLang="en-US" sz="3600" dirty="0">
                <a:solidFill>
                  <a:srgbClr val="014980"/>
                </a:solidFill>
              </a:rPr>
              <a:t> </a:t>
            </a:r>
            <a:r>
              <a:rPr lang="en-US" altLang="zh-CN" sz="3600" dirty="0">
                <a:solidFill>
                  <a:srgbClr val="014980"/>
                </a:solidFill>
              </a:rPr>
              <a:t>doing</a:t>
            </a:r>
          </a:p>
          <a:p>
            <a:pPr marL="0" indent="0">
              <a:buClr>
                <a:schemeClr val="tx1"/>
              </a:buClr>
              <a:buNone/>
            </a:pPr>
            <a:endParaRPr lang="en-US" altLang="zh-CN" sz="3600" dirty="0">
              <a:solidFill>
                <a:srgbClr val="014980"/>
              </a:solidFill>
            </a:endParaRPr>
          </a:p>
          <a:p>
            <a:pPr marL="0" indent="0">
              <a:buClr>
                <a:schemeClr val="tx1"/>
              </a:buClr>
              <a:buNone/>
            </a:pPr>
            <a:r>
              <a:rPr lang="en-US" altLang="zh-CN" sz="3600" dirty="0">
                <a:solidFill>
                  <a:srgbClr val="014980"/>
                </a:solidFill>
              </a:rPr>
              <a:t>Continuation theory  ----  L2 Chinese instruction practice</a:t>
            </a:r>
          </a:p>
          <a:p>
            <a:pPr marL="0" indent="0">
              <a:buNone/>
            </a:pPr>
            <a:endParaRPr lang="en-US" altLang="zh-CN" sz="3600" dirty="0">
              <a:solidFill>
                <a:srgbClr val="014980"/>
              </a:solidFill>
            </a:endParaRPr>
          </a:p>
          <a:p>
            <a:pPr marL="0" indent="0">
              <a:buNone/>
            </a:pPr>
            <a:r>
              <a:rPr lang="en-US" altLang="zh-CN" sz="3600" dirty="0">
                <a:solidFill>
                  <a:srgbClr val="014980"/>
                </a:solidFill>
              </a:rPr>
              <a:t>The </a:t>
            </a:r>
            <a:r>
              <a:rPr lang="en-US" altLang="zh-CN" sz="3600" i="1" dirty="0">
                <a:solidFill>
                  <a:srgbClr val="014980"/>
                </a:solidFill>
              </a:rPr>
              <a:t>xu</a:t>
            </a:r>
            <a:r>
              <a:rPr lang="en-US" altLang="zh-CN" sz="3600" dirty="0">
                <a:solidFill>
                  <a:srgbClr val="014980"/>
                </a:solidFill>
              </a:rPr>
              <a:t>-argument opens up a new avenue for L2 Chinese learning and teaching</a:t>
            </a:r>
            <a:r>
              <a:rPr lang="zh-CN" altLang="en-US" sz="3600" dirty="0">
                <a:solidFill>
                  <a:srgbClr val="014980"/>
                </a:solidFill>
              </a:rPr>
              <a:t>？</a:t>
            </a:r>
            <a:endParaRPr lang="en-US" altLang="zh-CN" sz="3600" dirty="0">
              <a:solidFill>
                <a:srgbClr val="014980"/>
              </a:solidFill>
            </a:endParaRPr>
          </a:p>
          <a:p>
            <a:pPr>
              <a:buClr>
                <a:schemeClr val="tx1"/>
              </a:buClr>
              <a:buFont typeface="Wingdings" panose="05000000000000000000" pitchFamily="2" charset="2"/>
              <a:buChar char="ü"/>
            </a:pPr>
            <a:endParaRPr lang="en-US" altLang="zh-CN" sz="3600" dirty="0"/>
          </a:p>
        </p:txBody>
      </p:sp>
    </p:spTree>
    <p:extLst>
      <p:ext uri="{BB962C8B-B14F-4D97-AF65-F5344CB8AC3E}">
        <p14:creationId xmlns:p14="http://schemas.microsoft.com/office/powerpoint/2010/main" val="115602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down)">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228671" y="1042396"/>
            <a:ext cx="10829980" cy="3943351"/>
          </a:xfrm>
        </p:spPr>
        <p:txBody>
          <a:bodyPr>
            <a:noAutofit/>
          </a:bodyPr>
          <a:lstStyle/>
          <a:p>
            <a:pPr>
              <a:buFont typeface="+mj-lt"/>
              <a:buAutoNum type="arabicPeriod"/>
            </a:pPr>
            <a:r>
              <a:rPr lang="en-US" altLang="zh-CN" sz="2000" dirty="0">
                <a:solidFill>
                  <a:srgbClr val="014980"/>
                </a:solidFill>
                <a:latin typeface="Arial" panose="020B0604020202020204" pitchFamily="34" charset="0"/>
                <a:cs typeface="Arial" panose="020B0604020202020204" pitchFamily="34" charset="0"/>
              </a:rPr>
              <a:t>Anderson, J. 1976. </a:t>
            </a:r>
            <a:r>
              <a:rPr lang="en-US" altLang="zh-CN" sz="2000" i="1" dirty="0">
                <a:solidFill>
                  <a:srgbClr val="014980"/>
                </a:solidFill>
                <a:latin typeface="Arial" panose="020B0604020202020204" pitchFamily="34" charset="0"/>
                <a:cs typeface="Arial" panose="020B0604020202020204" pitchFamily="34" charset="0"/>
              </a:rPr>
              <a:t>Language, memory, and thought</a:t>
            </a:r>
            <a:r>
              <a:rPr lang="en-US" altLang="zh-CN" sz="2000" dirty="0">
                <a:solidFill>
                  <a:srgbClr val="014980"/>
                </a:solidFill>
                <a:latin typeface="Arial" panose="020B0604020202020204" pitchFamily="34" charset="0"/>
                <a:cs typeface="Arial" panose="020B0604020202020204" pitchFamily="34" charset="0"/>
              </a:rPr>
              <a:t>. </a:t>
            </a:r>
            <a:r>
              <a:rPr lang="en-US" altLang="zh-CN" sz="2000" dirty="0" err="1">
                <a:solidFill>
                  <a:srgbClr val="014980"/>
                </a:solidFill>
                <a:latin typeface="Arial" panose="020B0604020202020204" pitchFamily="34" charset="0"/>
                <a:cs typeface="Arial" panose="020B0604020202020204" pitchFamily="34" charset="0"/>
              </a:rPr>
              <a:t>Halesdale</a:t>
            </a:r>
            <a:r>
              <a:rPr lang="en-US" altLang="zh-CN" sz="2000" dirty="0">
                <a:solidFill>
                  <a:srgbClr val="014980"/>
                </a:solidFill>
                <a:latin typeface="Arial" panose="020B0604020202020204" pitchFamily="34" charset="0"/>
                <a:cs typeface="Arial" panose="020B0604020202020204" pitchFamily="34" charset="0"/>
              </a:rPr>
              <a:t>, N. J.: Lawrence Erlbaum. </a:t>
            </a:r>
          </a:p>
          <a:p>
            <a:pPr>
              <a:buFont typeface="+mj-lt"/>
              <a:buAutoNum type="arabicPeriod"/>
            </a:pPr>
            <a:r>
              <a:rPr lang="en-US" altLang="zh-CN" sz="2000" dirty="0">
                <a:solidFill>
                  <a:srgbClr val="014980"/>
                </a:solidFill>
                <a:latin typeface="Arial" panose="020B0604020202020204" pitchFamily="34" charset="0"/>
                <a:cs typeface="Arial" panose="020B0604020202020204" pitchFamily="34" charset="0"/>
              </a:rPr>
              <a:t>Halliday, M. 1973. The functional basis of language. In B. Bernstein (ed.). C</a:t>
            </a:r>
            <a:r>
              <a:rPr lang="en-US" altLang="zh-CN" sz="2000" i="1" dirty="0">
                <a:solidFill>
                  <a:srgbClr val="014980"/>
                </a:solidFill>
                <a:latin typeface="Arial" panose="020B0604020202020204" pitchFamily="34" charset="0"/>
                <a:cs typeface="Arial" panose="020B0604020202020204" pitchFamily="34" charset="0"/>
              </a:rPr>
              <a:t>lass, codes and control, vol. II</a:t>
            </a:r>
            <a:r>
              <a:rPr lang="en-US" altLang="zh-CN" sz="2000" dirty="0">
                <a:solidFill>
                  <a:srgbClr val="014980"/>
                </a:solidFill>
                <a:latin typeface="Arial" panose="020B0604020202020204" pitchFamily="34" charset="0"/>
                <a:cs typeface="Arial" panose="020B0604020202020204" pitchFamily="34" charset="0"/>
              </a:rPr>
              <a:t> [C]. London: Routledge and Kegan Paul.</a:t>
            </a:r>
          </a:p>
          <a:p>
            <a:pPr>
              <a:buFont typeface="+mj-lt"/>
              <a:buAutoNum type="arabicPeriod"/>
            </a:pPr>
            <a:r>
              <a:rPr lang="en-US" altLang="zh-CN" sz="2000" dirty="0">
                <a:solidFill>
                  <a:srgbClr val="014980"/>
                </a:solidFill>
                <a:latin typeface="Arial" panose="020B0604020202020204" pitchFamily="34" charset="0"/>
                <a:cs typeface="Arial" panose="020B0604020202020204" pitchFamily="34" charset="0"/>
              </a:rPr>
              <a:t>Halliday, M. 1975. </a:t>
            </a:r>
            <a:r>
              <a:rPr lang="en-US" altLang="zh-CN" sz="2000" i="1" dirty="0">
                <a:solidFill>
                  <a:srgbClr val="014980"/>
                </a:solidFill>
                <a:latin typeface="Arial" panose="020B0604020202020204" pitchFamily="34" charset="0"/>
                <a:cs typeface="Arial" panose="020B0604020202020204" pitchFamily="34" charset="0"/>
              </a:rPr>
              <a:t>Learning how to mean: Explorations in the development of language</a:t>
            </a:r>
            <a:r>
              <a:rPr lang="en-US" altLang="zh-CN" sz="2000" dirty="0">
                <a:solidFill>
                  <a:srgbClr val="014980"/>
                </a:solidFill>
                <a:latin typeface="Arial" panose="020B0604020202020204" pitchFamily="34" charset="0"/>
                <a:cs typeface="Arial" panose="020B0604020202020204" pitchFamily="34" charset="0"/>
              </a:rPr>
              <a:t>. London: Arnold.</a:t>
            </a:r>
          </a:p>
          <a:p>
            <a:pPr>
              <a:buFont typeface="+mj-lt"/>
              <a:buAutoNum type="arabicPeriod"/>
            </a:pPr>
            <a:r>
              <a:rPr lang="en-US" altLang="zh-CN" sz="2000" dirty="0">
                <a:solidFill>
                  <a:srgbClr val="014980"/>
                </a:solidFill>
                <a:latin typeface="Arial" panose="020B0604020202020204" pitchFamily="34" charset="0"/>
                <a:cs typeface="Arial" panose="020B0604020202020204" pitchFamily="34" charset="0"/>
              </a:rPr>
              <a:t>Larsen-Freeman, D. (2003). </a:t>
            </a:r>
            <a:r>
              <a:rPr lang="en-US" altLang="zh-CN" sz="2000" i="1" dirty="0">
                <a:solidFill>
                  <a:srgbClr val="014980"/>
                </a:solidFill>
                <a:latin typeface="Arial" panose="020B0604020202020204" pitchFamily="34" charset="0"/>
                <a:cs typeface="Arial" panose="020B0604020202020204" pitchFamily="34" charset="0"/>
              </a:rPr>
              <a:t>Teaching language from grammar to </a:t>
            </a:r>
            <a:r>
              <a:rPr lang="en-US" altLang="zh-CN" sz="2000" i="1" dirty="0" err="1">
                <a:solidFill>
                  <a:srgbClr val="014980"/>
                </a:solidFill>
                <a:latin typeface="Arial" panose="020B0604020202020204" pitchFamily="34" charset="0"/>
                <a:cs typeface="Arial" panose="020B0604020202020204" pitchFamily="34" charset="0"/>
              </a:rPr>
              <a:t>grammaring</a:t>
            </a:r>
            <a:r>
              <a:rPr lang="en-US" altLang="zh-CN" sz="2000" dirty="0">
                <a:solidFill>
                  <a:srgbClr val="014980"/>
                </a:solidFill>
                <a:latin typeface="Arial" panose="020B0604020202020204" pitchFamily="34" charset="0"/>
                <a:cs typeface="Arial" panose="020B0604020202020204" pitchFamily="34" charset="0"/>
              </a:rPr>
              <a:t>. Boston, MA Thompson-</a:t>
            </a:r>
            <a:r>
              <a:rPr lang="en-US" altLang="zh-CN" sz="2000" dirty="0" err="1">
                <a:solidFill>
                  <a:srgbClr val="014980"/>
                </a:solidFill>
                <a:latin typeface="Arial" panose="020B0604020202020204" pitchFamily="34" charset="0"/>
                <a:cs typeface="Arial" panose="020B0604020202020204" pitchFamily="34" charset="0"/>
              </a:rPr>
              <a:t>Heinle</a:t>
            </a:r>
            <a:r>
              <a:rPr lang="en-US" altLang="zh-CN" sz="2000" dirty="0">
                <a:solidFill>
                  <a:srgbClr val="014980"/>
                </a:solidFill>
                <a:latin typeface="Arial" panose="020B0604020202020204" pitchFamily="34" charset="0"/>
                <a:cs typeface="Arial" panose="020B0604020202020204" pitchFamily="34" charset="0"/>
              </a:rPr>
              <a:t>.</a:t>
            </a:r>
            <a:endParaRPr lang="zh-CN" altLang="zh-CN" sz="2000" dirty="0">
              <a:solidFill>
                <a:srgbClr val="014980"/>
              </a:solidFill>
              <a:latin typeface="Arial" panose="020B0604020202020204" pitchFamily="34" charset="0"/>
              <a:cs typeface="Arial" panose="020B0604020202020204" pitchFamily="34" charset="0"/>
            </a:endParaRPr>
          </a:p>
          <a:p>
            <a:pPr>
              <a:buFont typeface="+mj-lt"/>
              <a:buAutoNum type="arabicPeriod"/>
            </a:pPr>
            <a:r>
              <a:rPr lang="en-US" altLang="zh-CN" sz="2000" dirty="0">
                <a:solidFill>
                  <a:srgbClr val="014980"/>
                </a:solidFill>
                <a:latin typeface="Arial" panose="020B0604020202020204" pitchFamily="34" charset="0"/>
                <a:cs typeface="Arial" panose="020B0604020202020204" pitchFamily="34" charset="0"/>
              </a:rPr>
              <a:t>Long, M. 1991. Focus on form: A design feature in language teaching methodology. In K. de Bot, R. Ginsberg &amp;C. </a:t>
            </a:r>
            <a:r>
              <a:rPr lang="en-US" altLang="zh-CN" sz="2000" dirty="0" err="1">
                <a:solidFill>
                  <a:srgbClr val="014980"/>
                </a:solidFill>
                <a:latin typeface="Arial" panose="020B0604020202020204" pitchFamily="34" charset="0"/>
                <a:cs typeface="Arial" panose="020B0604020202020204" pitchFamily="34" charset="0"/>
              </a:rPr>
              <a:t>Kramtch</a:t>
            </a:r>
            <a:r>
              <a:rPr lang="en-US" altLang="zh-CN" sz="2000" dirty="0">
                <a:solidFill>
                  <a:srgbClr val="014980"/>
                </a:solidFill>
                <a:latin typeface="Arial" panose="020B0604020202020204" pitchFamily="34" charset="0"/>
                <a:cs typeface="Arial" panose="020B0604020202020204" pitchFamily="34" charset="0"/>
              </a:rPr>
              <a:t>(eds.).</a:t>
            </a:r>
            <a:r>
              <a:rPr lang="en-US" altLang="zh-CN" sz="2000" i="1" dirty="0">
                <a:solidFill>
                  <a:srgbClr val="014980"/>
                </a:solidFill>
                <a:latin typeface="Arial" panose="020B0604020202020204" pitchFamily="34" charset="0"/>
                <a:cs typeface="Arial" panose="020B0604020202020204" pitchFamily="34" charset="0"/>
              </a:rPr>
              <a:t>Foreign language research in cross-cultural perspective</a:t>
            </a:r>
            <a:r>
              <a:rPr lang="en-US" altLang="zh-CN" sz="2000" dirty="0">
                <a:solidFill>
                  <a:srgbClr val="014980"/>
                </a:solidFill>
                <a:latin typeface="Arial" panose="020B0604020202020204" pitchFamily="34" charset="0"/>
                <a:cs typeface="Arial" panose="020B0604020202020204" pitchFamily="34" charset="0"/>
              </a:rPr>
              <a:t> [C]. Amsterdam: John Benjamins.</a:t>
            </a:r>
            <a:endParaRPr lang="zh-CN" altLang="zh-CN" sz="2000" dirty="0">
              <a:solidFill>
                <a:srgbClr val="014980"/>
              </a:solidFill>
              <a:latin typeface="Arial" panose="020B0604020202020204" pitchFamily="34" charset="0"/>
              <a:cs typeface="Arial" panose="020B0604020202020204" pitchFamily="34" charset="0"/>
            </a:endParaRPr>
          </a:p>
          <a:p>
            <a:pPr>
              <a:buFont typeface="+mj-lt"/>
              <a:buAutoNum type="arabicPeriod"/>
            </a:pPr>
            <a:r>
              <a:rPr lang="en-US" altLang="zh-CN" sz="2000" dirty="0">
                <a:solidFill>
                  <a:srgbClr val="014980"/>
                </a:solidFill>
                <a:latin typeface="Arial" panose="020B0604020202020204" pitchFamily="34" charset="0"/>
                <a:cs typeface="Arial" panose="020B0604020202020204" pitchFamily="34" charset="0"/>
              </a:rPr>
              <a:t>Pickering, M. J., &amp; </a:t>
            </a:r>
            <a:r>
              <a:rPr lang="en-US" altLang="zh-CN" sz="2000" dirty="0" err="1">
                <a:solidFill>
                  <a:srgbClr val="014980"/>
                </a:solidFill>
                <a:latin typeface="Arial" panose="020B0604020202020204" pitchFamily="34" charset="0"/>
                <a:cs typeface="Arial" panose="020B0604020202020204" pitchFamily="34" charset="0"/>
              </a:rPr>
              <a:t>Garrod</a:t>
            </a:r>
            <a:r>
              <a:rPr lang="en-US" altLang="zh-CN" sz="2000" dirty="0">
                <a:solidFill>
                  <a:srgbClr val="014980"/>
                </a:solidFill>
                <a:latin typeface="Arial" panose="020B0604020202020204" pitchFamily="34" charset="0"/>
                <a:cs typeface="Arial" panose="020B0604020202020204" pitchFamily="34" charset="0"/>
              </a:rPr>
              <a:t>, S. 2004. Toward a mechanistic psychology of dialogue. </a:t>
            </a:r>
            <a:r>
              <a:rPr lang="en-US" altLang="zh-CN" sz="2000" i="1" dirty="0">
                <a:solidFill>
                  <a:srgbClr val="014980"/>
                </a:solidFill>
                <a:latin typeface="Arial" panose="020B0604020202020204" pitchFamily="34" charset="0"/>
                <a:cs typeface="Arial" panose="020B0604020202020204" pitchFamily="34" charset="0"/>
              </a:rPr>
              <a:t>Behavioral and Brain Sciences</a:t>
            </a:r>
            <a:r>
              <a:rPr lang="en-US" altLang="zh-CN" sz="2000" dirty="0">
                <a:solidFill>
                  <a:srgbClr val="014980"/>
                </a:solidFill>
                <a:latin typeface="Arial" panose="020B0604020202020204" pitchFamily="34" charset="0"/>
                <a:cs typeface="Arial" panose="020B0604020202020204" pitchFamily="34" charset="0"/>
              </a:rPr>
              <a:t>, 27: 169-226.</a:t>
            </a:r>
          </a:p>
          <a:p>
            <a:pPr>
              <a:buFont typeface="+mj-lt"/>
              <a:buAutoNum type="arabicPeriod"/>
            </a:pPr>
            <a:r>
              <a:rPr lang="en-US" altLang="zh-CN" sz="2000" dirty="0">
                <a:solidFill>
                  <a:srgbClr val="014980"/>
                </a:solidFill>
                <a:latin typeface="Arial" panose="020B0604020202020204" pitchFamily="34" charset="0"/>
                <a:cs typeface="Arial" panose="020B0604020202020204" pitchFamily="34" charset="0"/>
              </a:rPr>
              <a:t>Vygotsky, L.S. 1962. </a:t>
            </a:r>
            <a:r>
              <a:rPr lang="en-US" altLang="zh-CN" sz="2000" i="1" dirty="0">
                <a:solidFill>
                  <a:srgbClr val="014980"/>
                </a:solidFill>
                <a:latin typeface="Arial" panose="020B0604020202020204" pitchFamily="34" charset="0"/>
                <a:cs typeface="Arial" panose="020B0604020202020204" pitchFamily="34" charset="0"/>
              </a:rPr>
              <a:t>Thought and language</a:t>
            </a:r>
            <a:r>
              <a:rPr lang="en-US" altLang="zh-CN" sz="2000" dirty="0">
                <a:solidFill>
                  <a:srgbClr val="014980"/>
                </a:solidFill>
                <a:latin typeface="Arial" panose="020B0604020202020204" pitchFamily="34" charset="0"/>
                <a:cs typeface="Arial" panose="020B0604020202020204" pitchFamily="34" charset="0"/>
              </a:rPr>
              <a:t>. Cambridge, MA: MIT Press.</a:t>
            </a:r>
          </a:p>
          <a:p>
            <a:pPr>
              <a:buFont typeface="+mj-lt"/>
              <a:buAutoNum type="arabicPeriod"/>
            </a:pPr>
            <a:r>
              <a:rPr lang="en-US" altLang="zh-CN" sz="2000" dirty="0">
                <a:solidFill>
                  <a:srgbClr val="014980"/>
                </a:solidFill>
                <a:latin typeface="Arial" panose="020B0604020202020204" pitchFamily="34" charset="0"/>
                <a:cs typeface="Arial" panose="020B0604020202020204" pitchFamily="34" charset="0"/>
              </a:rPr>
              <a:t>Wang, C &amp; Wang, M. 2015.Alignment effect on L2 written production, </a:t>
            </a:r>
            <a:r>
              <a:rPr lang="en-US" altLang="zh-CN" sz="2000" i="1" dirty="0">
                <a:solidFill>
                  <a:srgbClr val="014980"/>
                </a:solidFill>
                <a:latin typeface="Arial" panose="020B0604020202020204" pitchFamily="34" charset="0"/>
                <a:cs typeface="Arial" panose="020B0604020202020204" pitchFamily="34" charset="0"/>
              </a:rPr>
              <a:t>Applied Linguistics,</a:t>
            </a:r>
            <a:r>
              <a:rPr lang="en-US" altLang="zh-CN" sz="2000" dirty="0">
                <a:solidFill>
                  <a:srgbClr val="014980"/>
                </a:solidFill>
                <a:latin typeface="Arial" panose="020B0604020202020204" pitchFamily="34" charset="0"/>
                <a:cs typeface="Arial" panose="020B0604020202020204" pitchFamily="34" charset="0"/>
              </a:rPr>
              <a:t> 36/5:503-526.</a:t>
            </a:r>
          </a:p>
          <a:p>
            <a:pPr>
              <a:buFont typeface="+mj-lt"/>
              <a:buAutoNum type="arabicPeriod"/>
            </a:pPr>
            <a:r>
              <a:rPr lang="en-US" altLang="zh-CN" sz="2000" dirty="0" err="1">
                <a:solidFill>
                  <a:srgbClr val="014980"/>
                </a:solidFill>
                <a:latin typeface="Arial" panose="020B0604020202020204" pitchFamily="34" charset="0"/>
                <a:cs typeface="Arial" panose="020B0604020202020204" pitchFamily="34" charset="0"/>
              </a:rPr>
              <a:t>Widdowson</a:t>
            </a:r>
            <a:r>
              <a:rPr lang="en-US" altLang="zh-CN" sz="2000" dirty="0">
                <a:solidFill>
                  <a:srgbClr val="014980"/>
                </a:solidFill>
                <a:latin typeface="Arial" panose="020B0604020202020204" pitchFamily="34" charset="0"/>
                <a:cs typeface="Arial" panose="020B0604020202020204" pitchFamily="34" charset="0"/>
              </a:rPr>
              <a:t>, H. 1978. </a:t>
            </a:r>
            <a:r>
              <a:rPr lang="en-US" altLang="zh-CN" sz="2000" i="1" dirty="0">
                <a:solidFill>
                  <a:srgbClr val="014980"/>
                </a:solidFill>
                <a:latin typeface="Arial" panose="020B0604020202020204" pitchFamily="34" charset="0"/>
                <a:cs typeface="Arial" panose="020B0604020202020204" pitchFamily="34" charset="0"/>
              </a:rPr>
              <a:t>Teaching language as communication</a:t>
            </a:r>
            <a:r>
              <a:rPr lang="en-US" altLang="zh-CN" sz="2000" dirty="0">
                <a:solidFill>
                  <a:srgbClr val="014980"/>
                </a:solidFill>
                <a:latin typeface="Arial" panose="020B0604020202020204" pitchFamily="34" charset="0"/>
                <a:cs typeface="Arial" panose="020B0604020202020204" pitchFamily="34" charset="0"/>
              </a:rPr>
              <a:t>. Oxford: Oxford University.</a:t>
            </a:r>
          </a:p>
        </p:txBody>
      </p:sp>
      <p:sp>
        <p:nvSpPr>
          <p:cNvPr id="2" name="文本框 1">
            <a:extLst>
              <a:ext uri="{FF2B5EF4-FFF2-40B4-BE49-F238E27FC236}">
                <a16:creationId xmlns:a16="http://schemas.microsoft.com/office/drawing/2014/main" id="{582B34C9-FDFB-2A07-016E-84F70573C907}"/>
              </a:ext>
            </a:extLst>
          </p:cNvPr>
          <p:cNvSpPr txBox="1"/>
          <p:nvPr/>
        </p:nvSpPr>
        <p:spPr>
          <a:xfrm>
            <a:off x="719138" y="283968"/>
            <a:ext cx="2288126" cy="615553"/>
          </a:xfrm>
          <a:prstGeom prst="rect">
            <a:avLst/>
          </a:prstGeom>
          <a:noFill/>
        </p:spPr>
        <p:txBody>
          <a:bodyPr wrap="none" lIns="0" tIns="0" rIns="0" bIns="0" rtlCol="0">
            <a:spAutoFit/>
          </a:bodyPr>
          <a:lstStyle/>
          <a:p>
            <a:pPr algn="ctr"/>
            <a:r>
              <a:rPr lang="en-US" altLang="zh-CN" sz="4000" dirty="0">
                <a:solidFill>
                  <a:srgbClr val="014980"/>
                </a:solidFill>
              </a:rPr>
              <a:t>References</a:t>
            </a:r>
          </a:p>
        </p:txBody>
      </p:sp>
    </p:spTree>
    <p:extLst>
      <p:ext uri="{BB962C8B-B14F-4D97-AF65-F5344CB8AC3E}">
        <p14:creationId xmlns:p14="http://schemas.microsoft.com/office/powerpoint/2010/main" val="125877642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45E1B52-8F8A-4B63-B529-AB1C1BCB03C6}"/>
              </a:ext>
            </a:extLst>
          </p:cNvPr>
          <p:cNvSpPr txBox="1"/>
          <p:nvPr/>
        </p:nvSpPr>
        <p:spPr>
          <a:xfrm>
            <a:off x="4333354" y="2813449"/>
            <a:ext cx="3352008" cy="830997"/>
          </a:xfrm>
          <a:prstGeom prst="rect">
            <a:avLst/>
          </a:prstGeom>
          <a:noFill/>
        </p:spPr>
        <p:txBody>
          <a:bodyPr wrap="none" lIns="0" tIns="0" rIns="0" bIns="0" rtlCol="0">
            <a:spAutoFit/>
          </a:bodyPr>
          <a:lstStyle/>
          <a:p>
            <a:pPr algn="ctr"/>
            <a:r>
              <a:rPr lang="en-US" altLang="zh-CN" sz="5400" dirty="0">
                <a:solidFill>
                  <a:schemeClr val="bg1"/>
                </a:solidFill>
              </a:rPr>
              <a:t>THANK YOU</a:t>
            </a:r>
          </a:p>
        </p:txBody>
      </p:sp>
    </p:spTree>
    <p:extLst>
      <p:ext uri="{BB962C8B-B14F-4D97-AF65-F5344CB8AC3E}">
        <p14:creationId xmlns:p14="http://schemas.microsoft.com/office/powerpoint/2010/main" val="24603615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a16="http://schemas.microsoft.com/office/drawing/2014/main" id="{945E1B52-8F8A-4B63-B529-AB1C1BCB03C6}"/>
              </a:ext>
            </a:extLst>
          </p:cNvPr>
          <p:cNvSpPr txBox="1"/>
          <p:nvPr/>
        </p:nvSpPr>
        <p:spPr>
          <a:xfrm>
            <a:off x="2333500" y="1953222"/>
            <a:ext cx="7259955" cy="1661993"/>
          </a:xfrm>
          <a:prstGeom prst="rect">
            <a:avLst/>
          </a:prstGeom>
          <a:noFill/>
        </p:spPr>
        <p:txBody>
          <a:bodyPr wrap="square" lIns="0" tIns="0" rIns="0" bIns="0" rtlCol="0">
            <a:spAutoFit/>
          </a:bodyPr>
          <a:lstStyle/>
          <a:p>
            <a:pPr algn="ctr"/>
            <a:r>
              <a:rPr lang="zh-CN" altLang="en-US" sz="5400" dirty="0">
                <a:solidFill>
                  <a:schemeClr val="bg1"/>
                </a:solidFill>
              </a:rPr>
              <a:t>续</a:t>
            </a:r>
            <a:endParaRPr lang="en-US" altLang="zh-CN" sz="5400" dirty="0">
              <a:solidFill>
                <a:schemeClr val="bg1"/>
              </a:solidFill>
            </a:endParaRPr>
          </a:p>
          <a:p>
            <a:pPr algn="ctr"/>
            <a:r>
              <a:rPr lang="en-US" altLang="zh-CN" sz="5400" dirty="0">
                <a:solidFill>
                  <a:schemeClr val="bg1"/>
                </a:solidFill>
              </a:rPr>
              <a:t>continuation</a:t>
            </a:r>
            <a:endParaRPr lang="zh-CN" altLang="en-US" sz="5400" dirty="0">
              <a:solidFill>
                <a:schemeClr val="bg1"/>
              </a:solidFill>
            </a:endParaRPr>
          </a:p>
        </p:txBody>
      </p:sp>
    </p:spTree>
    <p:extLst>
      <p:ext uri="{BB962C8B-B14F-4D97-AF65-F5344CB8AC3E}">
        <p14:creationId xmlns:p14="http://schemas.microsoft.com/office/powerpoint/2010/main" val="16314796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52865681-9E5C-04CD-4B22-FA7B991C505F}"/>
              </a:ext>
            </a:extLst>
          </p:cNvPr>
          <p:cNvSpPr>
            <a:spLocks noGrp="1"/>
          </p:cNvSpPr>
          <p:nvPr>
            <p:ph sz="half" idx="1"/>
          </p:nvPr>
        </p:nvSpPr>
        <p:spPr>
          <a:xfrm>
            <a:off x="323593" y="1281678"/>
            <a:ext cx="8800240" cy="4640772"/>
          </a:xfrm>
        </p:spPr>
        <p:txBody>
          <a:bodyPr>
            <a:noAutofit/>
          </a:bodyPr>
          <a:lstStyle/>
          <a:p>
            <a:pPr marL="0" indent="0">
              <a:lnSpc>
                <a:spcPct val="150000"/>
              </a:lnSpc>
              <a:buNone/>
            </a:pPr>
            <a:r>
              <a:rPr lang="zh-CN" altLang="en-US" sz="3200" dirty="0">
                <a:solidFill>
                  <a:srgbClr val="014980"/>
                </a:solidFill>
                <a:latin typeface="华文楷体" panose="02010600040101010101" pitchFamily="2" charset="-122"/>
                <a:ea typeface="华文楷体" panose="02010600040101010101" pitchFamily="2" charset="-122"/>
              </a:rPr>
              <a:t>续，“连也”。</a:t>
            </a:r>
            <a:r>
              <a:rPr lang="en-US" altLang="zh-CN" sz="3200" dirty="0">
                <a:solidFill>
                  <a:srgbClr val="014980"/>
                </a:solidFill>
                <a:latin typeface="华文楷体" panose="02010600040101010101" pitchFamily="2" charset="-122"/>
                <a:ea typeface="华文楷体" panose="02010600040101010101" pitchFamily="2" charset="-122"/>
              </a:rPr>
              <a:t>《</a:t>
            </a:r>
            <a:r>
              <a:rPr lang="zh-CN" altLang="en-US" sz="3200" dirty="0">
                <a:solidFill>
                  <a:srgbClr val="014980"/>
                </a:solidFill>
                <a:latin typeface="华文楷体" panose="02010600040101010101" pitchFamily="2" charset="-122"/>
                <a:ea typeface="华文楷体" panose="02010600040101010101" pitchFamily="2" charset="-122"/>
              </a:rPr>
              <a:t>说文</a:t>
            </a:r>
            <a:r>
              <a:rPr lang="en-US" altLang="zh-CN" sz="3200" dirty="0">
                <a:solidFill>
                  <a:srgbClr val="014980"/>
                </a:solidFill>
                <a:latin typeface="华文楷体" panose="02010600040101010101" pitchFamily="2" charset="-122"/>
                <a:ea typeface="华文楷体" panose="02010600040101010101" pitchFamily="2" charset="-122"/>
              </a:rPr>
              <a:t>》</a:t>
            </a:r>
          </a:p>
          <a:p>
            <a:pPr marL="0" indent="0">
              <a:lnSpc>
                <a:spcPct val="150000"/>
              </a:lnSpc>
              <a:buNone/>
            </a:pPr>
            <a:r>
              <a:rPr lang="zh-CN" altLang="en-US" sz="3200" dirty="0">
                <a:solidFill>
                  <a:srgbClr val="014980"/>
                </a:solidFill>
                <a:latin typeface="华文楷体" panose="02010600040101010101" pitchFamily="2" charset="-122"/>
                <a:ea typeface="华文楷体" panose="02010600040101010101" pitchFamily="2" charset="-122"/>
              </a:rPr>
              <a:t>续，“继也”。</a:t>
            </a:r>
            <a:r>
              <a:rPr lang="en-US" altLang="zh-CN" sz="3200" dirty="0">
                <a:solidFill>
                  <a:srgbClr val="014980"/>
                </a:solidFill>
                <a:latin typeface="华文楷体" panose="02010600040101010101" pitchFamily="2" charset="-122"/>
                <a:ea typeface="华文楷体" panose="02010600040101010101" pitchFamily="2" charset="-122"/>
              </a:rPr>
              <a:t>《</a:t>
            </a:r>
            <a:r>
              <a:rPr lang="zh-CN" altLang="en-US" sz="3200" dirty="0">
                <a:solidFill>
                  <a:srgbClr val="014980"/>
                </a:solidFill>
                <a:latin typeface="华文楷体" panose="02010600040101010101" pitchFamily="2" charset="-122"/>
                <a:ea typeface="华文楷体" panose="02010600040101010101" pitchFamily="2" charset="-122"/>
              </a:rPr>
              <a:t>尔雅</a:t>
            </a:r>
            <a:r>
              <a:rPr lang="en-US" altLang="zh-CN" sz="3200" dirty="0">
                <a:solidFill>
                  <a:srgbClr val="014980"/>
                </a:solidFill>
                <a:latin typeface="华文楷体" panose="02010600040101010101" pitchFamily="2" charset="-122"/>
                <a:ea typeface="华文楷体" panose="02010600040101010101" pitchFamily="2" charset="-122"/>
              </a:rPr>
              <a:t>》</a:t>
            </a:r>
          </a:p>
          <a:p>
            <a:pPr marL="0" indent="0">
              <a:lnSpc>
                <a:spcPct val="150000"/>
              </a:lnSpc>
              <a:buNone/>
            </a:pPr>
            <a:r>
              <a:rPr lang="zh-CN" altLang="en-US" sz="3200" dirty="0">
                <a:solidFill>
                  <a:srgbClr val="014980"/>
                </a:solidFill>
                <a:latin typeface="华文楷体" panose="02010600040101010101" pitchFamily="2" charset="-122"/>
                <a:ea typeface="华文楷体" panose="02010600040101010101" pitchFamily="2" charset="-122"/>
              </a:rPr>
              <a:t>续， 添加。</a:t>
            </a:r>
            <a:endParaRPr lang="en-US" altLang="zh-CN" sz="3200" dirty="0">
              <a:solidFill>
                <a:srgbClr val="014980"/>
              </a:solidFill>
              <a:latin typeface="华文楷体" panose="02010600040101010101" pitchFamily="2" charset="-122"/>
              <a:ea typeface="华文楷体" panose="02010600040101010101" pitchFamily="2" charset="-122"/>
            </a:endParaRPr>
          </a:p>
          <a:p>
            <a:pPr marL="0" indent="0">
              <a:lnSpc>
                <a:spcPct val="150000"/>
              </a:lnSpc>
              <a:buNone/>
            </a:pPr>
            <a:r>
              <a:rPr lang="zh-CN" altLang="en-US" sz="3200" dirty="0">
                <a:solidFill>
                  <a:srgbClr val="014980"/>
                </a:solidFill>
                <a:latin typeface="华文楷体" panose="02010600040101010101" pitchFamily="2" charset="-122"/>
                <a:ea typeface="华文楷体" panose="02010600040101010101" pitchFamily="2" charset="-122"/>
              </a:rPr>
              <a:t>续，传递。“教顺施续，而知能流通”</a:t>
            </a:r>
            <a:r>
              <a:rPr lang="en-US" altLang="zh-CN" sz="3200" dirty="0">
                <a:solidFill>
                  <a:srgbClr val="014980"/>
                </a:solidFill>
                <a:latin typeface="华文楷体" panose="02010600040101010101" pitchFamily="2" charset="-122"/>
                <a:ea typeface="华文楷体" panose="02010600040101010101" pitchFamily="2" charset="-122"/>
              </a:rPr>
              <a:t>《</a:t>
            </a:r>
            <a:r>
              <a:rPr lang="zh-CN" altLang="en-US" sz="3200" dirty="0">
                <a:solidFill>
                  <a:srgbClr val="014980"/>
                </a:solidFill>
                <a:latin typeface="华文楷体" panose="02010600040101010101" pitchFamily="2" charset="-122"/>
                <a:ea typeface="华文楷体" panose="02010600040101010101" pitchFamily="2" charset="-122"/>
              </a:rPr>
              <a:t>淮南子</a:t>
            </a:r>
            <a:r>
              <a:rPr lang="en-US" altLang="zh-CN" sz="3200" dirty="0">
                <a:solidFill>
                  <a:srgbClr val="014980"/>
                </a:solidFill>
                <a:latin typeface="华文楷体" panose="02010600040101010101" pitchFamily="2" charset="-122"/>
                <a:ea typeface="华文楷体" panose="02010600040101010101" pitchFamily="2" charset="-122"/>
              </a:rPr>
              <a:t>》</a:t>
            </a:r>
          </a:p>
          <a:p>
            <a:pPr marL="0" indent="0">
              <a:lnSpc>
                <a:spcPct val="150000"/>
              </a:lnSpc>
              <a:buNone/>
            </a:pPr>
            <a:r>
              <a:rPr lang="zh-CN" altLang="en-US" sz="3200" dirty="0">
                <a:solidFill>
                  <a:srgbClr val="014980"/>
                </a:solidFill>
                <a:latin typeface="华文楷体" panose="02010600040101010101" pitchFamily="2" charset="-122"/>
                <a:ea typeface="华文楷体" panose="02010600040101010101" pitchFamily="2" charset="-122"/>
              </a:rPr>
              <a:t>续，后同于前，重复。“寡君之绍续昆裔”</a:t>
            </a:r>
            <a:r>
              <a:rPr lang="en-US" altLang="zh-CN" sz="3200" dirty="0">
                <a:solidFill>
                  <a:srgbClr val="014980"/>
                </a:solidFill>
                <a:latin typeface="华文楷体" panose="02010600040101010101" pitchFamily="2" charset="-122"/>
                <a:ea typeface="华文楷体" panose="02010600040101010101" pitchFamily="2" charset="-122"/>
              </a:rPr>
              <a:t>《</a:t>
            </a:r>
            <a:r>
              <a:rPr lang="zh-CN" altLang="en-US" sz="3200" dirty="0">
                <a:solidFill>
                  <a:srgbClr val="014980"/>
                </a:solidFill>
                <a:latin typeface="华文楷体" panose="02010600040101010101" pitchFamily="2" charset="-122"/>
                <a:ea typeface="华文楷体" panose="02010600040101010101" pitchFamily="2" charset="-122"/>
              </a:rPr>
              <a:t>国语</a:t>
            </a:r>
            <a:r>
              <a:rPr lang="en-US" altLang="zh-CN" sz="3200" dirty="0">
                <a:solidFill>
                  <a:srgbClr val="014980"/>
                </a:solidFill>
                <a:latin typeface="华文楷体" panose="02010600040101010101" pitchFamily="2" charset="-122"/>
                <a:ea typeface="华文楷体" panose="02010600040101010101" pitchFamily="2" charset="-122"/>
              </a:rPr>
              <a:t>》</a:t>
            </a:r>
            <a:endParaRPr lang="zh-CN" altLang="en-US" sz="3200" dirty="0">
              <a:solidFill>
                <a:srgbClr val="014980"/>
              </a:solidFill>
              <a:latin typeface="华文楷体" panose="02010600040101010101" pitchFamily="2" charset="-122"/>
              <a:ea typeface="华文楷体" panose="02010600040101010101" pitchFamily="2" charset="-122"/>
            </a:endParaRPr>
          </a:p>
        </p:txBody>
      </p:sp>
      <p:sp>
        <p:nvSpPr>
          <p:cNvPr id="4" name="内容占位符 3">
            <a:extLst>
              <a:ext uri="{FF2B5EF4-FFF2-40B4-BE49-F238E27FC236}">
                <a16:creationId xmlns:a16="http://schemas.microsoft.com/office/drawing/2014/main" id="{96C392D6-7F14-F9A1-A0FF-098C5D369A37}"/>
              </a:ext>
            </a:extLst>
          </p:cNvPr>
          <p:cNvSpPr>
            <a:spLocks noGrp="1"/>
          </p:cNvSpPr>
          <p:nvPr>
            <p:ph sz="half" idx="2"/>
          </p:nvPr>
        </p:nvSpPr>
        <p:spPr>
          <a:xfrm>
            <a:off x="9386747" y="1194149"/>
            <a:ext cx="2481660" cy="4469701"/>
          </a:xfrm>
        </p:spPr>
        <p:txBody>
          <a:bodyPr>
            <a:normAutofit lnSpcReduction="10000"/>
          </a:bodyPr>
          <a:lstStyle/>
          <a:p>
            <a:pPr marL="0" indent="0">
              <a:lnSpc>
                <a:spcPct val="150000"/>
              </a:lnSpc>
              <a:buNone/>
            </a:pPr>
            <a:r>
              <a:rPr lang="en-US" altLang="zh-CN" sz="3500" dirty="0">
                <a:solidFill>
                  <a:srgbClr val="014980"/>
                </a:solidFill>
              </a:rPr>
              <a:t> link</a:t>
            </a:r>
          </a:p>
          <a:p>
            <a:pPr marL="0" indent="0">
              <a:lnSpc>
                <a:spcPct val="150000"/>
              </a:lnSpc>
              <a:buNone/>
            </a:pPr>
            <a:r>
              <a:rPr lang="en-US" altLang="zh-CN" sz="3500" dirty="0">
                <a:solidFill>
                  <a:srgbClr val="014980"/>
                </a:solidFill>
              </a:rPr>
              <a:t> complete</a:t>
            </a:r>
          </a:p>
          <a:p>
            <a:pPr marL="0" indent="0">
              <a:lnSpc>
                <a:spcPct val="150000"/>
              </a:lnSpc>
              <a:buNone/>
            </a:pPr>
            <a:r>
              <a:rPr lang="zh-CN" altLang="en-US" sz="3500" dirty="0">
                <a:solidFill>
                  <a:srgbClr val="014980"/>
                </a:solidFill>
              </a:rPr>
              <a:t> </a:t>
            </a:r>
            <a:r>
              <a:rPr lang="en-US" altLang="zh-CN" sz="3500" dirty="0">
                <a:solidFill>
                  <a:srgbClr val="014980"/>
                </a:solidFill>
              </a:rPr>
              <a:t>add</a:t>
            </a:r>
          </a:p>
          <a:p>
            <a:pPr marL="0" indent="0">
              <a:lnSpc>
                <a:spcPct val="150000"/>
              </a:lnSpc>
              <a:buNone/>
            </a:pPr>
            <a:r>
              <a:rPr lang="en-US" altLang="zh-CN" sz="3500" dirty="0">
                <a:solidFill>
                  <a:srgbClr val="014980"/>
                </a:solidFill>
              </a:rPr>
              <a:t> transmit</a:t>
            </a:r>
          </a:p>
          <a:p>
            <a:pPr marL="0" indent="0">
              <a:lnSpc>
                <a:spcPct val="150000"/>
              </a:lnSpc>
              <a:buNone/>
            </a:pPr>
            <a:r>
              <a:rPr lang="en-US" altLang="zh-CN" sz="3500" dirty="0">
                <a:solidFill>
                  <a:srgbClr val="014980"/>
                </a:solidFill>
              </a:rPr>
              <a:t> repeat</a:t>
            </a:r>
          </a:p>
          <a:p>
            <a:endParaRPr lang="zh-CN" altLang="en-US" dirty="0"/>
          </a:p>
        </p:txBody>
      </p:sp>
    </p:spTree>
    <p:extLst>
      <p:ext uri="{BB962C8B-B14F-4D97-AF65-F5344CB8AC3E}">
        <p14:creationId xmlns:p14="http://schemas.microsoft.com/office/powerpoint/2010/main" val="4057546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26F7A8D5-AA6E-27D4-05CA-1B675D72F7C5}"/>
              </a:ext>
            </a:extLst>
          </p:cNvPr>
          <p:cNvSpPr txBox="1"/>
          <p:nvPr/>
        </p:nvSpPr>
        <p:spPr>
          <a:xfrm>
            <a:off x="582134" y="2292970"/>
            <a:ext cx="11462037" cy="4849404"/>
          </a:xfrm>
          <a:prstGeom prst="rect">
            <a:avLst/>
          </a:prstGeom>
          <a:ln>
            <a:noFill/>
          </a:ln>
        </p:spPr>
        <p:txBody>
          <a:bodyPr wrap="square">
            <a:spAutoFit/>
          </a:bodyPr>
          <a:lstStyle>
            <a:defPPr>
              <a:defRPr lang="zh-CN"/>
            </a:defPPr>
            <a:lvl1pPr marR="0" lvl="0" indent="0" algn="ctr" fontAlgn="auto">
              <a:lnSpc>
                <a:spcPct val="150000"/>
              </a:lnSpc>
              <a:spcBef>
                <a:spcPts val="0"/>
              </a:spcBef>
              <a:spcAft>
                <a:spcPts val="0"/>
              </a:spcAft>
              <a:buClrTx/>
              <a:buSzTx/>
              <a:buFontTx/>
              <a:buNone/>
              <a:defRPr kumimoji="0" sz="2400" b="1" i="0" u="none" strike="noStrike" cap="none" spc="0" normalizeH="0" baseline="0">
                <a:ln>
                  <a:noFill/>
                </a:ln>
                <a:solidFill>
                  <a:schemeClr val="bg2">
                    <a:lumMod val="50000"/>
                  </a:schemeClr>
                </a:solidFill>
                <a:effectLst/>
                <a:uLnTx/>
                <a:uFillTx/>
                <a:latin typeface="Times New Roman" panose="02020603050405020304" pitchFamily="18" charset="0"/>
                <a:ea typeface="Lato" panose="020F0502020204030203" pitchFamily="34" charset="0"/>
                <a:cs typeface="Times New Roman" panose="02020603050405020304" pitchFamily="18" charset="0"/>
              </a:defRPr>
            </a:lvl1pPr>
          </a:lstStyle>
          <a:p>
            <a:pPr algn="just" eaLnBrk="1" hangingPunct="1"/>
            <a:r>
              <a:rPr lang="en-US" altLang="zh-CN" sz="2800" dirty="0">
                <a:solidFill>
                  <a:schemeClr val="tx1"/>
                </a:solidFill>
              </a:rPr>
              <a:t>“Would you tell me, please, </a:t>
            </a:r>
            <a:r>
              <a:rPr lang="en-US" altLang="zh-CN" sz="2800" dirty="0">
                <a:solidFill>
                  <a:srgbClr val="C00000"/>
                </a:solidFill>
              </a:rPr>
              <a:t>which way </a:t>
            </a:r>
            <a:r>
              <a:rPr lang="en-US" altLang="zh-CN" sz="2800" dirty="0">
                <a:solidFill>
                  <a:schemeClr val="tx1"/>
                </a:solidFill>
              </a:rPr>
              <a:t>I ought to go from here?”</a:t>
            </a:r>
          </a:p>
          <a:p>
            <a:pPr algn="just" eaLnBrk="1" hangingPunct="1"/>
            <a:r>
              <a:rPr lang="en-US" altLang="zh-CN" sz="2800" dirty="0">
                <a:solidFill>
                  <a:schemeClr val="tx1"/>
                </a:solidFill>
              </a:rPr>
              <a:t>“</a:t>
            </a:r>
            <a:r>
              <a:rPr lang="en-US" altLang="zh-CN" sz="2800" dirty="0">
                <a:solidFill>
                  <a:srgbClr val="C00000"/>
                </a:solidFill>
              </a:rPr>
              <a:t>That </a:t>
            </a:r>
            <a:r>
              <a:rPr lang="en-US" altLang="zh-CN" sz="2800" dirty="0">
                <a:solidFill>
                  <a:schemeClr val="tx1"/>
                </a:solidFill>
              </a:rPr>
              <a:t>depends a good deal on</a:t>
            </a:r>
            <a:r>
              <a:rPr lang="en-US" altLang="zh-CN" sz="2800" dirty="0">
                <a:solidFill>
                  <a:srgbClr val="2C21E4"/>
                </a:solidFill>
              </a:rPr>
              <a:t> where </a:t>
            </a:r>
            <a:r>
              <a:rPr lang="en-US" altLang="zh-CN" sz="2800" dirty="0">
                <a:solidFill>
                  <a:schemeClr val="tx1"/>
                </a:solidFill>
              </a:rPr>
              <a:t>you want to get to,” said the Cat. </a:t>
            </a:r>
          </a:p>
          <a:p>
            <a:pPr algn="just" eaLnBrk="1" hangingPunct="1"/>
            <a:r>
              <a:rPr lang="en-US" altLang="zh-CN" sz="2800" dirty="0">
                <a:solidFill>
                  <a:schemeClr val="tx1"/>
                </a:solidFill>
              </a:rPr>
              <a:t>“I don’t much care </a:t>
            </a:r>
            <a:r>
              <a:rPr lang="en-US" altLang="zh-CN" sz="2800" dirty="0">
                <a:solidFill>
                  <a:srgbClr val="C00000"/>
                </a:solidFill>
              </a:rPr>
              <a:t>where</a:t>
            </a:r>
            <a:r>
              <a:rPr lang="en-US" altLang="zh-CN" sz="2800" dirty="0">
                <a:solidFill>
                  <a:schemeClr val="tx1"/>
                </a:solidFill>
              </a:rPr>
              <a:t>—” said Alice.</a:t>
            </a:r>
          </a:p>
          <a:p>
            <a:pPr algn="just" eaLnBrk="1" hangingPunct="1"/>
            <a:r>
              <a:rPr lang="en-US" altLang="zh-CN" sz="2800" dirty="0">
                <a:solidFill>
                  <a:schemeClr val="tx1"/>
                </a:solidFill>
              </a:rPr>
              <a:t>“</a:t>
            </a:r>
            <a:r>
              <a:rPr lang="en-US" altLang="zh-CN" sz="2800" dirty="0">
                <a:solidFill>
                  <a:srgbClr val="C00000"/>
                </a:solidFill>
              </a:rPr>
              <a:t>Then</a:t>
            </a:r>
            <a:r>
              <a:rPr lang="en-US" altLang="zh-CN" sz="2800" dirty="0">
                <a:solidFill>
                  <a:schemeClr val="tx1"/>
                </a:solidFill>
              </a:rPr>
              <a:t> it doesn’t matter </a:t>
            </a:r>
            <a:r>
              <a:rPr lang="en-US" altLang="zh-CN" sz="2800" dirty="0">
                <a:solidFill>
                  <a:srgbClr val="2C21E4"/>
                </a:solidFill>
              </a:rPr>
              <a:t>which way </a:t>
            </a:r>
            <a:r>
              <a:rPr lang="en-US" altLang="zh-CN" sz="2800" dirty="0">
                <a:solidFill>
                  <a:schemeClr val="tx1"/>
                </a:solidFill>
              </a:rPr>
              <a:t>you go,” said the Cat.</a:t>
            </a:r>
          </a:p>
          <a:p>
            <a:pPr algn="just" eaLnBrk="1" hangingPunct="1"/>
            <a:r>
              <a:rPr lang="en-US" altLang="zh-CN" sz="2800" dirty="0">
                <a:solidFill>
                  <a:schemeClr val="tx1"/>
                </a:solidFill>
              </a:rPr>
              <a:t>“—so long as I get somewhere,” Alice added as an explanation.</a:t>
            </a:r>
          </a:p>
          <a:p>
            <a:pPr algn="just" eaLnBrk="1" hangingPunct="1"/>
            <a:r>
              <a:rPr lang="en-US" altLang="zh-CN" sz="2800" dirty="0">
                <a:solidFill>
                  <a:schemeClr val="tx1"/>
                </a:solidFill>
              </a:rPr>
              <a:t>“Oh, you’re sure to do </a:t>
            </a:r>
            <a:r>
              <a:rPr lang="en-US" altLang="zh-CN" sz="2800" dirty="0">
                <a:solidFill>
                  <a:srgbClr val="C00000"/>
                </a:solidFill>
              </a:rPr>
              <a:t>that</a:t>
            </a:r>
            <a:r>
              <a:rPr lang="en-US" altLang="zh-CN" sz="2800" dirty="0">
                <a:solidFill>
                  <a:schemeClr val="tx1"/>
                </a:solidFill>
              </a:rPr>
              <a:t>,” said the Cat, “if you only </a:t>
            </a:r>
            <a:r>
              <a:rPr lang="en-US" altLang="zh-CN" sz="2800" dirty="0">
                <a:solidFill>
                  <a:srgbClr val="C00000"/>
                </a:solidFill>
              </a:rPr>
              <a:t>walk long enough</a:t>
            </a:r>
            <a:r>
              <a:rPr lang="en-US" altLang="zh-CN" sz="2800" dirty="0">
                <a:solidFill>
                  <a:schemeClr val="tx1"/>
                </a:solidFill>
              </a:rPr>
              <a:t>.”</a:t>
            </a:r>
          </a:p>
          <a:p>
            <a:pPr marL="457200" indent="-457200" algn="just">
              <a:lnSpc>
                <a:spcPct val="130000"/>
              </a:lnSpc>
              <a:buAutoNum type="arabicParenR"/>
            </a:pPr>
            <a:endParaRPr lang="en-US" altLang="zh-CN" sz="2200" b="0" dirty="0">
              <a:solidFill>
                <a:schemeClr val="accent3">
                  <a:lumMod val="50000"/>
                </a:schemeClr>
              </a:solidFill>
            </a:endParaRPr>
          </a:p>
          <a:p>
            <a:pPr algn="just">
              <a:lnSpc>
                <a:spcPct val="130000"/>
              </a:lnSpc>
            </a:pPr>
            <a:r>
              <a:rPr lang="en-US" altLang="zh-CN" dirty="0">
                <a:solidFill>
                  <a:srgbClr val="C00000"/>
                </a:solidFill>
                <a:latin typeface="+mn-lt"/>
              </a:rPr>
              <a:t>   </a:t>
            </a:r>
            <a:endParaRPr lang="en-US" altLang="zh-CN" sz="1500" b="0" dirty="0">
              <a:solidFill>
                <a:schemeClr val="tx1">
                  <a:lumMod val="85000"/>
                  <a:lumOff val="15000"/>
                </a:schemeClr>
              </a:solidFill>
              <a:latin typeface="Arial" panose="020B0604020202020204" pitchFamily="34" charset="0"/>
              <a:ea typeface="+mn-ea"/>
              <a:cs typeface="Arial" panose="020B0604020202020204" pitchFamily="34" charset="0"/>
            </a:endParaRPr>
          </a:p>
        </p:txBody>
      </p:sp>
      <p:sp>
        <p:nvSpPr>
          <p:cNvPr id="3" name="AutoShape 4">
            <a:extLst>
              <a:ext uri="{FF2B5EF4-FFF2-40B4-BE49-F238E27FC236}">
                <a16:creationId xmlns:a16="http://schemas.microsoft.com/office/drawing/2014/main" id="{77853EC7-C825-410B-15B3-4CD19DC8285B}"/>
              </a:ext>
            </a:extLst>
          </p:cNvPr>
          <p:cNvSpPr>
            <a:spLocks noChangeArrowheads="1"/>
          </p:cNvSpPr>
          <p:nvPr/>
        </p:nvSpPr>
        <p:spPr bwMode="auto">
          <a:xfrm>
            <a:off x="6096000" y="2084925"/>
            <a:ext cx="2743200" cy="533400"/>
          </a:xfrm>
          <a:prstGeom prst="wedgeRoundRectCallout">
            <a:avLst>
              <a:gd name="adj1" fmla="val -55140"/>
              <a:gd name="adj2" fmla="val 185307"/>
              <a:gd name="adj3" fmla="val 16667"/>
            </a:avLst>
          </a:prstGeom>
          <a:solidFill>
            <a:srgbClr val="B8D6EE"/>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t>extend</a:t>
            </a:r>
          </a:p>
        </p:txBody>
      </p:sp>
      <p:sp>
        <p:nvSpPr>
          <p:cNvPr id="4" name="AutoShape 3">
            <a:extLst>
              <a:ext uri="{FF2B5EF4-FFF2-40B4-BE49-F238E27FC236}">
                <a16:creationId xmlns:a16="http://schemas.microsoft.com/office/drawing/2014/main" id="{B6F071AC-2F81-428D-C874-71BA91125723}"/>
              </a:ext>
            </a:extLst>
          </p:cNvPr>
          <p:cNvSpPr>
            <a:spLocks noChangeArrowheads="1"/>
          </p:cNvSpPr>
          <p:nvPr/>
        </p:nvSpPr>
        <p:spPr bwMode="auto">
          <a:xfrm>
            <a:off x="1185147" y="3637722"/>
            <a:ext cx="2217350" cy="533400"/>
          </a:xfrm>
          <a:prstGeom prst="wedgeRoundRectCallout">
            <a:avLst>
              <a:gd name="adj1" fmla="val -45998"/>
              <a:gd name="adj2" fmla="val 120465"/>
              <a:gd name="adj3" fmla="val 16667"/>
            </a:avLst>
          </a:prstGeom>
          <a:solidFill>
            <a:srgbClr val="B8D6EE"/>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t>complete</a:t>
            </a:r>
          </a:p>
        </p:txBody>
      </p:sp>
      <p:sp>
        <p:nvSpPr>
          <p:cNvPr id="5" name="AutoShape 5">
            <a:extLst>
              <a:ext uri="{FF2B5EF4-FFF2-40B4-BE49-F238E27FC236}">
                <a16:creationId xmlns:a16="http://schemas.microsoft.com/office/drawing/2014/main" id="{DD218918-15F8-DE51-9855-6A412802B863}"/>
              </a:ext>
            </a:extLst>
          </p:cNvPr>
          <p:cNvSpPr>
            <a:spLocks noChangeArrowheads="1"/>
          </p:cNvSpPr>
          <p:nvPr/>
        </p:nvSpPr>
        <p:spPr bwMode="auto">
          <a:xfrm>
            <a:off x="9360444" y="4717672"/>
            <a:ext cx="2683727" cy="533400"/>
          </a:xfrm>
          <a:prstGeom prst="wedgeRoundRectCallout">
            <a:avLst>
              <a:gd name="adj1" fmla="val -54564"/>
              <a:gd name="adj2" fmla="val 145126"/>
              <a:gd name="adj3" fmla="val 16667"/>
            </a:avLst>
          </a:prstGeom>
          <a:solidFill>
            <a:srgbClr val="B8D6EE"/>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t>create</a:t>
            </a:r>
          </a:p>
        </p:txBody>
      </p:sp>
      <p:sp>
        <p:nvSpPr>
          <p:cNvPr id="2" name="AutoShape 4">
            <a:extLst>
              <a:ext uri="{FF2B5EF4-FFF2-40B4-BE49-F238E27FC236}">
                <a16:creationId xmlns:a16="http://schemas.microsoft.com/office/drawing/2014/main" id="{B43F06A2-9BB2-7FDB-CB4E-8084202F68EE}"/>
              </a:ext>
            </a:extLst>
          </p:cNvPr>
          <p:cNvSpPr>
            <a:spLocks noChangeArrowheads="1"/>
          </p:cNvSpPr>
          <p:nvPr/>
        </p:nvSpPr>
        <p:spPr bwMode="auto">
          <a:xfrm>
            <a:off x="1709031" y="2084925"/>
            <a:ext cx="2743200" cy="533400"/>
          </a:xfrm>
          <a:prstGeom prst="wedgeRoundRectCallout">
            <a:avLst>
              <a:gd name="adj1" fmla="val -52015"/>
              <a:gd name="adj2" fmla="val 166557"/>
              <a:gd name="adj3" fmla="val 16667"/>
            </a:avLst>
          </a:prstGeom>
          <a:solidFill>
            <a:srgbClr val="B8D6EE"/>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t>link</a:t>
            </a:r>
          </a:p>
        </p:txBody>
      </p:sp>
      <p:sp>
        <p:nvSpPr>
          <p:cNvPr id="8" name="AutoShape 3">
            <a:extLst>
              <a:ext uri="{FF2B5EF4-FFF2-40B4-BE49-F238E27FC236}">
                <a16:creationId xmlns:a16="http://schemas.microsoft.com/office/drawing/2014/main" id="{516E0575-D56B-011B-7302-9DD0DB769D89}"/>
              </a:ext>
            </a:extLst>
          </p:cNvPr>
          <p:cNvSpPr>
            <a:spLocks noChangeArrowheads="1"/>
          </p:cNvSpPr>
          <p:nvPr/>
        </p:nvSpPr>
        <p:spPr bwMode="auto">
          <a:xfrm>
            <a:off x="5931544" y="3637722"/>
            <a:ext cx="2217350" cy="533400"/>
          </a:xfrm>
          <a:prstGeom prst="wedgeRoundRectCallout">
            <a:avLst>
              <a:gd name="adj1" fmla="val -45998"/>
              <a:gd name="adj2" fmla="val 120465"/>
              <a:gd name="adj3" fmla="val 16667"/>
            </a:avLst>
          </a:prstGeom>
          <a:solidFill>
            <a:srgbClr val="B8D6EE"/>
          </a:solidFill>
          <a:ln w="9525">
            <a:solidFill>
              <a:schemeClr val="tx1"/>
            </a:solidFill>
            <a:miter lim="800000"/>
            <a:headEnd/>
            <a:tailEnd/>
          </a:ln>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2400" dirty="0"/>
              <a:t>repeat</a:t>
            </a:r>
          </a:p>
        </p:txBody>
      </p:sp>
      <p:pic>
        <p:nvPicPr>
          <p:cNvPr id="6" name="Picture 2" descr="alice and cheshire cat 的图像结果">
            <a:extLst>
              <a:ext uri="{FF2B5EF4-FFF2-40B4-BE49-F238E27FC236}">
                <a16:creationId xmlns:a16="http://schemas.microsoft.com/office/drawing/2014/main" id="{556B5D35-9814-FB75-1323-491CE300E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6" y="6970"/>
            <a:ext cx="1616765"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05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2"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F634B21F-4CB1-4605-8737-75AB085C8159}"/>
              </a:ext>
            </a:extLst>
          </p:cNvPr>
          <p:cNvSpPr txBox="1"/>
          <p:nvPr/>
        </p:nvSpPr>
        <p:spPr>
          <a:xfrm>
            <a:off x="1418862" y="706804"/>
            <a:ext cx="10158596" cy="615553"/>
          </a:xfrm>
          <a:prstGeom prst="rect">
            <a:avLst/>
          </a:prstGeom>
          <a:noFill/>
        </p:spPr>
        <p:txBody>
          <a:bodyPr wrap="square" lIns="0" tIns="0" rIns="0" bIns="0" rtlCol="0">
            <a:spAutoFit/>
          </a:bodyPr>
          <a:lstStyle/>
          <a:p>
            <a:pPr algn="ctr"/>
            <a:r>
              <a:rPr lang="en-US" altLang="zh-CN" sz="4000" b="1" dirty="0">
                <a:solidFill>
                  <a:schemeClr val="accent1"/>
                </a:solidFill>
                <a:latin typeface="Arial" panose="020B0604020202020204" pitchFamily="34" charset="0"/>
                <a:ea typeface="+mj-ea"/>
                <a:cs typeface="Arial" panose="020B0604020202020204" pitchFamily="34" charset="0"/>
              </a:rPr>
              <a:t>Continuation (xu) </a:t>
            </a:r>
            <a:r>
              <a:rPr lang="en-US" altLang="zh-CN" sz="4000" b="1" dirty="0">
                <a:solidFill>
                  <a:schemeClr val="accent1"/>
                </a:solidFill>
                <a:latin typeface="Arial" panose="020B0604020202020204" pitchFamily="34" charset="0"/>
                <a:ea typeface="+mj-ea"/>
                <a:cs typeface="Arial" panose="020B0604020202020204" pitchFamily="34" charset="0"/>
                <a:sym typeface="Wingdings" panose="05000000000000000000" pitchFamily="2" charset="2"/>
              </a:rPr>
              <a:t> </a:t>
            </a:r>
            <a:r>
              <a:rPr lang="en-US" altLang="zh-CN" sz="4000" b="1" dirty="0">
                <a:solidFill>
                  <a:srgbClr val="2A50A1"/>
                </a:solidFill>
                <a:latin typeface="Arial" panose="020B0604020202020204" pitchFamily="34" charset="0"/>
                <a:ea typeface="+mj-ea"/>
                <a:cs typeface="Arial" panose="020B0604020202020204" pitchFamily="34" charset="0"/>
                <a:sym typeface="Wingdings" panose="05000000000000000000" pitchFamily="2" charset="2"/>
              </a:rPr>
              <a:t>CEC           </a:t>
            </a:r>
            <a:r>
              <a:rPr lang="en-US" altLang="zh-CN" sz="3200" dirty="0">
                <a:solidFill>
                  <a:srgbClr val="2A50A1"/>
                </a:solidFill>
              </a:rPr>
              <a:t>Wang (2016) </a:t>
            </a:r>
            <a:endParaRPr lang="zh-CN" altLang="en-US" sz="3000" b="1" dirty="0">
              <a:solidFill>
                <a:srgbClr val="2A50A1"/>
              </a:solidFill>
              <a:latin typeface="Arial" panose="020B0604020202020204" pitchFamily="34" charset="0"/>
              <a:ea typeface="+mj-ea"/>
              <a:cs typeface="Arial" panose="020B0604020202020204" pitchFamily="34" charset="0"/>
            </a:endParaRPr>
          </a:p>
        </p:txBody>
      </p:sp>
      <p:sp>
        <p:nvSpPr>
          <p:cNvPr id="3" name="文本框 2">
            <a:extLst>
              <a:ext uri="{FF2B5EF4-FFF2-40B4-BE49-F238E27FC236}">
                <a16:creationId xmlns:a16="http://schemas.microsoft.com/office/drawing/2014/main" id="{DB8CD242-5639-F469-7F65-7382128E909F}"/>
              </a:ext>
            </a:extLst>
          </p:cNvPr>
          <p:cNvSpPr txBox="1"/>
          <p:nvPr/>
        </p:nvSpPr>
        <p:spPr>
          <a:xfrm>
            <a:off x="3159601" y="1990767"/>
            <a:ext cx="8417857" cy="4208203"/>
          </a:xfrm>
          <a:prstGeom prst="rect">
            <a:avLst/>
          </a:prstGeom>
          <a:ln>
            <a:noFill/>
          </a:ln>
        </p:spPr>
        <p:txBody>
          <a:bodyPr wrap="square">
            <a:spAutoFit/>
          </a:bodyPr>
          <a:lstStyle>
            <a:defPPr>
              <a:defRPr lang="zh-CN"/>
            </a:defPPr>
            <a:lvl1pPr marL="342900" marR="0" lvl="0" indent="-342900" algn="just" fontAlgn="auto">
              <a:lnSpc>
                <a:spcPct val="130000"/>
              </a:lnSpc>
              <a:spcBef>
                <a:spcPts val="0"/>
              </a:spcBef>
              <a:spcAft>
                <a:spcPts val="0"/>
              </a:spcAft>
              <a:buClrTx/>
              <a:buSzTx/>
              <a:buFont typeface="Arial" panose="020B0604020202020204" pitchFamily="34" charset="0"/>
              <a:buChar char="•"/>
              <a:defRPr kumimoji="0" sz="2400" b="0" i="0" u="none" strike="noStrike" cap="none" spc="0" normalizeH="0" baseline="0">
                <a:ln>
                  <a:noFill/>
                </a:ln>
                <a:solidFill>
                  <a:schemeClr val="accent3">
                    <a:lumMod val="50000"/>
                  </a:schemeClr>
                </a:solidFill>
                <a:effectLst/>
                <a:uLnTx/>
                <a:uFillTx/>
                <a:latin typeface="Times New Roman" panose="02020603050405020304" pitchFamily="18" charset="0"/>
                <a:ea typeface="Lato" panose="020F0502020204030203" pitchFamily="34" charset="0"/>
                <a:cs typeface="Times New Roman" panose="02020603050405020304" pitchFamily="18" charset="0"/>
              </a:defRPr>
            </a:lvl1pPr>
          </a:lstStyle>
          <a:p>
            <a:pPr marL="0" indent="0">
              <a:buNone/>
            </a:pPr>
            <a:r>
              <a:rPr lang="zh-CN" altLang="en-US" sz="3600" dirty="0">
                <a:solidFill>
                  <a:srgbClr val="014980"/>
                </a:solidFill>
                <a:ea typeface="KaiTi" panose="02010609060101010101" pitchFamily="49" charset="-122"/>
              </a:rPr>
              <a:t>补全 </a:t>
            </a:r>
            <a:r>
              <a:rPr lang="en-US" altLang="zh-CN" sz="3600" dirty="0">
                <a:solidFill>
                  <a:srgbClr val="014980"/>
                </a:solidFill>
                <a:ea typeface="KaiTi" panose="02010609060101010101" pitchFamily="49" charset="-122"/>
              </a:rPr>
              <a:t>Completing </a:t>
            </a:r>
            <a:r>
              <a:rPr lang="en-US" altLang="zh-CN" sz="3600" dirty="0">
                <a:solidFill>
                  <a:srgbClr val="014980"/>
                </a:solidFill>
                <a:ea typeface="KaiTi" panose="02010609060101010101" pitchFamily="49" charset="-122"/>
                <a:sym typeface="Wingdings" panose="05000000000000000000" pitchFamily="2" charset="2"/>
              </a:rPr>
              <a:t>  </a:t>
            </a:r>
            <a:r>
              <a:rPr lang="en-US" altLang="zh-CN" sz="3600" dirty="0">
                <a:solidFill>
                  <a:srgbClr val="014980"/>
                </a:solidFill>
                <a:ea typeface="KaiTi" panose="02010609060101010101" pitchFamily="49" charset="-122"/>
              </a:rPr>
              <a:t>discourse completion</a:t>
            </a:r>
          </a:p>
          <a:p>
            <a:pPr marL="0" indent="0">
              <a:buNone/>
            </a:pPr>
            <a:endParaRPr lang="en-US" altLang="zh-CN" sz="3600" dirty="0">
              <a:solidFill>
                <a:srgbClr val="014980"/>
              </a:solidFill>
              <a:ea typeface="KaiTi" panose="02010609060101010101" pitchFamily="49" charset="-122"/>
            </a:endParaRPr>
          </a:p>
          <a:p>
            <a:pPr marL="0" indent="0">
              <a:buNone/>
            </a:pPr>
            <a:r>
              <a:rPr lang="zh-CN" altLang="en-US" sz="3600" dirty="0">
                <a:solidFill>
                  <a:srgbClr val="014980"/>
                </a:solidFill>
                <a:ea typeface="KaiTi" panose="02010609060101010101" pitchFamily="49" charset="-122"/>
              </a:rPr>
              <a:t>拓展 </a:t>
            </a:r>
            <a:r>
              <a:rPr lang="en-US" altLang="zh-CN" sz="3600" dirty="0">
                <a:solidFill>
                  <a:srgbClr val="014980"/>
                </a:solidFill>
                <a:ea typeface="KaiTi" panose="02010609060101010101" pitchFamily="49" charset="-122"/>
              </a:rPr>
              <a:t>Extending   </a:t>
            </a:r>
            <a:r>
              <a:rPr lang="en-US" altLang="zh-CN" sz="3600" dirty="0">
                <a:solidFill>
                  <a:srgbClr val="014980"/>
                </a:solidFill>
                <a:ea typeface="KaiTi" panose="02010609060101010101" pitchFamily="49" charset="-122"/>
                <a:sym typeface="Wingdings" panose="05000000000000000000" pitchFamily="2" charset="2"/>
              </a:rPr>
              <a:t>   c</a:t>
            </a:r>
            <a:r>
              <a:rPr lang="en-US" altLang="zh-CN" sz="3600" dirty="0">
                <a:solidFill>
                  <a:srgbClr val="014980"/>
                </a:solidFill>
                <a:ea typeface="KaiTi" panose="02010609060101010101" pitchFamily="49" charset="-122"/>
              </a:rPr>
              <a:t>ontent extension</a:t>
            </a:r>
          </a:p>
          <a:p>
            <a:pPr marL="0" indent="0">
              <a:buNone/>
            </a:pPr>
            <a:endParaRPr lang="en-US" altLang="zh-CN" sz="3600" dirty="0">
              <a:solidFill>
                <a:srgbClr val="014980"/>
              </a:solidFill>
              <a:ea typeface="KaiTi" panose="02010609060101010101" pitchFamily="49" charset="-122"/>
            </a:endParaRPr>
          </a:p>
          <a:p>
            <a:pPr marL="0" indent="0">
              <a:buNone/>
            </a:pPr>
            <a:r>
              <a:rPr lang="zh-CN" altLang="en-US" sz="3600" dirty="0">
                <a:solidFill>
                  <a:srgbClr val="014980"/>
                </a:solidFill>
                <a:ea typeface="KaiTi" panose="02010609060101010101" pitchFamily="49" charset="-122"/>
              </a:rPr>
              <a:t>创造 </a:t>
            </a:r>
            <a:r>
              <a:rPr lang="en-US" altLang="zh-CN" sz="3600" dirty="0">
                <a:solidFill>
                  <a:srgbClr val="014980"/>
                </a:solidFill>
                <a:ea typeface="KaiTi" panose="02010609060101010101" pitchFamily="49" charset="-122"/>
              </a:rPr>
              <a:t>Creating     </a:t>
            </a:r>
            <a:r>
              <a:rPr lang="en-US" altLang="zh-CN" sz="3600" dirty="0">
                <a:solidFill>
                  <a:srgbClr val="014980"/>
                </a:solidFill>
                <a:ea typeface="KaiTi" panose="02010609060101010101" pitchFamily="49" charset="-122"/>
                <a:sym typeface="Wingdings" panose="05000000000000000000" pitchFamily="2" charset="2"/>
              </a:rPr>
              <a:t>   </a:t>
            </a:r>
            <a:r>
              <a:rPr lang="en-US" altLang="zh-CN" sz="3600" dirty="0">
                <a:solidFill>
                  <a:srgbClr val="014980"/>
                </a:solidFill>
                <a:ea typeface="KaiTi" panose="02010609060101010101" pitchFamily="49" charset="-122"/>
              </a:rPr>
              <a:t>topic creation</a:t>
            </a:r>
          </a:p>
          <a:p>
            <a:pPr marL="0" indent="0">
              <a:buNone/>
            </a:pPr>
            <a:endParaRPr lang="en-US" altLang="zh-CN" sz="2800" dirty="0">
              <a:solidFill>
                <a:schemeClr val="tx1"/>
              </a:solidFill>
              <a:latin typeface="+mn-lt"/>
            </a:endParaRPr>
          </a:p>
        </p:txBody>
      </p:sp>
      <p:grpSp>
        <p:nvGrpSpPr>
          <p:cNvPr id="5" name="组合 4">
            <a:extLst>
              <a:ext uri="{FF2B5EF4-FFF2-40B4-BE49-F238E27FC236}">
                <a16:creationId xmlns:a16="http://schemas.microsoft.com/office/drawing/2014/main" id="{75A40EBC-AC98-DD9A-FC68-2EFBE370A6C7}"/>
              </a:ext>
            </a:extLst>
          </p:cNvPr>
          <p:cNvGrpSpPr/>
          <p:nvPr/>
        </p:nvGrpSpPr>
        <p:grpSpPr>
          <a:xfrm>
            <a:off x="2360626" y="2088150"/>
            <a:ext cx="425713" cy="442041"/>
            <a:chOff x="5823870" y="1767426"/>
            <a:chExt cx="425713" cy="442041"/>
          </a:xfrm>
        </p:grpSpPr>
        <p:grpSp>
          <p:nvGrpSpPr>
            <p:cNvPr id="6" name="组合 5">
              <a:extLst>
                <a:ext uri="{FF2B5EF4-FFF2-40B4-BE49-F238E27FC236}">
                  <a16:creationId xmlns:a16="http://schemas.microsoft.com/office/drawing/2014/main" id="{8DE95281-53A6-C731-83EF-D3537EC34FB2}"/>
                </a:ext>
              </a:extLst>
            </p:cNvPr>
            <p:cNvGrpSpPr>
              <a:grpSpLocks noChangeAspect="1"/>
            </p:cNvGrpSpPr>
            <p:nvPr/>
          </p:nvGrpSpPr>
          <p:grpSpPr bwMode="auto">
            <a:xfrm rot="18923445">
              <a:off x="5963891" y="1767426"/>
              <a:ext cx="285692" cy="285786"/>
              <a:chOff x="14101" y="4437"/>
              <a:chExt cx="3056" cy="3057"/>
            </a:xfrm>
          </p:grpSpPr>
          <p:sp>
            <p:nvSpPr>
              <p:cNvPr id="10" name="任意多边形: 形状 9">
                <a:extLst>
                  <a:ext uri="{FF2B5EF4-FFF2-40B4-BE49-F238E27FC236}">
                    <a16:creationId xmlns:a16="http://schemas.microsoft.com/office/drawing/2014/main" id="{AAE41DCD-38FA-1DB8-0779-A3492CE5653B}"/>
                  </a:ext>
                </a:extLst>
              </p:cNvPr>
              <p:cNvSpPr>
                <a:spLocks/>
              </p:cNvSpPr>
              <p:nvPr/>
            </p:nvSpPr>
            <p:spPr bwMode="auto">
              <a:xfrm>
                <a:off x="14187" y="4475"/>
                <a:ext cx="2884" cy="2432"/>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spAutoFit/>
              </a:bodyPr>
              <a:lstStyle/>
              <a:p>
                <a:endParaRPr lang="zh-CN" altLang="en-US"/>
              </a:p>
            </p:txBody>
          </p:sp>
          <p:sp>
            <p:nvSpPr>
              <p:cNvPr id="12" name="任意多边形: 形状 11">
                <a:extLst>
                  <a:ext uri="{FF2B5EF4-FFF2-40B4-BE49-F238E27FC236}">
                    <a16:creationId xmlns:a16="http://schemas.microsoft.com/office/drawing/2014/main" id="{31F102AF-2967-FB70-272B-919F01B08304}"/>
                  </a:ext>
                </a:extLst>
              </p:cNvPr>
              <p:cNvSpPr>
                <a:spLocks noEditPoints="1"/>
              </p:cNvSpPr>
              <p:nvPr/>
            </p:nvSpPr>
            <p:spPr bwMode="auto">
              <a:xfrm>
                <a:off x="14101" y="4437"/>
                <a:ext cx="3056" cy="3057"/>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nvGrpSpPr>
            <p:cNvPr id="7" name="组合 6">
              <a:extLst>
                <a:ext uri="{FF2B5EF4-FFF2-40B4-BE49-F238E27FC236}">
                  <a16:creationId xmlns:a16="http://schemas.microsoft.com/office/drawing/2014/main" id="{34C7D4F0-B4EF-5383-215C-E9D75A364B8F}"/>
                </a:ext>
              </a:extLst>
            </p:cNvPr>
            <p:cNvGrpSpPr>
              <a:grpSpLocks noChangeAspect="1"/>
            </p:cNvGrpSpPr>
            <p:nvPr/>
          </p:nvGrpSpPr>
          <p:grpSpPr bwMode="auto">
            <a:xfrm rot="18923445">
              <a:off x="5823870" y="1809585"/>
              <a:ext cx="399751" cy="399882"/>
              <a:chOff x="14101" y="4437"/>
              <a:chExt cx="3056" cy="3057"/>
            </a:xfrm>
          </p:grpSpPr>
          <p:sp>
            <p:nvSpPr>
              <p:cNvPr id="8" name="任意多边形: 形状 7">
                <a:extLst>
                  <a:ext uri="{FF2B5EF4-FFF2-40B4-BE49-F238E27FC236}">
                    <a16:creationId xmlns:a16="http://schemas.microsoft.com/office/drawing/2014/main" id="{98F4D117-01B8-E35F-BFC8-D08BD65C3F5B}"/>
                  </a:ext>
                </a:extLst>
              </p:cNvPr>
              <p:cNvSpPr>
                <a:spLocks/>
              </p:cNvSpPr>
              <p:nvPr/>
            </p:nvSpPr>
            <p:spPr bwMode="auto">
              <a:xfrm>
                <a:off x="14187" y="4475"/>
                <a:ext cx="2884" cy="2432"/>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spAutoFit/>
              </a:bodyPr>
              <a:lstStyle/>
              <a:p>
                <a:endParaRPr lang="zh-CN" altLang="en-US" dirty="0"/>
              </a:p>
            </p:txBody>
          </p:sp>
          <p:sp>
            <p:nvSpPr>
              <p:cNvPr id="9" name="任意多边形: 形状 8">
                <a:extLst>
                  <a:ext uri="{FF2B5EF4-FFF2-40B4-BE49-F238E27FC236}">
                    <a16:creationId xmlns:a16="http://schemas.microsoft.com/office/drawing/2014/main" id="{3ED44AF6-D93F-1CDC-6B05-CA5EC53B92F9}"/>
                  </a:ext>
                </a:extLst>
              </p:cNvPr>
              <p:cNvSpPr>
                <a:spLocks noEditPoints="1"/>
              </p:cNvSpPr>
              <p:nvPr/>
            </p:nvSpPr>
            <p:spPr bwMode="auto">
              <a:xfrm>
                <a:off x="14101" y="4437"/>
                <a:ext cx="3056" cy="3057"/>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grpSp>
        <p:nvGrpSpPr>
          <p:cNvPr id="4" name="组合 3">
            <a:extLst>
              <a:ext uri="{FF2B5EF4-FFF2-40B4-BE49-F238E27FC236}">
                <a16:creationId xmlns:a16="http://schemas.microsoft.com/office/drawing/2014/main" id="{7A01CC98-863E-BAAC-F459-F7C352DAF36A}"/>
              </a:ext>
            </a:extLst>
          </p:cNvPr>
          <p:cNvGrpSpPr/>
          <p:nvPr/>
        </p:nvGrpSpPr>
        <p:grpSpPr>
          <a:xfrm>
            <a:off x="2262538" y="3610426"/>
            <a:ext cx="425713" cy="442041"/>
            <a:chOff x="5823870" y="1767426"/>
            <a:chExt cx="425713" cy="442041"/>
          </a:xfrm>
        </p:grpSpPr>
        <p:grpSp>
          <p:nvGrpSpPr>
            <p:cNvPr id="11" name="组合 10">
              <a:extLst>
                <a:ext uri="{FF2B5EF4-FFF2-40B4-BE49-F238E27FC236}">
                  <a16:creationId xmlns:a16="http://schemas.microsoft.com/office/drawing/2014/main" id="{7044EADE-547C-FBE5-D306-92ECDF4891AD}"/>
                </a:ext>
              </a:extLst>
            </p:cNvPr>
            <p:cNvGrpSpPr>
              <a:grpSpLocks noChangeAspect="1"/>
            </p:cNvGrpSpPr>
            <p:nvPr/>
          </p:nvGrpSpPr>
          <p:grpSpPr bwMode="auto">
            <a:xfrm rot="18923445">
              <a:off x="5963891" y="1767426"/>
              <a:ext cx="285692" cy="285786"/>
              <a:chOff x="14101" y="4437"/>
              <a:chExt cx="3056" cy="3057"/>
            </a:xfrm>
          </p:grpSpPr>
          <p:sp>
            <p:nvSpPr>
              <p:cNvPr id="30" name="任意多边形: 形状 18">
                <a:extLst>
                  <a:ext uri="{FF2B5EF4-FFF2-40B4-BE49-F238E27FC236}">
                    <a16:creationId xmlns:a16="http://schemas.microsoft.com/office/drawing/2014/main" id="{2EB4E553-5405-D162-1F6E-C4F599F244D4}"/>
                  </a:ext>
                </a:extLst>
              </p:cNvPr>
              <p:cNvSpPr>
                <a:spLocks/>
              </p:cNvSpPr>
              <p:nvPr/>
            </p:nvSpPr>
            <p:spPr bwMode="auto">
              <a:xfrm>
                <a:off x="14187" y="4475"/>
                <a:ext cx="2884" cy="2432"/>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spAutoFit/>
              </a:bodyPr>
              <a:lstStyle/>
              <a:p>
                <a:endParaRPr lang="zh-CN" altLang="en-US"/>
              </a:p>
            </p:txBody>
          </p:sp>
          <p:sp>
            <p:nvSpPr>
              <p:cNvPr id="31" name="任意多边形: 形状 19">
                <a:extLst>
                  <a:ext uri="{FF2B5EF4-FFF2-40B4-BE49-F238E27FC236}">
                    <a16:creationId xmlns:a16="http://schemas.microsoft.com/office/drawing/2014/main" id="{523AC2E3-E62C-B043-3A3B-7ACB9DE2C2C3}"/>
                  </a:ext>
                </a:extLst>
              </p:cNvPr>
              <p:cNvSpPr>
                <a:spLocks noEditPoints="1"/>
              </p:cNvSpPr>
              <p:nvPr/>
            </p:nvSpPr>
            <p:spPr bwMode="auto">
              <a:xfrm>
                <a:off x="14101" y="4437"/>
                <a:ext cx="3056" cy="3057"/>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nvGrpSpPr>
            <p:cNvPr id="13" name="组合 12">
              <a:extLst>
                <a:ext uri="{FF2B5EF4-FFF2-40B4-BE49-F238E27FC236}">
                  <a16:creationId xmlns:a16="http://schemas.microsoft.com/office/drawing/2014/main" id="{E84C6EC3-4B09-2252-4A61-78511AD61881}"/>
                </a:ext>
              </a:extLst>
            </p:cNvPr>
            <p:cNvGrpSpPr>
              <a:grpSpLocks noChangeAspect="1"/>
            </p:cNvGrpSpPr>
            <p:nvPr/>
          </p:nvGrpSpPr>
          <p:grpSpPr bwMode="auto">
            <a:xfrm rot="18923445">
              <a:off x="5823870" y="1809585"/>
              <a:ext cx="399751" cy="399882"/>
              <a:chOff x="14101" y="4437"/>
              <a:chExt cx="3056" cy="3057"/>
            </a:xfrm>
          </p:grpSpPr>
          <p:sp>
            <p:nvSpPr>
              <p:cNvPr id="21" name="任意多边形: 形状 16">
                <a:extLst>
                  <a:ext uri="{FF2B5EF4-FFF2-40B4-BE49-F238E27FC236}">
                    <a16:creationId xmlns:a16="http://schemas.microsoft.com/office/drawing/2014/main" id="{AF85AE7A-7F36-71D4-3ED8-C8D85E48E722}"/>
                  </a:ext>
                </a:extLst>
              </p:cNvPr>
              <p:cNvSpPr>
                <a:spLocks/>
              </p:cNvSpPr>
              <p:nvPr/>
            </p:nvSpPr>
            <p:spPr bwMode="auto">
              <a:xfrm>
                <a:off x="14187" y="4475"/>
                <a:ext cx="2884" cy="2432"/>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spAutoFit/>
              </a:bodyPr>
              <a:lstStyle/>
              <a:p>
                <a:endParaRPr lang="zh-CN" altLang="en-US" dirty="0"/>
              </a:p>
            </p:txBody>
          </p:sp>
          <p:sp>
            <p:nvSpPr>
              <p:cNvPr id="29" name="任意多边形: 形状 17">
                <a:extLst>
                  <a:ext uri="{FF2B5EF4-FFF2-40B4-BE49-F238E27FC236}">
                    <a16:creationId xmlns:a16="http://schemas.microsoft.com/office/drawing/2014/main" id="{DBE8CF19-0668-8CD8-2911-CF60FDD4FD0E}"/>
                  </a:ext>
                </a:extLst>
              </p:cNvPr>
              <p:cNvSpPr>
                <a:spLocks noEditPoints="1"/>
              </p:cNvSpPr>
              <p:nvPr/>
            </p:nvSpPr>
            <p:spPr bwMode="auto">
              <a:xfrm>
                <a:off x="14101" y="4437"/>
                <a:ext cx="3056" cy="3057"/>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grpSp>
        <p:nvGrpSpPr>
          <p:cNvPr id="32" name="组合 31">
            <a:extLst>
              <a:ext uri="{FF2B5EF4-FFF2-40B4-BE49-F238E27FC236}">
                <a16:creationId xmlns:a16="http://schemas.microsoft.com/office/drawing/2014/main" id="{8CBDFD24-CADE-91BA-5A99-F61D1A8953EC}"/>
              </a:ext>
            </a:extLst>
          </p:cNvPr>
          <p:cNvGrpSpPr/>
          <p:nvPr/>
        </p:nvGrpSpPr>
        <p:grpSpPr>
          <a:xfrm>
            <a:off x="2343361" y="5092095"/>
            <a:ext cx="425713" cy="442041"/>
            <a:chOff x="5823870" y="1767426"/>
            <a:chExt cx="425713" cy="442041"/>
          </a:xfrm>
        </p:grpSpPr>
        <p:grpSp>
          <p:nvGrpSpPr>
            <p:cNvPr id="33" name="组合 32">
              <a:extLst>
                <a:ext uri="{FF2B5EF4-FFF2-40B4-BE49-F238E27FC236}">
                  <a16:creationId xmlns:a16="http://schemas.microsoft.com/office/drawing/2014/main" id="{18AB0959-CFEF-CF75-F02F-ABC017C28690}"/>
                </a:ext>
              </a:extLst>
            </p:cNvPr>
            <p:cNvGrpSpPr>
              <a:grpSpLocks noChangeAspect="1"/>
            </p:cNvGrpSpPr>
            <p:nvPr/>
          </p:nvGrpSpPr>
          <p:grpSpPr bwMode="auto">
            <a:xfrm rot="18923445">
              <a:off x="5963891" y="1767426"/>
              <a:ext cx="285692" cy="285786"/>
              <a:chOff x="14101" y="4437"/>
              <a:chExt cx="3056" cy="3057"/>
            </a:xfrm>
          </p:grpSpPr>
          <p:sp>
            <p:nvSpPr>
              <p:cNvPr id="37" name="任意多边形: 形状 26">
                <a:extLst>
                  <a:ext uri="{FF2B5EF4-FFF2-40B4-BE49-F238E27FC236}">
                    <a16:creationId xmlns:a16="http://schemas.microsoft.com/office/drawing/2014/main" id="{AE30232A-6094-728E-635B-2CC412A4C0EB}"/>
                  </a:ext>
                </a:extLst>
              </p:cNvPr>
              <p:cNvSpPr>
                <a:spLocks/>
              </p:cNvSpPr>
              <p:nvPr/>
            </p:nvSpPr>
            <p:spPr bwMode="auto">
              <a:xfrm>
                <a:off x="14187" y="4475"/>
                <a:ext cx="2884" cy="2432"/>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spAutoFit/>
              </a:bodyPr>
              <a:lstStyle/>
              <a:p>
                <a:endParaRPr lang="zh-CN" altLang="en-US"/>
              </a:p>
            </p:txBody>
          </p:sp>
          <p:sp>
            <p:nvSpPr>
              <p:cNvPr id="38" name="任意多边形: 形状 27">
                <a:extLst>
                  <a:ext uri="{FF2B5EF4-FFF2-40B4-BE49-F238E27FC236}">
                    <a16:creationId xmlns:a16="http://schemas.microsoft.com/office/drawing/2014/main" id="{0DB0D6E3-190D-72EA-E67F-85F06A3C4292}"/>
                  </a:ext>
                </a:extLst>
              </p:cNvPr>
              <p:cNvSpPr>
                <a:spLocks noEditPoints="1"/>
              </p:cNvSpPr>
              <p:nvPr/>
            </p:nvSpPr>
            <p:spPr bwMode="auto">
              <a:xfrm>
                <a:off x="14101" y="4437"/>
                <a:ext cx="3056" cy="3057"/>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nvGrpSpPr>
            <p:cNvPr id="34" name="组合 33">
              <a:extLst>
                <a:ext uri="{FF2B5EF4-FFF2-40B4-BE49-F238E27FC236}">
                  <a16:creationId xmlns:a16="http://schemas.microsoft.com/office/drawing/2014/main" id="{3F8645CC-5BFC-3AB7-8218-78435B855B42}"/>
                </a:ext>
              </a:extLst>
            </p:cNvPr>
            <p:cNvGrpSpPr>
              <a:grpSpLocks noChangeAspect="1"/>
            </p:cNvGrpSpPr>
            <p:nvPr/>
          </p:nvGrpSpPr>
          <p:grpSpPr bwMode="auto">
            <a:xfrm rot="18923445">
              <a:off x="5823870" y="1809585"/>
              <a:ext cx="399751" cy="399882"/>
              <a:chOff x="14101" y="4437"/>
              <a:chExt cx="3056" cy="3057"/>
            </a:xfrm>
          </p:grpSpPr>
          <p:sp>
            <p:nvSpPr>
              <p:cNvPr id="35" name="任意多边形: 形状 24">
                <a:extLst>
                  <a:ext uri="{FF2B5EF4-FFF2-40B4-BE49-F238E27FC236}">
                    <a16:creationId xmlns:a16="http://schemas.microsoft.com/office/drawing/2014/main" id="{372A9B29-1ED0-CA16-3CFF-FC23C898D5DB}"/>
                  </a:ext>
                </a:extLst>
              </p:cNvPr>
              <p:cNvSpPr>
                <a:spLocks/>
              </p:cNvSpPr>
              <p:nvPr/>
            </p:nvSpPr>
            <p:spPr bwMode="auto">
              <a:xfrm>
                <a:off x="14187" y="4475"/>
                <a:ext cx="2884" cy="2432"/>
              </a:xfrm>
              <a:custGeom>
                <a:avLst/>
                <a:gdLst>
                  <a:gd name="T0" fmla="*/ 1773 w 2137"/>
                  <a:gd name="T1" fmla="*/ 1802 h 1802"/>
                  <a:gd name="T2" fmla="*/ 363 w 2137"/>
                  <a:gd name="T3" fmla="*/ 1802 h 1802"/>
                  <a:gd name="T4" fmla="*/ 112 w 2137"/>
                  <a:gd name="T5" fmla="*/ 1366 h 1802"/>
                  <a:gd name="T6" fmla="*/ 817 w 2137"/>
                  <a:gd name="T7" fmla="*/ 145 h 1802"/>
                  <a:gd name="T8" fmla="*/ 1068 w 2137"/>
                  <a:gd name="T9" fmla="*/ 0 h 1802"/>
                  <a:gd name="T10" fmla="*/ 1320 w 2137"/>
                  <a:gd name="T11" fmla="*/ 145 h 1802"/>
                  <a:gd name="T12" fmla="*/ 2025 w 2137"/>
                  <a:gd name="T13" fmla="*/ 1366 h 1802"/>
                  <a:gd name="T14" fmla="*/ 1773 w 2137"/>
                  <a:gd name="T15" fmla="*/ 1802 h 18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7" h="1802">
                    <a:moveTo>
                      <a:pt x="1773" y="1802"/>
                    </a:moveTo>
                    <a:cubicBezTo>
                      <a:pt x="363" y="1802"/>
                      <a:pt x="363" y="1802"/>
                      <a:pt x="363" y="1802"/>
                    </a:cubicBezTo>
                    <a:cubicBezTo>
                      <a:pt x="140" y="1802"/>
                      <a:pt x="0" y="1560"/>
                      <a:pt x="112" y="1366"/>
                    </a:cubicBezTo>
                    <a:cubicBezTo>
                      <a:pt x="817" y="145"/>
                      <a:pt x="817" y="145"/>
                      <a:pt x="817" y="145"/>
                    </a:cubicBezTo>
                    <a:cubicBezTo>
                      <a:pt x="873" y="48"/>
                      <a:pt x="970" y="0"/>
                      <a:pt x="1068" y="0"/>
                    </a:cubicBezTo>
                    <a:cubicBezTo>
                      <a:pt x="1166" y="0"/>
                      <a:pt x="1264" y="48"/>
                      <a:pt x="1320" y="145"/>
                    </a:cubicBezTo>
                    <a:cubicBezTo>
                      <a:pt x="2025" y="1366"/>
                      <a:pt x="2025" y="1366"/>
                      <a:pt x="2025" y="1366"/>
                    </a:cubicBezTo>
                    <a:cubicBezTo>
                      <a:pt x="2137" y="1560"/>
                      <a:pt x="1997" y="1802"/>
                      <a:pt x="1773" y="1802"/>
                    </a:cubicBezTo>
                    <a:close/>
                  </a:path>
                </a:pathLst>
              </a:custGeom>
              <a:noFill/>
              <a:ln w="9525">
                <a:solidFill>
                  <a:schemeClr val="accent1"/>
                </a:solidFill>
                <a:round/>
                <a:headEnd/>
                <a:tailEnd/>
              </a:ln>
            </p:spPr>
            <p:txBody>
              <a:bodyPr vert="horz" wrap="square" lIns="91440" tIns="45720" rIns="91440" bIns="45720" numCol="1" anchor="t" anchorCtr="0" compatLnSpc="1">
                <a:prstTxWarp prst="textNoShape">
                  <a:avLst/>
                </a:prstTxWarp>
                <a:spAutoFit/>
              </a:bodyPr>
              <a:lstStyle/>
              <a:p>
                <a:endParaRPr lang="zh-CN" altLang="en-US" dirty="0"/>
              </a:p>
            </p:txBody>
          </p:sp>
          <p:sp>
            <p:nvSpPr>
              <p:cNvPr id="36" name="任意多边形: 形状 25">
                <a:extLst>
                  <a:ext uri="{FF2B5EF4-FFF2-40B4-BE49-F238E27FC236}">
                    <a16:creationId xmlns:a16="http://schemas.microsoft.com/office/drawing/2014/main" id="{CCB85599-FD99-9BA4-A3C2-A4AFAE4A8746}"/>
                  </a:ext>
                </a:extLst>
              </p:cNvPr>
              <p:cNvSpPr>
                <a:spLocks noEditPoints="1"/>
              </p:cNvSpPr>
              <p:nvPr/>
            </p:nvSpPr>
            <p:spPr bwMode="auto">
              <a:xfrm>
                <a:off x="14101" y="4437"/>
                <a:ext cx="3056" cy="3057"/>
              </a:xfrm>
              <a:custGeom>
                <a:avLst/>
                <a:gdLst>
                  <a:gd name="T0" fmla="*/ 1599 w 3199"/>
                  <a:gd name="T1" fmla="*/ 4 h 3199"/>
                  <a:gd name="T2" fmla="*/ 2220 w 3199"/>
                  <a:gd name="T3" fmla="*/ 129 h 3199"/>
                  <a:gd name="T4" fmla="*/ 2728 w 3199"/>
                  <a:gd name="T5" fmla="*/ 471 h 3199"/>
                  <a:gd name="T6" fmla="*/ 3069 w 3199"/>
                  <a:gd name="T7" fmla="*/ 978 h 3199"/>
                  <a:gd name="T8" fmla="*/ 3195 w 3199"/>
                  <a:gd name="T9" fmla="*/ 1599 h 3199"/>
                  <a:gd name="T10" fmla="*/ 3069 w 3199"/>
                  <a:gd name="T11" fmla="*/ 2220 h 3199"/>
                  <a:gd name="T12" fmla="*/ 2728 w 3199"/>
                  <a:gd name="T13" fmla="*/ 2727 h 3199"/>
                  <a:gd name="T14" fmla="*/ 2220 w 3199"/>
                  <a:gd name="T15" fmla="*/ 3069 h 3199"/>
                  <a:gd name="T16" fmla="*/ 1599 w 3199"/>
                  <a:gd name="T17" fmla="*/ 3195 h 3199"/>
                  <a:gd name="T18" fmla="*/ 978 w 3199"/>
                  <a:gd name="T19" fmla="*/ 3069 h 3199"/>
                  <a:gd name="T20" fmla="*/ 471 w 3199"/>
                  <a:gd name="T21" fmla="*/ 2727 h 3199"/>
                  <a:gd name="T22" fmla="*/ 129 w 3199"/>
                  <a:gd name="T23" fmla="*/ 2220 h 3199"/>
                  <a:gd name="T24" fmla="*/ 4 w 3199"/>
                  <a:gd name="T25" fmla="*/ 1599 h 3199"/>
                  <a:gd name="T26" fmla="*/ 129 w 3199"/>
                  <a:gd name="T27" fmla="*/ 978 h 3199"/>
                  <a:gd name="T28" fmla="*/ 471 w 3199"/>
                  <a:gd name="T29" fmla="*/ 471 h 3199"/>
                  <a:gd name="T30" fmla="*/ 978 w 3199"/>
                  <a:gd name="T31" fmla="*/ 129 h 3199"/>
                  <a:gd name="T32" fmla="*/ 1599 w 3199"/>
                  <a:gd name="T33" fmla="*/ 4 h 3199"/>
                  <a:gd name="T34" fmla="*/ 1599 w 3199"/>
                  <a:gd name="T35" fmla="*/ 0 h 3199"/>
                  <a:gd name="T36" fmla="*/ 0 w 3199"/>
                  <a:gd name="T37" fmla="*/ 1599 h 3199"/>
                  <a:gd name="T38" fmla="*/ 1599 w 3199"/>
                  <a:gd name="T39" fmla="*/ 3199 h 3199"/>
                  <a:gd name="T40" fmla="*/ 3199 w 3199"/>
                  <a:gd name="T41" fmla="*/ 1599 h 3199"/>
                  <a:gd name="T42" fmla="*/ 1599 w 3199"/>
                  <a:gd name="T43" fmla="*/ 0 h 3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199" h="3199">
                    <a:moveTo>
                      <a:pt x="1599" y="4"/>
                    </a:moveTo>
                    <a:cubicBezTo>
                      <a:pt x="1815" y="4"/>
                      <a:pt x="2024" y="46"/>
                      <a:pt x="2220" y="129"/>
                    </a:cubicBezTo>
                    <a:cubicBezTo>
                      <a:pt x="2410" y="210"/>
                      <a:pt x="2581" y="325"/>
                      <a:pt x="2728" y="471"/>
                    </a:cubicBezTo>
                    <a:cubicBezTo>
                      <a:pt x="2874" y="618"/>
                      <a:pt x="2989" y="788"/>
                      <a:pt x="3069" y="978"/>
                    </a:cubicBezTo>
                    <a:cubicBezTo>
                      <a:pt x="3153" y="1175"/>
                      <a:pt x="3195" y="1384"/>
                      <a:pt x="3195" y="1599"/>
                    </a:cubicBezTo>
                    <a:cubicBezTo>
                      <a:pt x="3195" y="1815"/>
                      <a:pt x="3153" y="2024"/>
                      <a:pt x="3069" y="2220"/>
                    </a:cubicBezTo>
                    <a:cubicBezTo>
                      <a:pt x="2989" y="2410"/>
                      <a:pt x="2874" y="2581"/>
                      <a:pt x="2728" y="2727"/>
                    </a:cubicBezTo>
                    <a:cubicBezTo>
                      <a:pt x="2581" y="2874"/>
                      <a:pt x="2410" y="2989"/>
                      <a:pt x="2220" y="3069"/>
                    </a:cubicBezTo>
                    <a:cubicBezTo>
                      <a:pt x="2024" y="3153"/>
                      <a:pt x="1815" y="3195"/>
                      <a:pt x="1599" y="3195"/>
                    </a:cubicBezTo>
                    <a:cubicBezTo>
                      <a:pt x="1384" y="3195"/>
                      <a:pt x="1175" y="3153"/>
                      <a:pt x="978" y="3069"/>
                    </a:cubicBezTo>
                    <a:cubicBezTo>
                      <a:pt x="788" y="2989"/>
                      <a:pt x="618" y="2874"/>
                      <a:pt x="471" y="2727"/>
                    </a:cubicBezTo>
                    <a:cubicBezTo>
                      <a:pt x="325" y="2581"/>
                      <a:pt x="210" y="2410"/>
                      <a:pt x="129" y="2220"/>
                    </a:cubicBezTo>
                    <a:cubicBezTo>
                      <a:pt x="46" y="2024"/>
                      <a:pt x="4" y="1815"/>
                      <a:pt x="4" y="1599"/>
                    </a:cubicBezTo>
                    <a:cubicBezTo>
                      <a:pt x="4" y="1384"/>
                      <a:pt x="46" y="1175"/>
                      <a:pt x="129" y="978"/>
                    </a:cubicBezTo>
                    <a:cubicBezTo>
                      <a:pt x="210" y="788"/>
                      <a:pt x="325" y="618"/>
                      <a:pt x="471" y="471"/>
                    </a:cubicBezTo>
                    <a:cubicBezTo>
                      <a:pt x="618" y="325"/>
                      <a:pt x="788" y="210"/>
                      <a:pt x="978" y="129"/>
                    </a:cubicBezTo>
                    <a:cubicBezTo>
                      <a:pt x="1175" y="46"/>
                      <a:pt x="1384" y="4"/>
                      <a:pt x="1599" y="4"/>
                    </a:cubicBezTo>
                    <a:moveTo>
                      <a:pt x="1599" y="0"/>
                    </a:moveTo>
                    <a:cubicBezTo>
                      <a:pt x="716" y="0"/>
                      <a:pt x="0" y="716"/>
                      <a:pt x="0" y="1599"/>
                    </a:cubicBezTo>
                    <a:cubicBezTo>
                      <a:pt x="0" y="2483"/>
                      <a:pt x="716" y="3199"/>
                      <a:pt x="1599" y="3199"/>
                    </a:cubicBezTo>
                    <a:cubicBezTo>
                      <a:pt x="2483" y="3199"/>
                      <a:pt x="3199" y="2483"/>
                      <a:pt x="3199" y="1599"/>
                    </a:cubicBezTo>
                    <a:cubicBezTo>
                      <a:pt x="3199" y="716"/>
                      <a:pt x="2483" y="0"/>
                      <a:pt x="1599" y="0"/>
                    </a:cubicBezTo>
                    <a:close/>
                  </a:path>
                </a:pathLst>
              </a:custGeom>
              <a:noFill/>
              <a:ln w="9525">
                <a:noFill/>
                <a:round/>
                <a:headEnd/>
                <a:tailEnd/>
              </a:ln>
            </p:spPr>
            <p:txBody>
              <a:bodyPr vert="horz" wrap="square" lIns="91440" tIns="45720" rIns="91440" bIns="45720" numCol="1" anchor="t" anchorCtr="0" compatLnSpc="1">
                <a:prstTxWarp prst="textNoShape">
                  <a:avLst/>
                </a:prstTxWarp>
                <a:spAutoFit/>
              </a:bodyPr>
              <a:lstStyle/>
              <a:p>
                <a:endParaRPr lang="zh-CN" altLang="en-US"/>
              </a:p>
            </p:txBody>
          </p:sp>
        </p:grpSp>
      </p:grpSp>
    </p:spTree>
    <p:extLst>
      <p:ext uri="{BB962C8B-B14F-4D97-AF65-F5344CB8AC3E}">
        <p14:creationId xmlns:p14="http://schemas.microsoft.com/office/powerpoint/2010/main" val="13042099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55f52171-deb4-4d87-9864-47bd9ea656bf&quot;,&quot;Name&quot;:&quot;2&quot;,&quot;Kind&quot;:&quot;Custom&quot;,&quot;OldGuidesSetting&quot;:{&quot;HeaderHeight&quot;:0.0,&quot;FooterHeight&quot;:0.0,&quot;SideMargin&quot;:6.0,&quot;TopMargin&quot;:4.0,&quot;BottomMargin&quot;:8.0,&quot;IntervalMargin&quot;:0.0}}"/>
</p:tagLst>
</file>

<file path=ppt/theme/theme1.xml><?xml version="1.0" encoding="utf-8"?>
<a:theme xmlns:a="http://schemas.openxmlformats.org/drawingml/2006/main" name="Office 主题​​">
  <a:themeElements>
    <a:clrScheme name="蓝色暖调">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0</TotalTime>
  <Words>4670</Words>
  <Application>Microsoft Office PowerPoint</Application>
  <PresentationFormat>Widescreen</PresentationFormat>
  <Paragraphs>341</Paragraphs>
  <Slides>59</Slides>
  <Notes>4</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59</vt:i4>
      </vt:variant>
    </vt:vector>
  </HeadingPairs>
  <TitlesOfParts>
    <vt:vector size="77" baseType="lpstr">
      <vt:lpstr>等线</vt:lpstr>
      <vt:lpstr>E-HZ+ZGbDS3-8</vt:lpstr>
      <vt:lpstr>KaiTi</vt:lpstr>
      <vt:lpstr>Microsoft YaHei</vt:lpstr>
      <vt:lpstr>Microsoft YaHei Light</vt:lpstr>
      <vt:lpstr>宋体</vt:lpstr>
      <vt:lpstr>宋体</vt:lpstr>
      <vt:lpstr>华文楷体</vt:lpstr>
      <vt:lpstr>华文宋体</vt:lpstr>
      <vt:lpstr>Arial</vt:lpstr>
      <vt:lpstr>Arial Rounded MT Bold</vt:lpstr>
      <vt:lpstr>Calibri</vt:lpstr>
      <vt:lpstr>Calibri Light</vt:lpstr>
      <vt:lpstr>Microsoft Sans Serif</vt:lpstr>
      <vt:lpstr>Noto Sans</vt:lpstr>
      <vt:lpstr>Times New Roman</vt:lpstr>
      <vt:lpstr>Wingdings</vt:lpstr>
      <vt:lpstr>Office 主题​​</vt:lpstr>
      <vt:lpstr>PowerPoint Presentation</vt:lpstr>
      <vt:lpstr>Contents </vt:lpstr>
      <vt:lpstr>PowerPoint Presentation</vt:lpstr>
      <vt:lpstr>PowerPoint Presentation</vt:lpstr>
      <vt:lpstr>Interactive alignment model (Pickering &amp; Garrod 2004) </vt:lpstr>
      <vt:lpstr>PowerPoint Presentation</vt:lpstr>
      <vt:lpstr>PowerPoint Presentation</vt:lpstr>
      <vt:lpstr>PowerPoint Presentation</vt:lpstr>
      <vt:lpstr>PowerPoint Presentation</vt:lpstr>
      <vt:lpstr>PowerPoint Presentation</vt:lpstr>
      <vt:lpstr>The xu-argument (王初明  Chuming Wang, 2016; 2017)</vt:lpstr>
      <vt:lpstr>PowerPoint Presentation</vt:lpstr>
      <vt:lpstr>Interactive alignment              the cognitive basis of continuation theory </vt:lpstr>
      <vt:lpstr>Learn through interaction originated from and driven by continuation (xu)</vt:lpstr>
      <vt:lpstr>Creative imitation              the core of learning by continuation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 through interaction originated from and driven by continuation (xu)</vt:lpstr>
      <vt:lpstr>Types of interactions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reading–writing integrated continuation task  读后续写 (Wang 2016; 2019; 2023) </vt:lpstr>
      <vt:lpstr>PowerPoint Presentation</vt:lpstr>
      <vt:lpstr>PowerPoint Presentation</vt:lpstr>
      <vt:lpstr>乌鸦喝水</vt:lpstr>
      <vt:lpstr>乌鸦喝水</vt:lpstr>
      <vt:lpstr>请看下面的图片，并把故事讲完。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请看下面的图片，并把故事讲完。</vt:lpstr>
      <vt:lpstr>请看下面的图片，并把故事讲完。</vt:lpstr>
      <vt:lpstr>PowerPoint Presentation</vt:lpstr>
      <vt:lpstr>PowerPoint Presentation</vt:lpstr>
      <vt:lpstr>Discussion: How to use continuation theory in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滚筒洗衣机, WeChat:cooljyh</dc:creator>
  <cp:lastModifiedBy>Barrett, Emily</cp:lastModifiedBy>
  <cp:revision>187</cp:revision>
  <dcterms:created xsi:type="dcterms:W3CDTF">2022-03-15T01:56:04Z</dcterms:created>
  <dcterms:modified xsi:type="dcterms:W3CDTF">2024-05-07T11:40:57Z</dcterms:modified>
</cp:coreProperties>
</file>