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310" r:id="rId3"/>
    <p:sldId id="340" r:id="rId4"/>
    <p:sldId id="341" r:id="rId5"/>
    <p:sldId id="342" r:id="rId6"/>
    <p:sldId id="344" r:id="rId7"/>
    <p:sldId id="345" r:id="rId8"/>
    <p:sldId id="317" r:id="rId9"/>
    <p:sldId id="319" r:id="rId10"/>
    <p:sldId id="323" r:id="rId11"/>
    <p:sldId id="327" r:id="rId12"/>
    <p:sldId id="328" r:id="rId13"/>
    <p:sldId id="329" r:id="rId14"/>
    <p:sldId id="325" r:id="rId15"/>
    <p:sldId id="311" r:id="rId16"/>
    <p:sldId id="322" r:id="rId17"/>
    <p:sldId id="302" r:id="rId18"/>
    <p:sldId id="332" r:id="rId19"/>
    <p:sldId id="346" r:id="rId20"/>
    <p:sldId id="313" r:id="rId21"/>
    <p:sldId id="333" r:id="rId22"/>
    <p:sldId id="276" r:id="rId23"/>
    <p:sldId id="312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loeP" initials="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79391" autoAdjust="0"/>
  </p:normalViewPr>
  <p:slideViewPr>
    <p:cSldViewPr>
      <p:cViewPr varScale="1">
        <p:scale>
          <a:sx n="50" d="100"/>
          <a:sy n="5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5763" cy="5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defTabSz="989716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00" y="0"/>
            <a:ext cx="3075762" cy="5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algn="r" defTabSz="989716" eaLnBrk="0" hangingPunct="0">
              <a:defRPr sz="1300"/>
            </a:lvl1pPr>
          </a:lstStyle>
          <a:p>
            <a:pPr>
              <a:defRPr/>
            </a:pPr>
            <a:fld id="{D002BDB2-C37A-4F7D-8FF2-99907D325AFB}" type="datetimeFigureOut">
              <a:rPr lang="en-GB"/>
              <a:pPr>
                <a:defRPr/>
              </a:pPr>
              <a:t>19/09/2012</a:t>
            </a:fld>
            <a:endParaRPr lang="en-GB" dirty="0"/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0531"/>
            <a:ext cx="3075763" cy="5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defTabSz="989716" eaLnBrk="0" hangingPunct="0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00" y="9720531"/>
            <a:ext cx="3075762" cy="5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algn="r" defTabSz="989716" eaLnBrk="0" hangingPunct="0">
              <a:defRPr sz="1300"/>
            </a:lvl1pPr>
          </a:lstStyle>
          <a:p>
            <a:pPr>
              <a:defRPr/>
            </a:pPr>
            <a:fld id="{86480B2B-859F-4838-A47B-242C6EECFEC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0"/>
            <a:ext cx="3075763" cy="5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defTabSz="989716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021900" y="0"/>
            <a:ext cx="3075762" cy="5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>
            <a:lvl1pPr algn="r" defTabSz="989716">
              <a:defRPr sz="1300"/>
            </a:lvl1pPr>
          </a:lstStyle>
          <a:p>
            <a:pPr>
              <a:defRPr/>
            </a:pPr>
            <a:fld id="{909501DE-75F4-426C-9B45-B23B9D42AF16}" type="datetimeFigureOut">
              <a:rPr lang="en-US"/>
              <a:pPr>
                <a:defRPr/>
              </a:pPr>
              <a:t>9/19/2012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9688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63" tIns="46881" rIns="93763" bIns="46881" rtlCol="0" anchor="ctr"/>
          <a:lstStyle/>
          <a:p>
            <a:pPr lvl="0"/>
            <a:endParaRPr lang="en-GB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10421" y="4861887"/>
            <a:ext cx="5678458" cy="4605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1" tIns="49521" rIns="99041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720531"/>
            <a:ext cx="3075763" cy="5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defTabSz="989716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021900" y="9720531"/>
            <a:ext cx="3075762" cy="51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41" tIns="49521" rIns="99041" bIns="49521" numCol="1" anchor="b" anchorCtr="0" compatLnSpc="1">
            <a:prstTxWarp prst="textNoShape">
              <a:avLst/>
            </a:prstTxWarp>
          </a:bodyPr>
          <a:lstStyle>
            <a:lvl1pPr algn="r" defTabSz="989716">
              <a:defRPr sz="1300"/>
            </a:lvl1pPr>
          </a:lstStyle>
          <a:p>
            <a:pPr>
              <a:defRPr/>
            </a:pPr>
            <a:fld id="{79263FE3-88DE-469B-BB06-98DF454526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GB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4D15AD-450E-463F-8315-10F9A3005607}" type="slidenum">
              <a:rPr lang="en-GB" smtClean="0"/>
              <a:pPr/>
              <a:t>1</a:t>
            </a:fld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9263FE3-88DE-469B-BB06-98DF45452686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  <a:p>
            <a:endParaRPr lang="en-GB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6D2832-0259-4C38-B8AC-A8D8606D8714}" type="slidenum">
              <a:rPr lang="en-GB" smtClean="0"/>
              <a:pPr/>
              <a:t>23</a:t>
            </a:fld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99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843728-D99C-4EB0-8D9C-7A17A0DA646A}" type="datetimeFigureOut">
              <a:rPr lang="en-US"/>
              <a:pPr>
                <a:defRPr/>
              </a:pPr>
              <a:t>9/19/2012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495B3-56E3-43AA-B7B5-99B4974188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82002A-0ACC-4477-AE30-EFF7CA396AF2}" type="datetimeFigureOut">
              <a:rPr lang="en-US"/>
              <a:pPr>
                <a:defRPr/>
              </a:pPr>
              <a:t>9/19/2012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C58C1-493D-4E38-8022-EF73C8E2EED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1472-ED86-4D30-9607-40BDB7B6D532}" type="datetimeFigureOut">
              <a:rPr lang="en-US"/>
              <a:pPr>
                <a:defRPr/>
              </a:pPr>
              <a:t>9/19/2012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E1DC7-E4B2-4E6C-9999-1A1FA79279F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F99"/>
                </a:solidFill>
              </a:defRPr>
            </a:lvl1pPr>
            <a:lvl2pPr>
              <a:defRPr>
                <a:solidFill>
                  <a:srgbClr val="FFFF99"/>
                </a:solidFill>
              </a:defRPr>
            </a:lvl2pPr>
            <a:lvl3pPr>
              <a:defRPr>
                <a:solidFill>
                  <a:srgbClr val="FFFF99"/>
                </a:solidFill>
              </a:defRPr>
            </a:lvl3pPr>
            <a:lvl4pPr>
              <a:defRPr>
                <a:solidFill>
                  <a:srgbClr val="FFFF99"/>
                </a:solidFill>
              </a:defRPr>
            </a:lvl4pPr>
            <a:lvl5pPr>
              <a:defRPr>
                <a:solidFill>
                  <a:srgbClr val="FFFF99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0B50E-747E-4602-A325-5C97A3394580}" type="datetimeFigureOut">
              <a:rPr lang="en-US"/>
              <a:pPr>
                <a:defRPr/>
              </a:pPr>
              <a:t>9/19/2012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13EC7-564C-4F4B-B532-39989D3476E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F1408-CFBD-4FD1-88D0-D65DE6792C96}" type="datetimeFigureOut">
              <a:rPr lang="en-US"/>
              <a:pPr>
                <a:defRPr/>
              </a:pPr>
              <a:t>9/19/2012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28D78-13EB-4F5E-B250-7B5D921FC41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0010C-CC0B-4129-9190-CF1643FB1D7E}" type="datetimeFigureOut">
              <a:rPr lang="en-US"/>
              <a:pPr>
                <a:defRPr/>
              </a:pPr>
              <a:t>9/19/2012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F665D-5CCD-4F74-99B9-A51C526B008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54935-4C67-4929-B9FB-DF8859A5E470}" type="datetimeFigureOut">
              <a:rPr lang="en-US"/>
              <a:pPr>
                <a:defRPr/>
              </a:pPr>
              <a:t>9/19/2012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55FA0-F7C4-4BF8-A579-646B24DDFF4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69453-A9CA-433F-9037-FCA16C60D999}" type="datetimeFigureOut">
              <a:rPr lang="en-US"/>
              <a:pPr>
                <a:defRPr/>
              </a:pPr>
              <a:t>9/19/2012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99ECF-D0E4-4895-B90B-4EA1C0E5E26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BD651-8DE4-49FB-AE2F-AACE74FE3C8E}" type="datetimeFigureOut">
              <a:rPr lang="en-US"/>
              <a:pPr>
                <a:defRPr/>
              </a:pPr>
              <a:t>9/19/2012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AF976-6C70-48F1-B92A-251065777F2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8F947-B706-4810-94DC-3D622BE5FD01}" type="datetimeFigureOut">
              <a:rPr lang="en-US"/>
              <a:pPr>
                <a:defRPr/>
              </a:pPr>
              <a:t>9/19/2012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AA25-D56D-42F5-AE32-6D35757446C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51D68-3DA4-4770-95C9-41B70F156299}" type="datetimeFigureOut">
              <a:rPr lang="en-US"/>
              <a:pPr>
                <a:defRPr/>
              </a:pPr>
              <a:t>9/19/2012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431FB-B63C-4964-B339-04FFD7A4696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599C2AC-315A-4B9E-9A23-EDEB4A6FD64E}" type="datetimeFigureOut">
              <a:rPr lang="en-US"/>
              <a:pPr>
                <a:defRPr/>
              </a:pPr>
              <a:t>9/19/2012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D19EE6F-4BED-45A0-9488-E24A8EB859B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http://gloucestershirebap.org.uk/images/actionplan/priority_landscapes/RDP-Project-Areas-Map.jpg" TargetMode="Externa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cshort@glos.ac.u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hyperlink" Target="mailto:jenny.phelps@fwag.org,uk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57188" y="1714500"/>
            <a:ext cx="8572500" cy="2743200"/>
          </a:xfrm>
        </p:spPr>
        <p:txBody>
          <a:bodyPr/>
          <a:lstStyle/>
          <a:p>
            <a:pPr eaLnBrk="1" hangingPunct="1"/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>Environmental policy and integrated delivery: </a:t>
            </a:r>
            <a:br>
              <a:rPr lang="en-GB" b="1" dirty="0" smtClean="0"/>
            </a:br>
            <a:r>
              <a:rPr lang="en-GB" b="1" dirty="0" smtClean="0"/>
              <a:t>opportunities and barriers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/>
              <a:t> </a:t>
            </a:r>
            <a:r>
              <a:rPr lang="en-GB" b="1" dirty="0" smtClean="0"/>
              <a:t/>
            </a:r>
            <a:br>
              <a:rPr lang="en-GB" b="1" dirty="0" smtClean="0"/>
            </a:br>
            <a:endParaRPr lang="en-GB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827088" y="4293096"/>
            <a:ext cx="7345362" cy="1492250"/>
          </a:xfrm>
        </p:spPr>
        <p:txBody>
          <a:bodyPr/>
          <a:lstStyle/>
          <a:p>
            <a:pPr eaLnBrk="1" hangingPunct="1"/>
            <a:r>
              <a:rPr lang="en-US" dirty="0" smtClean="0"/>
              <a:t>Chris Short </a:t>
            </a:r>
          </a:p>
          <a:p>
            <a:pPr eaLnBrk="1" hangingPunct="1"/>
            <a:r>
              <a:rPr lang="en-US" sz="2400" dirty="0" smtClean="0"/>
              <a:t>Countryside and Community Research Institute</a:t>
            </a:r>
          </a:p>
          <a:p>
            <a:pPr eaLnBrk="1" hangingPunct="1"/>
            <a:r>
              <a:rPr lang="en-US" dirty="0" smtClean="0"/>
              <a:t>Jenny Phelps </a:t>
            </a:r>
          </a:p>
          <a:p>
            <a:pPr eaLnBrk="1" hangingPunct="1"/>
            <a:r>
              <a:rPr lang="en-US" sz="2400" dirty="0" smtClean="0"/>
              <a:t>Gloucestershire Farming and Wildlife Advisory Group</a:t>
            </a:r>
          </a:p>
          <a:p>
            <a:pPr eaLnBrk="1" hangingPunct="1"/>
            <a:endParaRPr lang="en-GB" dirty="0" smtClean="0"/>
          </a:p>
        </p:txBody>
      </p:sp>
      <p:sp>
        <p:nvSpPr>
          <p:cNvPr id="3076" name="TextBox 9"/>
          <p:cNvSpPr txBox="1">
            <a:spLocks noChangeArrowheads="1"/>
          </p:cNvSpPr>
          <p:nvPr/>
        </p:nvSpPr>
        <p:spPr bwMode="auto">
          <a:xfrm>
            <a:off x="6715125" y="5357813"/>
            <a:ext cx="2214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GB"/>
          </a:p>
        </p:txBody>
      </p:sp>
      <p:pic>
        <p:nvPicPr>
          <p:cNvPr id="3077" name="Picture 10" descr="G:\Marketing\LOGOS\CCRI\CCRI 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7191" y="0"/>
            <a:ext cx="16113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43" descr="FWA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2447925" cy="13985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9190" y="274638"/>
            <a:ext cx="3757610" cy="1143000"/>
          </a:xfrm>
        </p:spPr>
        <p:txBody>
          <a:bodyPr/>
          <a:lstStyle/>
          <a:p>
            <a:r>
              <a:rPr lang="en-US" sz="3200" b="1" dirty="0" smtClean="0"/>
              <a:t>Defining the area</a:t>
            </a:r>
            <a:endParaRPr lang="en-GB" sz="3200" b="1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2887" t="11471" r="32062" b="9504"/>
          <a:stretch>
            <a:fillRect/>
          </a:stretch>
        </p:blipFill>
        <p:spPr bwMode="auto">
          <a:xfrm>
            <a:off x="107504" y="110086"/>
            <a:ext cx="4788842" cy="6747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0712" t="16424" r="35033" b="6446"/>
          <a:stretch>
            <a:fillRect/>
          </a:stretch>
        </p:blipFill>
        <p:spPr bwMode="auto">
          <a:xfrm>
            <a:off x="4933892" y="1501539"/>
            <a:ext cx="3886580" cy="5383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2357422" y="3643314"/>
            <a:ext cx="428628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Ground water</a:t>
            </a:r>
            <a:endParaRPr lang="en-GB" dirty="0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6184" y="1600200"/>
            <a:ext cx="64316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 rot="3606818">
            <a:off x="2897630" y="2826405"/>
            <a:ext cx="4192544" cy="2387953"/>
          </a:xfrm>
          <a:prstGeom prst="ellips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 Current Ecological </a:t>
            </a:r>
            <a:r>
              <a:rPr lang="en-GB" b="1" dirty="0" smtClean="0"/>
              <a:t>Status (WFD)</a:t>
            </a:r>
            <a:endParaRPr lang="en-GB" b="1" dirty="0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00200"/>
            <a:ext cx="778418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7" y="1700808"/>
            <a:ext cx="9108504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04242"/>
            <a:ext cx="88582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/>
          <a:lstStyle/>
          <a:p>
            <a:r>
              <a:rPr lang="en-GB" b="1" dirty="0" smtClean="0"/>
              <a:t>Approach to collaborative working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2500306"/>
            <a:ext cx="8229600" cy="4525963"/>
          </a:xfrm>
        </p:spPr>
        <p:txBody>
          <a:bodyPr/>
          <a:lstStyle/>
          <a:p>
            <a:r>
              <a:rPr lang="en-US" dirty="0" smtClean="0"/>
              <a:t>Integrated Local Delivery (ILD) framework</a:t>
            </a:r>
            <a:endParaRPr lang="en-GB" dirty="0" smtClean="0"/>
          </a:p>
          <a:p>
            <a:pPr lvl="1"/>
            <a:r>
              <a:rPr lang="en-GB" dirty="0" smtClean="0"/>
              <a:t>Integrate existing related work/interests with WFD</a:t>
            </a:r>
          </a:p>
          <a:p>
            <a:pPr lvl="1"/>
            <a:r>
              <a:rPr lang="en-GB" dirty="0" smtClean="0"/>
              <a:t>Value local &amp; national expertise</a:t>
            </a:r>
          </a:p>
          <a:p>
            <a:pPr lvl="1"/>
            <a:r>
              <a:rPr lang="en-US" dirty="0" smtClean="0"/>
              <a:t>R</a:t>
            </a:r>
            <a:r>
              <a:rPr lang="en-GB" dirty="0" err="1" smtClean="0"/>
              <a:t>econnect</a:t>
            </a:r>
            <a:r>
              <a:rPr lang="en-GB" dirty="0" smtClean="0"/>
              <a:t> </a:t>
            </a:r>
            <a:r>
              <a:rPr lang="en-GB" dirty="0" smtClean="0"/>
              <a:t>communities with farmed and water  environment </a:t>
            </a:r>
          </a:p>
          <a:p>
            <a:pPr lvl="1"/>
            <a:r>
              <a:rPr lang="en-GB" dirty="0" smtClean="0"/>
              <a:t>All partners working together </a:t>
            </a:r>
            <a:r>
              <a:rPr lang="en-GB" dirty="0" smtClean="0"/>
              <a:t>(sharing data, delivery and developing projects)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43" descr="FW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2" y="68845"/>
            <a:ext cx="2447925" cy="13985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10" descr="G:\Marketing\LOGOS\CCRI\CCRI lea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247" y="55416"/>
            <a:ext cx="16113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r>
              <a:rPr lang="en-GB" sz="3600" b="1" dirty="0" smtClean="0"/>
              <a:t>Cirencester –  </a:t>
            </a:r>
            <a:br>
              <a:rPr lang="en-GB" sz="3600" b="1" dirty="0" smtClean="0"/>
            </a:br>
            <a:r>
              <a:rPr lang="en-GB" sz="3600" b="1" dirty="0" smtClean="0"/>
              <a:t>applied to market towns - wards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GB" smtClean="0">
              <a:solidFill>
                <a:schemeClr val="tx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 l="17718" t="15120" r="12589" b="6446"/>
          <a:stretch>
            <a:fillRect/>
          </a:stretch>
        </p:blipFill>
        <p:spPr bwMode="auto">
          <a:xfrm>
            <a:off x="-160683" y="0"/>
            <a:ext cx="9481741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457200" y="-90265"/>
            <a:ext cx="8229600" cy="1143001"/>
          </a:xfrm>
        </p:spPr>
        <p:txBody>
          <a:bodyPr/>
          <a:lstStyle/>
          <a:p>
            <a:r>
              <a:rPr lang="en-GB" sz="3600" b="1" dirty="0" smtClean="0"/>
              <a:t>Scoping of partners – needs facilitation to join it up</a:t>
            </a:r>
          </a:p>
        </p:txBody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>
          <a:xfrm>
            <a:off x="395288" y="692696"/>
            <a:ext cx="8391554" cy="460851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US" sz="12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sz="2300" dirty="0" smtClean="0"/>
              <a:t>The SE Environment Agency – Environmental </a:t>
            </a:r>
            <a:r>
              <a:rPr lang="en-US" sz="2300" dirty="0" err="1" smtClean="0"/>
              <a:t>Mngmt</a:t>
            </a:r>
            <a:r>
              <a:rPr lang="en-US" sz="2300" dirty="0" smtClean="0"/>
              <a:t> &amp; Planning, Biodiversity, Fisheries and Flooding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Natural England – AES, FATI, ETIP, CSF, SSSIs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Forestry Commission – EWGS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Business West – FISS, REG, SWARM, R 4 F, S 4 P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The Rural Payments Agency – underpinning Cross compliance and GAEC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Parish Councils – through GRCC and Parish Plans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District Councils – Resilience planning, development, conservation, waste etc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County Councils – SIDP, SUDS, Highways, Education, Right of Way/ Archaeology/ Ecology 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District Councils - Conservation, Waste, Planning 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Borough/ Town Councils – Parks, Landscape, Green infrastructure, Great Western Community Forest, Save Water Swindon</a:t>
            </a:r>
          </a:p>
          <a:p>
            <a:pPr>
              <a:lnSpc>
                <a:spcPct val="80000"/>
              </a:lnSpc>
            </a:pPr>
            <a:r>
              <a:rPr lang="en-US" sz="2300" dirty="0" smtClean="0"/>
              <a:t>NGOs: Cotswold River Trust, </a:t>
            </a:r>
            <a:r>
              <a:rPr lang="en-US" sz="2300" dirty="0" err="1" smtClean="0"/>
              <a:t>Glos</a:t>
            </a:r>
            <a:r>
              <a:rPr lang="en-US" sz="2300" dirty="0" smtClean="0"/>
              <a:t> WT, CLA,  NFU, CPRE, Agronomists, Land Agents, Cotswold AONB, Cotswold Water Park etc Media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3916" t="9090" r="22338" b="4916"/>
          <a:stretch>
            <a:fillRect/>
          </a:stretch>
        </p:blipFill>
        <p:spPr bwMode="auto">
          <a:xfrm>
            <a:off x="2309028" y="-93635"/>
            <a:ext cx="6834972" cy="6951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6512" y="1556792"/>
            <a:ext cx="232249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Cross boundary working  at local authority level</a:t>
            </a:r>
            <a:endParaRPr lang="en-GB" sz="3200" dirty="0" smtClean="0">
              <a:solidFill>
                <a:srgbClr val="FFFF99"/>
              </a:solidFill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Merging priorities</a:t>
            </a:r>
            <a:endParaRPr lang="en-GB" dirty="0"/>
          </a:p>
        </p:txBody>
      </p:sp>
      <p:pic>
        <p:nvPicPr>
          <p:cNvPr id="5" name="Content Placeholder 4" descr="- whole catchme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298" y="1303543"/>
            <a:ext cx="6643702" cy="5554457"/>
          </a:xfrm>
        </p:spPr>
      </p:pic>
      <p:sp>
        <p:nvSpPr>
          <p:cNvPr id="6" name="TextBox 5"/>
          <p:cNvSpPr txBox="1"/>
          <p:nvPr/>
        </p:nvSpPr>
        <p:spPr>
          <a:xfrm>
            <a:off x="0" y="1857364"/>
            <a:ext cx="17859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FFFF99"/>
                </a:solidFill>
                <a:latin typeface="Calibri" pitchFamily="34" charset="0"/>
                <a:cs typeface="Calibri" pitchFamily="34" charset="0"/>
              </a:rPr>
              <a:t>Multiple initiatives to be overlaid (WFD and CSF)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GB" b="1" dirty="0" smtClean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785786" y="1643050"/>
            <a:ext cx="8143900" cy="4525963"/>
          </a:xfrm>
        </p:spPr>
        <p:txBody>
          <a:bodyPr/>
          <a:lstStyle/>
          <a:p>
            <a:r>
              <a:rPr lang="en-US" dirty="0" smtClean="0"/>
              <a:t>Developments in Environmental Policy</a:t>
            </a:r>
          </a:p>
          <a:p>
            <a:r>
              <a:rPr lang="en-US" dirty="0" smtClean="0"/>
              <a:t>Attractions of Integrated Delivery </a:t>
            </a:r>
          </a:p>
          <a:p>
            <a:r>
              <a:rPr lang="en-US" dirty="0" smtClean="0"/>
              <a:t>Upper </a:t>
            </a:r>
            <a:r>
              <a:rPr lang="en-US" dirty="0" smtClean="0"/>
              <a:t>Thames Pilot Catchment</a:t>
            </a:r>
          </a:p>
          <a:p>
            <a:r>
              <a:rPr lang="en-US" dirty="0" smtClean="0"/>
              <a:t>Things we have learned so far</a:t>
            </a:r>
          </a:p>
          <a:p>
            <a:r>
              <a:rPr lang="en-US" dirty="0" smtClean="0"/>
              <a:t>Discussion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EU Directives to deliver – </a:t>
            </a:r>
            <a:br>
              <a:rPr lang="en-GB" sz="4000" dirty="0" smtClean="0"/>
            </a:br>
            <a:r>
              <a:rPr lang="en-GB" sz="4000" dirty="0" smtClean="0"/>
              <a:t>a integrated spatial </a:t>
            </a:r>
            <a:br>
              <a:rPr lang="en-GB" sz="4000" dirty="0" smtClean="0"/>
            </a:br>
            <a:r>
              <a:rPr lang="en-GB" sz="4000" dirty="0" smtClean="0"/>
              <a:t>strategy </a:t>
            </a:r>
          </a:p>
        </p:txBody>
      </p:sp>
      <p:pic>
        <p:nvPicPr>
          <p:cNvPr id="4" name="Content Placeholder 3" descr="Parish Map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925" y="4149725"/>
            <a:ext cx="3960813" cy="2663825"/>
          </a:xfrm>
        </p:spPr>
      </p:pic>
      <p:pic>
        <p:nvPicPr>
          <p:cNvPr id="6" name="Picture 5" descr="Rivers 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713" y="3141663"/>
            <a:ext cx="34559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Rivers and SNA'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938" y="1989138"/>
            <a:ext cx="3529012" cy="249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8"/>
          <p:cNvSpPr txBox="1">
            <a:spLocks noChangeArrowheads="1"/>
          </p:cNvSpPr>
          <p:nvPr/>
        </p:nvSpPr>
        <p:spPr bwMode="auto">
          <a:xfrm>
            <a:off x="5219700" y="1484313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GB"/>
          </a:p>
        </p:txBody>
      </p:sp>
      <p:pic>
        <p:nvPicPr>
          <p:cNvPr id="10" name="Picture 4" descr="http://gloucestershirebap.org.uk/images/actionplan/priority_landscapes/RDP-Project-Areas-Map.jpg"/>
          <p:cNvPicPr>
            <a:picLocks noChangeAspect="1" noChangeArrowheads="1"/>
          </p:cNvPicPr>
          <p:nvPr/>
        </p:nvPicPr>
        <p:blipFill>
          <a:blip r:embed="rId5" r:link="rId6" cstate="print"/>
          <a:srcRect/>
          <a:stretch>
            <a:fillRect/>
          </a:stretch>
        </p:blipFill>
        <p:spPr bwMode="auto">
          <a:xfrm>
            <a:off x="5508625" y="981075"/>
            <a:ext cx="367188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4248472" y="609503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http://ec.europa.eu/environment/pubs/factsheets.htm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What we have learned so far?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is a clear need for join up</a:t>
            </a:r>
          </a:p>
          <a:p>
            <a:pPr lvl="1"/>
            <a:r>
              <a:rPr lang="en-US" dirty="0" smtClean="0"/>
              <a:t>Determining the area has been interesting!</a:t>
            </a:r>
            <a:endParaRPr lang="en-GB" dirty="0" smtClean="0"/>
          </a:p>
          <a:p>
            <a:r>
              <a:rPr lang="en-GB" dirty="0" smtClean="0"/>
              <a:t>There is overlap, duplication and single issue delivery within the catchment</a:t>
            </a:r>
          </a:p>
          <a:p>
            <a:r>
              <a:rPr lang="en-GB" dirty="0" smtClean="0"/>
              <a:t>The multiple voices means mixed messages for farmers, landowners and communities</a:t>
            </a:r>
          </a:p>
          <a:p>
            <a:pPr lvl="1"/>
            <a:r>
              <a:rPr lang="en-US" dirty="0" smtClean="0"/>
              <a:t>Role for an Integrated Catchment Plan?</a:t>
            </a:r>
            <a:endParaRPr lang="en-GB" dirty="0" smtClean="0"/>
          </a:p>
          <a:p>
            <a:r>
              <a:rPr lang="en-GB" dirty="0" smtClean="0"/>
              <a:t>What can be achieved in a year? </a:t>
            </a:r>
          </a:p>
          <a:p>
            <a:pPr lvl="1"/>
            <a:r>
              <a:rPr lang="en-GB" dirty="0" smtClean="0"/>
              <a:t>Starting </a:t>
            </a:r>
            <a:r>
              <a:rPr lang="en-GB" smtClean="0"/>
              <a:t>point for long-term change.</a:t>
            </a: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Testing the benefits of integration</a:t>
            </a:r>
            <a:endParaRPr lang="en-GB" b="1" dirty="0" smtClean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r>
              <a:rPr lang="en-GB" dirty="0" smtClean="0"/>
              <a:t>Supports the delivery of strategic </a:t>
            </a:r>
            <a:r>
              <a:rPr lang="en-GB" dirty="0" smtClean="0"/>
              <a:t>objectives? </a:t>
            </a:r>
            <a:endParaRPr lang="en-GB" dirty="0" smtClean="0"/>
          </a:p>
          <a:p>
            <a:pPr lvl="1"/>
            <a:r>
              <a:rPr lang="en-GB" dirty="0" smtClean="0"/>
              <a:t>Partners linked to identified assets and expertise.</a:t>
            </a:r>
          </a:p>
          <a:p>
            <a:r>
              <a:rPr lang="en-GB" dirty="0" smtClean="0"/>
              <a:t>Inspiring and enabling local </a:t>
            </a:r>
            <a:r>
              <a:rPr lang="en-GB" dirty="0" smtClean="0"/>
              <a:t>communities?</a:t>
            </a:r>
            <a:endParaRPr lang="en-GB" dirty="0" smtClean="0"/>
          </a:p>
          <a:p>
            <a:pPr lvl="1"/>
            <a:r>
              <a:rPr lang="en-GB" dirty="0" smtClean="0"/>
              <a:t> as a resource for delivery</a:t>
            </a:r>
          </a:p>
          <a:p>
            <a:r>
              <a:rPr lang="en-GB" dirty="0" smtClean="0"/>
              <a:t>Assess </a:t>
            </a:r>
            <a:r>
              <a:rPr lang="en-GB" dirty="0" smtClean="0"/>
              <a:t>behaviour change among stakeholders</a:t>
            </a:r>
          </a:p>
          <a:p>
            <a:pPr lvl="1"/>
            <a:r>
              <a:rPr lang="en-US" dirty="0" smtClean="0"/>
              <a:t>Views on </a:t>
            </a:r>
            <a:r>
              <a:rPr lang="en-US" dirty="0" smtClean="0"/>
              <a:t>‘different way of working’?</a:t>
            </a:r>
          </a:p>
          <a:p>
            <a:r>
              <a:rPr lang="en-US" dirty="0" smtClean="0"/>
              <a:t>Does integration lead to better outcomes?</a:t>
            </a:r>
            <a:endParaRPr lang="en-GB" dirty="0" smtClean="0"/>
          </a:p>
          <a:p>
            <a:pPr lvl="1"/>
            <a:r>
              <a:rPr lang="en-US" dirty="0" smtClean="0"/>
              <a:t>Early days, time will tell</a:t>
            </a:r>
            <a:endParaRPr lang="en-GB" dirty="0" smtClean="0"/>
          </a:p>
          <a:p>
            <a:pPr>
              <a:buFont typeface="Arial" charset="0"/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ctrTitle"/>
          </p:nvPr>
        </p:nvSpPr>
        <p:spPr>
          <a:xfrm>
            <a:off x="357188" y="1714500"/>
            <a:ext cx="8572500" cy="2743200"/>
          </a:xfrm>
        </p:spPr>
        <p:txBody>
          <a:bodyPr/>
          <a:lstStyle/>
          <a:p>
            <a:pPr eaLnBrk="1" hangingPunct="1"/>
            <a:r>
              <a:rPr lang="en-GB" b="1" dirty="0" smtClean="0"/>
              <a:t/>
            </a:r>
            <a:br>
              <a:rPr lang="en-GB" b="1" dirty="0" smtClean="0"/>
            </a:br>
            <a:endParaRPr lang="en-GB" dirty="0" smtClean="0"/>
          </a:p>
        </p:txBody>
      </p:sp>
      <p:sp>
        <p:nvSpPr>
          <p:cNvPr id="22531" name="Subtitle 2"/>
          <p:cNvSpPr>
            <a:spLocks noGrp="1"/>
          </p:cNvSpPr>
          <p:nvPr>
            <p:ph type="subTitle" idx="1"/>
          </p:nvPr>
        </p:nvSpPr>
        <p:spPr>
          <a:xfrm>
            <a:off x="428596" y="2928934"/>
            <a:ext cx="8286750" cy="2232546"/>
          </a:xfrm>
        </p:spPr>
        <p:txBody>
          <a:bodyPr/>
          <a:lstStyle/>
          <a:p>
            <a:pPr eaLnBrk="1" hangingPunct="1"/>
            <a:r>
              <a:rPr lang="en-US" smtClean="0"/>
              <a:t>Chris Short, CCRI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3"/>
              </a:rPr>
              <a:t>cshort@glos.ac.uk</a:t>
            </a:r>
            <a:endParaRPr lang="en-US" dirty="0" smtClean="0"/>
          </a:p>
          <a:p>
            <a:pPr eaLnBrk="1" hangingPunct="1"/>
            <a:r>
              <a:rPr lang="en-US" dirty="0" smtClean="0"/>
              <a:t>Jenny Phelps, Gloucestershire FWAG (</a:t>
            </a:r>
            <a:r>
              <a:rPr lang="en-US" dirty="0" smtClean="0">
                <a:hlinkClick r:id="rId4"/>
              </a:rPr>
              <a:t>jenny.phelps@gloucestershirefwag.org.uk</a:t>
            </a:r>
            <a:r>
              <a:rPr lang="en-US" dirty="0" smtClean="0"/>
              <a:t>)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22532" name="TextBox 9"/>
          <p:cNvSpPr txBox="1">
            <a:spLocks noChangeArrowheads="1"/>
          </p:cNvSpPr>
          <p:nvPr/>
        </p:nvSpPr>
        <p:spPr bwMode="auto">
          <a:xfrm>
            <a:off x="6715125" y="5357813"/>
            <a:ext cx="2214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GB"/>
          </a:p>
        </p:txBody>
      </p:sp>
      <p:pic>
        <p:nvPicPr>
          <p:cNvPr id="22533" name="Picture 10" descr="G:\Marketing\LOGOS\CCRI\CCRI lea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25" y="214313"/>
            <a:ext cx="1611313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3" descr="FW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388" y="188913"/>
            <a:ext cx="2447925" cy="13985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policy initiatives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5329246" cy="4554551"/>
          </a:xfrm>
        </p:spPr>
        <p:txBody>
          <a:bodyPr/>
          <a:lstStyle/>
          <a:p>
            <a:r>
              <a:rPr lang="en-US" dirty="0" smtClean="0"/>
              <a:t>Natural Environment WP and Lawton ‘more, better and joined up’.</a:t>
            </a:r>
          </a:p>
          <a:p>
            <a:r>
              <a:rPr lang="en-US" dirty="0" smtClean="0"/>
              <a:t>Localism Bill and big society. </a:t>
            </a:r>
          </a:p>
          <a:p>
            <a:r>
              <a:rPr lang="en-US" dirty="0" smtClean="0"/>
              <a:t>Water Framework Directive: ‘good ecological status’ in water bodies by 2027.</a:t>
            </a:r>
          </a:p>
          <a:p>
            <a:r>
              <a:rPr lang="en-US" dirty="0" smtClean="0"/>
              <a:t>Climate </a:t>
            </a:r>
            <a:r>
              <a:rPr lang="en-US" dirty="0" smtClean="0"/>
              <a:t>change</a:t>
            </a:r>
            <a:endParaRPr lang="en-GB" dirty="0"/>
          </a:p>
        </p:txBody>
      </p:sp>
      <p:pic>
        <p:nvPicPr>
          <p:cNvPr id="5" name="Picture 3" descr="NEWPcov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571612"/>
            <a:ext cx="2371725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Current policy drivers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5329246" cy="4554551"/>
          </a:xfrm>
        </p:spPr>
        <p:txBody>
          <a:bodyPr/>
          <a:lstStyle/>
          <a:p>
            <a:r>
              <a:rPr lang="en-US" dirty="0" smtClean="0"/>
              <a:t>Integration integral to policy direction.</a:t>
            </a:r>
          </a:p>
          <a:p>
            <a:r>
              <a:rPr lang="en-US" dirty="0" smtClean="0"/>
              <a:t>NIAs, LNPs, LEPs</a:t>
            </a:r>
          </a:p>
          <a:p>
            <a:r>
              <a:rPr lang="en-US" dirty="0" smtClean="0"/>
              <a:t>WFD is major driver, similar to PSA target for SSSIs</a:t>
            </a:r>
            <a:endParaRPr lang="en-GB" dirty="0" smtClean="0"/>
          </a:p>
          <a:p>
            <a:r>
              <a:rPr lang="en-US" dirty="0" smtClean="0"/>
              <a:t>Catchment, landscape-scale approaches and PES </a:t>
            </a:r>
            <a:r>
              <a:rPr lang="en-US" dirty="0" smtClean="0"/>
              <a:t>have been</a:t>
            </a:r>
            <a:r>
              <a:rPr lang="en-US" dirty="0" smtClean="0"/>
              <a:t> </a:t>
            </a:r>
            <a:r>
              <a:rPr lang="en-US" dirty="0" smtClean="0"/>
              <a:t>‘opened up’ to NGOs</a:t>
            </a:r>
          </a:p>
        </p:txBody>
      </p:sp>
      <p:pic>
        <p:nvPicPr>
          <p:cNvPr id="6" name="Picture 5" descr="wfd thames enga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1285860"/>
            <a:ext cx="2490301" cy="3705230"/>
          </a:xfrm>
          <a:prstGeom prst="rect">
            <a:avLst/>
          </a:prstGeom>
        </p:spPr>
      </p:pic>
      <p:pic>
        <p:nvPicPr>
          <p:cNvPr id="7" name="Picture 6" descr="PES cons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3253795"/>
            <a:ext cx="2538415" cy="36042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Attractions of integrated delivery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Sharing the burden (State and society)</a:t>
            </a:r>
          </a:p>
          <a:p>
            <a:pPr lvl="1"/>
            <a:r>
              <a:rPr lang="en-US" dirty="0" smtClean="0"/>
              <a:t>Localism and Big Society (always been there)</a:t>
            </a:r>
          </a:p>
          <a:p>
            <a:pPr lvl="1"/>
            <a:r>
              <a:rPr lang="en-US" dirty="0" smtClean="0"/>
              <a:t>Smaller </a:t>
            </a:r>
            <a:r>
              <a:rPr lang="en-US" dirty="0" smtClean="0"/>
              <a:t>G</a:t>
            </a:r>
            <a:r>
              <a:rPr lang="en-US" dirty="0" smtClean="0"/>
              <a:t>overnment</a:t>
            </a:r>
          </a:p>
          <a:p>
            <a:r>
              <a:rPr lang="en-US" dirty="0" smtClean="0"/>
              <a:t>More from less (‘sum of the parts’ argument)</a:t>
            </a:r>
          </a:p>
          <a:p>
            <a:pPr lvl="1"/>
            <a:r>
              <a:rPr lang="en-US" dirty="0" smtClean="0"/>
              <a:t>Reducing duplication and isolated work </a:t>
            </a:r>
          </a:p>
          <a:p>
            <a:pPr lvl="1"/>
            <a:r>
              <a:rPr lang="en-US" dirty="0" smtClean="0"/>
              <a:t>Systems (not issue) approach to delivery</a:t>
            </a:r>
          </a:p>
          <a:p>
            <a:r>
              <a:rPr lang="en-US" dirty="0" smtClean="0"/>
              <a:t>Increased awareness</a:t>
            </a:r>
          </a:p>
          <a:p>
            <a:pPr lvl="1"/>
            <a:r>
              <a:rPr lang="en-US" dirty="0" smtClean="0"/>
              <a:t>More and wider range of groups/individuals involved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WFD and River Basin Planning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1357298"/>
            <a:ext cx="5329246" cy="4554551"/>
          </a:xfrm>
        </p:spPr>
        <p:txBody>
          <a:bodyPr/>
          <a:lstStyle/>
          <a:p>
            <a:r>
              <a:rPr lang="en-GB" dirty="0" smtClean="0"/>
              <a:t>“WFD </a:t>
            </a:r>
            <a:r>
              <a:rPr lang="en-GB" dirty="0" smtClean="0"/>
              <a:t>is designed </a:t>
            </a:r>
            <a:r>
              <a:rPr lang="en-GB" dirty="0" smtClean="0"/>
              <a:t>to improve and integrate the way water bodies are managed throughout Europe” (Defra);</a:t>
            </a:r>
          </a:p>
          <a:p>
            <a:r>
              <a:rPr lang="en-GB" dirty="0" smtClean="0"/>
              <a:t>“establishes a strategic framework for managing the water environment.” (Defra)</a:t>
            </a:r>
          </a:p>
          <a:p>
            <a:r>
              <a:rPr lang="en-US" dirty="0" smtClean="0"/>
              <a:t>Focus on river basins, sub-divided into </a:t>
            </a:r>
            <a:r>
              <a:rPr lang="en-US" dirty="0" smtClean="0"/>
              <a:t>catchments</a:t>
            </a:r>
          </a:p>
          <a:p>
            <a:r>
              <a:rPr lang="en-US" dirty="0" smtClean="0"/>
              <a:t>NGOs to host pilots</a:t>
            </a:r>
            <a:endParaRPr lang="en-GB" dirty="0"/>
          </a:p>
        </p:txBody>
      </p:sp>
      <p:pic>
        <p:nvPicPr>
          <p:cNvPr id="6" name="Picture 5" descr="thames RBM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839" y="1214422"/>
            <a:ext cx="2353161" cy="3281352"/>
          </a:xfrm>
          <a:prstGeom prst="rect">
            <a:avLst/>
          </a:prstGeom>
        </p:spPr>
      </p:pic>
      <p:pic>
        <p:nvPicPr>
          <p:cNvPr id="7" name="Picture 6" descr="c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3500438"/>
            <a:ext cx="2381719" cy="335756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Taking up the WFD invitation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1612"/>
            <a:ext cx="5257808" cy="4554551"/>
          </a:xfrm>
        </p:spPr>
        <p:txBody>
          <a:bodyPr/>
          <a:lstStyle/>
          <a:p>
            <a:r>
              <a:rPr lang="en-US" dirty="0" smtClean="0"/>
              <a:t>5 river trusts</a:t>
            </a:r>
          </a:p>
          <a:p>
            <a:r>
              <a:rPr lang="en-US" dirty="0" smtClean="0"/>
              <a:t>2 water companies</a:t>
            </a:r>
          </a:p>
          <a:p>
            <a:r>
              <a:rPr lang="en-US" dirty="0" smtClean="0"/>
              <a:t>3 partnerships</a:t>
            </a:r>
          </a:p>
          <a:p>
            <a:r>
              <a:rPr lang="en-US" dirty="0" smtClean="0"/>
              <a:t>2 wildlife trusts</a:t>
            </a:r>
          </a:p>
          <a:p>
            <a:r>
              <a:rPr lang="en-US" dirty="0" smtClean="0"/>
              <a:t>Regional park</a:t>
            </a:r>
          </a:p>
          <a:p>
            <a:r>
              <a:rPr lang="en-US" dirty="0" smtClean="0"/>
              <a:t>National park</a:t>
            </a:r>
          </a:p>
          <a:p>
            <a:r>
              <a:rPr lang="en-US" dirty="0" smtClean="0"/>
              <a:t>FWAG </a:t>
            </a:r>
            <a:r>
              <a:rPr lang="en-US" dirty="0" smtClean="0"/>
              <a:t>SW &amp; CCRI</a:t>
            </a:r>
            <a:endParaRPr lang="en-GB" dirty="0"/>
          </a:p>
        </p:txBody>
      </p:sp>
      <p:pic>
        <p:nvPicPr>
          <p:cNvPr id="4" name="Picture 3" descr="cb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191" y="1143374"/>
            <a:ext cx="4214810" cy="57146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Cotswolds Catchment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75656" y="21328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80112" y="227687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-2667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Predominantly rural in character. 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Two AONBs </a:t>
            </a:r>
          </a:p>
          <a:p>
            <a:pPr marL="666750" lvl="1" indent="-2667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Cotswolds AONB (North)</a:t>
            </a:r>
          </a:p>
          <a:p>
            <a:pPr marL="666750" lvl="1" indent="-266700">
              <a:buFont typeface="Arial" pitchFamily="34" charset="0"/>
              <a:buChar char="•"/>
            </a:pPr>
            <a:r>
              <a:rPr lang="en-GB" sz="3200" dirty="0" smtClean="0">
                <a:latin typeface="Calibri" pitchFamily="34" charset="0"/>
              </a:rPr>
              <a:t>North Wessex Downs (south)</a:t>
            </a:r>
          </a:p>
          <a:p>
            <a:pPr marL="266700" indent="-2667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Principal towns:</a:t>
            </a:r>
          </a:p>
          <a:p>
            <a:pPr marL="666750" lvl="1" indent="-2667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Swindon and Cirencester</a:t>
            </a:r>
          </a:p>
          <a:p>
            <a:pPr marL="666750" lvl="1" indent="-266700">
              <a:buFont typeface="Arial" pitchFamily="34" charset="0"/>
              <a:buChar char="•"/>
            </a:pPr>
            <a:r>
              <a:rPr lang="en-GB" dirty="0" smtClean="0">
                <a:latin typeface="Calibri" pitchFamily="34" charset="0"/>
              </a:rPr>
              <a:t>Smaller market towns (</a:t>
            </a:r>
            <a:r>
              <a:rPr lang="en-GB" dirty="0" err="1" smtClean="0">
                <a:latin typeface="Calibri" pitchFamily="34" charset="0"/>
              </a:rPr>
              <a:t>Lechlade</a:t>
            </a:r>
            <a:r>
              <a:rPr lang="en-GB" dirty="0" smtClean="0">
                <a:latin typeface="Calibri" pitchFamily="34" charset="0"/>
              </a:rPr>
              <a:t>, </a:t>
            </a:r>
            <a:r>
              <a:rPr lang="en-GB" dirty="0" err="1" smtClean="0">
                <a:latin typeface="Calibri" pitchFamily="34" charset="0"/>
              </a:rPr>
              <a:t>Fairford</a:t>
            </a:r>
            <a:r>
              <a:rPr lang="en-GB" dirty="0" smtClean="0">
                <a:latin typeface="Calibri" pitchFamily="34" charset="0"/>
              </a:rPr>
              <a:t>) throughout</a:t>
            </a:r>
          </a:p>
          <a:p>
            <a:pPr marL="266700" indent="-266700">
              <a:buFont typeface="Arial" pitchFamily="34" charset="0"/>
              <a:buChar char="•"/>
            </a:pP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Cotswolds Scarp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5" descr="charlton kings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467544" y="1556792"/>
            <a:ext cx="5904656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16216" y="1988840"/>
            <a:ext cx="2188420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FFFF99"/>
                </a:solidFill>
              </a:rPr>
              <a:t>Western </a:t>
            </a:r>
          </a:p>
          <a:p>
            <a:r>
              <a:rPr lang="en-GB" sz="3200" dirty="0" smtClean="0">
                <a:solidFill>
                  <a:srgbClr val="FFFF99"/>
                </a:solidFill>
              </a:rPr>
              <a:t>edge is </a:t>
            </a:r>
          </a:p>
          <a:p>
            <a:r>
              <a:rPr lang="en-GB" sz="3200" dirty="0" smtClean="0">
                <a:solidFill>
                  <a:srgbClr val="FFFF99"/>
                </a:solidFill>
              </a:rPr>
              <a:t>Cotswold </a:t>
            </a:r>
          </a:p>
          <a:p>
            <a:r>
              <a:rPr lang="en-GB" sz="3200" dirty="0" smtClean="0">
                <a:solidFill>
                  <a:srgbClr val="FFFF99"/>
                </a:solidFill>
              </a:rPr>
              <a:t>Scarp and </a:t>
            </a:r>
          </a:p>
          <a:p>
            <a:r>
              <a:rPr lang="en-GB" sz="3200" dirty="0" smtClean="0">
                <a:solidFill>
                  <a:srgbClr val="FFFF99"/>
                </a:solidFill>
              </a:rPr>
              <a:t>behind is</a:t>
            </a:r>
          </a:p>
          <a:p>
            <a:r>
              <a:rPr lang="en-GB" sz="3200" dirty="0" smtClean="0">
                <a:solidFill>
                  <a:srgbClr val="FFFF99"/>
                </a:solidFill>
              </a:rPr>
              <a:t>Thames</a:t>
            </a:r>
          </a:p>
          <a:p>
            <a:r>
              <a:rPr lang="en-GB" sz="3200" dirty="0" smtClean="0">
                <a:solidFill>
                  <a:srgbClr val="FFFF99"/>
                </a:solidFill>
              </a:rPr>
              <a:t>catchment </a:t>
            </a:r>
            <a:endParaRPr lang="en-GB" sz="32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8850</TotalTime>
  <Words>672</Words>
  <Application>Microsoft Office PowerPoint</Application>
  <PresentationFormat>On-screen Show (4:3)</PresentationFormat>
  <Paragraphs>116</Paragraphs>
  <Slides>23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 Environmental policy and integrated delivery:  opportunities and barriers   </vt:lpstr>
      <vt:lpstr>Outline</vt:lpstr>
      <vt:lpstr>Current policy initiatives</vt:lpstr>
      <vt:lpstr>Current policy drivers</vt:lpstr>
      <vt:lpstr>Attractions of integrated delivery</vt:lpstr>
      <vt:lpstr>WFD and River Basin Planning</vt:lpstr>
      <vt:lpstr>Taking up the WFD invitation</vt:lpstr>
      <vt:lpstr>Cotswolds Catchment</vt:lpstr>
      <vt:lpstr>Cotswolds Scarp</vt:lpstr>
      <vt:lpstr>Defining the area</vt:lpstr>
      <vt:lpstr>Ground water</vt:lpstr>
      <vt:lpstr> Current Ecological Status (WFD)</vt:lpstr>
      <vt:lpstr>Slide 13</vt:lpstr>
      <vt:lpstr>Approach to collaborative working</vt:lpstr>
      <vt:lpstr>Cirencester –   applied to market towns - wards</vt:lpstr>
      <vt:lpstr>Slide 16</vt:lpstr>
      <vt:lpstr>Scoping of partners – needs facilitation to join it up</vt:lpstr>
      <vt:lpstr>Slide 18</vt:lpstr>
      <vt:lpstr>Merging priorities</vt:lpstr>
      <vt:lpstr> EU Directives to deliver –  a integrated spatial  strategy </vt:lpstr>
      <vt:lpstr>What we have learned so far?</vt:lpstr>
      <vt:lpstr>Testing the benefits of integration</vt:lpstr>
      <vt:lpstr> </vt:lpstr>
    </vt:vector>
  </TitlesOfParts>
  <Company>University  of Gloucestershire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SHORT, Chris</dc:creator>
  <cp:lastModifiedBy>SHORT, Chris</cp:lastModifiedBy>
  <cp:revision>244</cp:revision>
  <dcterms:created xsi:type="dcterms:W3CDTF">2009-11-23T22:43:42Z</dcterms:created>
  <dcterms:modified xsi:type="dcterms:W3CDTF">2012-09-19T09:07:07Z</dcterms:modified>
</cp:coreProperties>
</file>